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5" r:id="rId1"/>
  </p:sldMasterIdLst>
  <p:notesMasterIdLst>
    <p:notesMasterId r:id="rId25"/>
  </p:notesMasterIdLst>
  <p:handoutMasterIdLst>
    <p:handoutMasterId r:id="rId26"/>
  </p:handoutMasterIdLst>
  <p:sldIdLst>
    <p:sldId id="289" r:id="rId2"/>
    <p:sldId id="259" r:id="rId3"/>
    <p:sldId id="276" r:id="rId4"/>
    <p:sldId id="274" r:id="rId5"/>
    <p:sldId id="282" r:id="rId6"/>
    <p:sldId id="285" r:id="rId7"/>
    <p:sldId id="258" r:id="rId8"/>
    <p:sldId id="275" r:id="rId9"/>
    <p:sldId id="291" r:id="rId10"/>
    <p:sldId id="292" r:id="rId11"/>
    <p:sldId id="296" r:id="rId12"/>
    <p:sldId id="297" r:id="rId13"/>
    <p:sldId id="300" r:id="rId14"/>
    <p:sldId id="302" r:id="rId15"/>
    <p:sldId id="301" r:id="rId16"/>
    <p:sldId id="304" r:id="rId17"/>
    <p:sldId id="314" r:id="rId18"/>
    <p:sldId id="308" r:id="rId19"/>
    <p:sldId id="309" r:id="rId20"/>
    <p:sldId id="310" r:id="rId21"/>
    <p:sldId id="319" r:id="rId22"/>
    <p:sldId id="312" r:id="rId23"/>
    <p:sldId id="31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00"/>
    <a:srgbClr val="81E7FF"/>
    <a:srgbClr val="00CCFF"/>
    <a:srgbClr val="99FF99"/>
    <a:srgbClr val="FFCCFF"/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34" autoAdjust="0"/>
    <p:restoredTop sz="94729" autoAdjust="0"/>
  </p:normalViewPr>
  <p:slideViewPr>
    <p:cSldViewPr snapToGrid="0">
      <p:cViewPr>
        <p:scale>
          <a:sx n="60" d="100"/>
          <a:sy n="60" d="100"/>
        </p:scale>
        <p:origin x="-70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5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95AB614B-C5EC-422A-8CA5-481629320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3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549078B1-7665-4037-BCBF-24F710DA4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16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078B1-7665-4037-BCBF-24F710DA47A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741CB9-9735-4D47-B734-36029F388E5B}" type="slidenum">
              <a:rPr lang="en-US" smtClean="0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1123-B36C-466C-A08F-3BBB13BBB7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E47494BE-52EE-4D4B-B03A-362F685615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41529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62500" y="1752600"/>
            <a:ext cx="4152900" cy="46482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135EB-8985-4D9C-A767-ADC6DDC85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28E8F6-AF7C-46CB-BB36-93C603AE7D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6C5577-49EF-4CB9-A4CF-5A584248C2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DC8417F7-6BBE-43C2-BA7B-9684582DCA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AD6DF9D2-F2D8-40E7-9273-F786B49025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8E5AD62-9772-4F52-98C9-BC2ED5837B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4EBFD48-7415-4333-BE8A-EEB7287FCF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2F90E8-D907-4A58-9688-B3583B5E8A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6F765AB8-D197-4AB9-891B-F1480CA967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A9B42BA-F833-4E40-B1F6-22E2899AED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438" y="609600"/>
            <a:ext cx="8440737" cy="1143000"/>
          </a:xfrm>
          <a:effectLst>
            <a:outerShdw dist="81320" dir="3080412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5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Acids, Bases, Solutions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169031" y="6042978"/>
            <a:ext cx="5316601" cy="80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FFFFFF"/>
                </a:solidFill>
                <a:latin typeface="Comic Sans MS" pitchFamily="66" charset="0"/>
              </a:rPr>
              <a:t>Physical Science</a:t>
            </a:r>
            <a:endParaRPr lang="en-US" sz="44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63490" name="Picture 2" descr="http://www.lab-initio.com/screen_res/nz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879" y="1845882"/>
            <a:ext cx="5369803" cy="3969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2900" y="1752600"/>
            <a:ext cx="8458200" cy="1429512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3100" dirty="0" smtClean="0">
                <a:latin typeface="Arial Black" pitchFamily="34" charset="0"/>
              </a:rPr>
              <a:t>Identify each from the following reaction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3800" dirty="0" smtClean="0">
                <a:latin typeface="Arial Black" pitchFamily="34" charset="0"/>
              </a:rPr>
              <a:t>KOH + HNO</a:t>
            </a:r>
            <a:r>
              <a:rPr lang="en-US" sz="3800" baseline="-25000" dirty="0" smtClean="0">
                <a:latin typeface="Arial Black" pitchFamily="34" charset="0"/>
              </a:rPr>
              <a:t>3</a:t>
            </a:r>
            <a:r>
              <a:rPr lang="en-US" sz="3800" dirty="0" smtClean="0">
                <a:latin typeface="Arial Black" pitchFamily="34" charset="0"/>
              </a:rPr>
              <a:t> </a:t>
            </a:r>
            <a:r>
              <a:rPr lang="en-US" sz="3800" dirty="0" smtClean="0">
                <a:latin typeface="Arial Black" pitchFamily="34" charset="0"/>
                <a:sym typeface="Symbol" pitchFamily="18" charset="2"/>
              </a:rPr>
              <a:t> H</a:t>
            </a:r>
            <a:r>
              <a:rPr lang="en-US" sz="3800" baseline="-25000" dirty="0" smtClean="0">
                <a:latin typeface="Arial Black" pitchFamily="34" charset="0"/>
                <a:sym typeface="Symbol" pitchFamily="18" charset="2"/>
              </a:rPr>
              <a:t>2</a:t>
            </a:r>
            <a:r>
              <a:rPr lang="en-US" sz="3800" dirty="0" smtClean="0">
                <a:latin typeface="Arial Black" pitchFamily="34" charset="0"/>
                <a:sym typeface="Symbol" pitchFamily="18" charset="2"/>
              </a:rPr>
              <a:t>O + KNO</a:t>
            </a:r>
            <a:r>
              <a:rPr lang="en-US" sz="3800" baseline="-25000" dirty="0" smtClean="0">
                <a:latin typeface="Arial Black" pitchFamily="34" charset="0"/>
                <a:sym typeface="Symbol" pitchFamily="18" charset="2"/>
              </a:rPr>
              <a:t>3</a:t>
            </a:r>
            <a:endParaRPr lang="en-US" sz="3800" dirty="0" smtClean="0">
              <a:latin typeface="Arial Black" pitchFamily="34" charset="0"/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2284413" y="2988882"/>
            <a:ext cx="1719262" cy="3386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kumimoji="0" lang="en-US" sz="3600" b="1" dirty="0">
                <a:solidFill>
                  <a:srgbClr val="FFCCFF"/>
                </a:solidFill>
                <a:latin typeface="Arial" charset="0"/>
              </a:rPr>
              <a:t>Acid?</a:t>
            </a:r>
          </a:p>
          <a:p>
            <a:pPr eaLnBrk="0" hangingPunct="0">
              <a:lnSpc>
                <a:spcPct val="120000"/>
              </a:lnSpc>
            </a:pPr>
            <a:endParaRPr kumimoji="0" lang="en-US" sz="3600" b="1" dirty="0">
              <a:solidFill>
                <a:srgbClr val="FFFFFF"/>
              </a:solidFill>
              <a:latin typeface="Arial" charset="0"/>
            </a:endParaRPr>
          </a:p>
          <a:p>
            <a:pPr eaLnBrk="0" hangingPunct="0">
              <a:lnSpc>
                <a:spcPct val="120000"/>
              </a:lnSpc>
            </a:pPr>
            <a:r>
              <a:rPr kumimoji="0" lang="en-US" sz="3600" b="1" dirty="0">
                <a:solidFill>
                  <a:srgbClr val="81E7FF"/>
                </a:solidFill>
                <a:latin typeface="Arial" charset="0"/>
              </a:rPr>
              <a:t>Base?</a:t>
            </a:r>
          </a:p>
          <a:p>
            <a:pPr eaLnBrk="0" hangingPunct="0">
              <a:lnSpc>
                <a:spcPct val="120000"/>
              </a:lnSpc>
            </a:pPr>
            <a:endParaRPr kumimoji="0" lang="en-US" sz="3600" b="1" dirty="0">
              <a:solidFill>
                <a:srgbClr val="FFFFFF"/>
              </a:solidFill>
              <a:latin typeface="Arial" charset="0"/>
            </a:endParaRPr>
          </a:p>
          <a:p>
            <a:pPr eaLnBrk="0" hangingPunct="0">
              <a:lnSpc>
                <a:spcPct val="120000"/>
              </a:lnSpc>
            </a:pPr>
            <a:r>
              <a:rPr kumimoji="0" lang="en-US" sz="3600" b="1" dirty="0">
                <a:solidFill>
                  <a:srgbClr val="99FF99"/>
                </a:solidFill>
                <a:latin typeface="Arial" charset="0"/>
              </a:rPr>
              <a:t>Salt?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5189538" y="3025458"/>
            <a:ext cx="1719262" cy="3386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kumimoji="0" lang="en-US" sz="3600" b="1" dirty="0">
                <a:solidFill>
                  <a:srgbClr val="FFCCFF"/>
                </a:solidFill>
                <a:latin typeface="Arial" charset="0"/>
              </a:rPr>
              <a:t>HNO</a:t>
            </a:r>
            <a:r>
              <a:rPr kumimoji="0" lang="en-US" sz="3600" b="1" baseline="-25000" dirty="0">
                <a:solidFill>
                  <a:srgbClr val="FFCCFF"/>
                </a:solidFill>
                <a:latin typeface="Arial" charset="0"/>
              </a:rPr>
              <a:t>3</a:t>
            </a:r>
            <a:endParaRPr kumimoji="0" lang="en-US" sz="3600" b="1" dirty="0">
              <a:solidFill>
                <a:srgbClr val="FFFFFF"/>
              </a:solidFill>
              <a:latin typeface="Arial" charset="0"/>
            </a:endParaRPr>
          </a:p>
          <a:p>
            <a:pPr eaLnBrk="0" hangingPunct="0">
              <a:lnSpc>
                <a:spcPct val="120000"/>
              </a:lnSpc>
            </a:pPr>
            <a:endParaRPr kumimoji="0" lang="en-US" sz="3600" b="1" dirty="0">
              <a:solidFill>
                <a:srgbClr val="FFFFFF"/>
              </a:solidFill>
              <a:latin typeface="Arial" charset="0"/>
            </a:endParaRPr>
          </a:p>
          <a:p>
            <a:pPr eaLnBrk="0" hangingPunct="0">
              <a:lnSpc>
                <a:spcPct val="120000"/>
              </a:lnSpc>
            </a:pPr>
            <a:r>
              <a:rPr kumimoji="0" lang="en-US" sz="3600" b="1" dirty="0">
                <a:solidFill>
                  <a:srgbClr val="81E7FF"/>
                </a:solidFill>
                <a:latin typeface="Arial" charset="0"/>
              </a:rPr>
              <a:t>KOH</a:t>
            </a:r>
            <a:endParaRPr kumimoji="0" lang="en-US" sz="3600" b="1" dirty="0">
              <a:solidFill>
                <a:srgbClr val="00CCFF"/>
              </a:solidFill>
              <a:latin typeface="Arial" charset="0"/>
            </a:endParaRPr>
          </a:p>
          <a:p>
            <a:pPr eaLnBrk="0" hangingPunct="0">
              <a:lnSpc>
                <a:spcPct val="120000"/>
              </a:lnSpc>
            </a:pPr>
            <a:endParaRPr kumimoji="0" lang="en-US" sz="3600" b="1" dirty="0">
              <a:solidFill>
                <a:srgbClr val="FFFFFF"/>
              </a:solidFill>
              <a:latin typeface="Arial" charset="0"/>
            </a:endParaRPr>
          </a:p>
          <a:p>
            <a:pPr eaLnBrk="0" hangingPunct="0">
              <a:lnSpc>
                <a:spcPct val="120000"/>
              </a:lnSpc>
            </a:pPr>
            <a:r>
              <a:rPr kumimoji="0" lang="en-US" sz="3600" b="1" dirty="0">
                <a:solidFill>
                  <a:srgbClr val="99FF99"/>
                </a:solidFill>
                <a:latin typeface="Arial" charset="0"/>
              </a:rPr>
              <a:t>KNO</a:t>
            </a:r>
            <a:r>
              <a:rPr kumimoji="0" lang="en-US" sz="3600" b="1" baseline="-25000" dirty="0">
                <a:solidFill>
                  <a:srgbClr val="99FF99"/>
                </a:solidFill>
                <a:latin typeface="Arial" charset="0"/>
              </a:rPr>
              <a:t>3</a:t>
            </a:r>
            <a:endParaRPr kumimoji="0" lang="en-US" sz="3600" b="1" dirty="0">
              <a:solidFill>
                <a:srgbClr val="99FF99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Neutralization Reaction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7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 advAuto="0"/>
      <p:bldP spid="77829" grpId="0" autoUpdateAnimBg="0"/>
      <p:bldP spid="77830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Physical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Classifications of Matter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Recall that matter could either be a pure substance (element or compound) or a mixture</a:t>
            </a:r>
          </a:p>
          <a:p>
            <a:r>
              <a:rPr lang="en-US" dirty="0" smtClean="0"/>
              <a:t>Mixtures are just mingled together, not chemically combined.  They can either be</a:t>
            </a:r>
          </a:p>
          <a:p>
            <a:pPr lvl="1"/>
            <a:r>
              <a:rPr lang="en-US" dirty="0" smtClean="0"/>
              <a:t>Heterogeneous – does not appear the same throughout</a:t>
            </a:r>
          </a:p>
          <a:p>
            <a:pPr lvl="1"/>
            <a:r>
              <a:rPr lang="en-US" dirty="0" smtClean="0"/>
              <a:t>Homogenous – appears the same throughout.  Depending on the size of particles, homogenous  mixtures can be a</a:t>
            </a:r>
          </a:p>
          <a:p>
            <a:pPr lvl="2"/>
            <a:r>
              <a:rPr lang="en-US" dirty="0" smtClean="0"/>
              <a:t>Colloid – with large enough particles to scatter light</a:t>
            </a:r>
          </a:p>
          <a:p>
            <a:pPr lvl="2"/>
            <a:r>
              <a:rPr lang="en-US" dirty="0" smtClean="0"/>
              <a:t>Solution – with particles too small to be seen in a microscope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77825" y="1584325"/>
            <a:ext cx="8577263" cy="16637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2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Solution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en-US" sz="2800" dirty="0" smtClean="0"/>
              <a:t>homogenous mixture formed when one substance is uniformly mixed into another</a:t>
            </a:r>
            <a:endParaRPr lang="en-US" sz="3200" dirty="0"/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4940300" y="3182938"/>
          <a:ext cx="3862388" cy="302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Clip" r:id="rId3" imgW="2400840" imgH="1879920" progId="">
                  <p:embed/>
                </p:oleObj>
              </mc:Choice>
              <mc:Fallback>
                <p:oleObj name="Clip" r:id="rId3" imgW="2400840" imgH="187992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3182938"/>
                        <a:ext cx="3862388" cy="302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401638" y="4341813"/>
            <a:ext cx="4448175" cy="1868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/>
          <a:lstStyle/>
          <a:p>
            <a:pPr marL="457200" indent="-4572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sz="3400" b="1" u="sng" dirty="0">
                <a:solidFill>
                  <a:srgbClr val="5BFF5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Solvent</a:t>
            </a:r>
            <a:r>
              <a:rPr lang="en-US" sz="3400" b="1" dirty="0">
                <a:solidFill>
                  <a:srgbClr val="5BFF5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400" dirty="0">
                <a:solidFill>
                  <a:srgbClr val="5BFF5B"/>
                </a:solidFill>
                <a:latin typeface="Arial" charset="0"/>
              </a:rPr>
              <a:t>– substance that dissolves the solute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401638" y="3070225"/>
            <a:ext cx="4448175" cy="1336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/>
          <a:lstStyle/>
          <a:p>
            <a:pPr marL="457200" indent="-4572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sz="3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Solute</a:t>
            </a: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 substance being dissolved</a:t>
            </a:r>
          </a:p>
        </p:txBody>
      </p:sp>
      <p:sp>
        <p:nvSpPr>
          <p:cNvPr id="6168" name="Freeform 24"/>
          <p:cNvSpPr>
            <a:spLocks/>
          </p:cNvSpPr>
          <p:nvPr/>
        </p:nvSpPr>
        <p:spPr bwMode="auto">
          <a:xfrm>
            <a:off x="4040188" y="2582863"/>
            <a:ext cx="2747962" cy="811212"/>
          </a:xfrm>
          <a:custGeom>
            <a:avLst/>
            <a:gdLst>
              <a:gd name="T0" fmla="*/ 0 w 1731"/>
              <a:gd name="T1" fmla="*/ 388 h 511"/>
              <a:gd name="T2" fmla="*/ 101 w 1731"/>
              <a:gd name="T3" fmla="*/ 218 h 511"/>
              <a:gd name="T4" fmla="*/ 270 w 1731"/>
              <a:gd name="T5" fmla="*/ 103 h 511"/>
              <a:gd name="T6" fmla="*/ 439 w 1731"/>
              <a:gd name="T7" fmla="*/ 49 h 511"/>
              <a:gd name="T8" fmla="*/ 662 w 1731"/>
              <a:gd name="T9" fmla="*/ 11 h 511"/>
              <a:gd name="T10" fmla="*/ 1069 w 1731"/>
              <a:gd name="T11" fmla="*/ 18 h 511"/>
              <a:gd name="T12" fmla="*/ 1370 w 1731"/>
              <a:gd name="T13" fmla="*/ 96 h 511"/>
              <a:gd name="T14" fmla="*/ 1455 w 1731"/>
              <a:gd name="T15" fmla="*/ 150 h 511"/>
              <a:gd name="T16" fmla="*/ 1532 w 1731"/>
              <a:gd name="T17" fmla="*/ 219 h 511"/>
              <a:gd name="T18" fmla="*/ 1616 w 1731"/>
              <a:gd name="T19" fmla="*/ 304 h 511"/>
              <a:gd name="T20" fmla="*/ 1724 w 1731"/>
              <a:gd name="T21" fmla="*/ 511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31" h="511">
                <a:moveTo>
                  <a:pt x="0" y="388"/>
                </a:moveTo>
                <a:cubicBezTo>
                  <a:pt x="23" y="302"/>
                  <a:pt x="47" y="284"/>
                  <a:pt x="101" y="218"/>
                </a:cubicBezTo>
                <a:cubicBezTo>
                  <a:pt x="135" y="176"/>
                  <a:pt x="217" y="132"/>
                  <a:pt x="270" y="103"/>
                </a:cubicBezTo>
                <a:cubicBezTo>
                  <a:pt x="320" y="75"/>
                  <a:pt x="383" y="64"/>
                  <a:pt x="439" y="49"/>
                </a:cubicBezTo>
                <a:cubicBezTo>
                  <a:pt x="521" y="28"/>
                  <a:pt x="579" y="30"/>
                  <a:pt x="662" y="11"/>
                </a:cubicBezTo>
                <a:cubicBezTo>
                  <a:pt x="771" y="13"/>
                  <a:pt x="932" y="0"/>
                  <a:pt x="1069" y="18"/>
                </a:cubicBezTo>
                <a:cubicBezTo>
                  <a:pt x="1180" y="33"/>
                  <a:pt x="1255" y="65"/>
                  <a:pt x="1370" y="96"/>
                </a:cubicBezTo>
                <a:cubicBezTo>
                  <a:pt x="1417" y="123"/>
                  <a:pt x="1402" y="134"/>
                  <a:pt x="1455" y="150"/>
                </a:cubicBezTo>
                <a:cubicBezTo>
                  <a:pt x="1491" y="179"/>
                  <a:pt x="1492" y="196"/>
                  <a:pt x="1532" y="219"/>
                </a:cubicBezTo>
                <a:cubicBezTo>
                  <a:pt x="1555" y="247"/>
                  <a:pt x="1583" y="285"/>
                  <a:pt x="1616" y="304"/>
                </a:cubicBezTo>
                <a:cubicBezTo>
                  <a:pt x="1630" y="321"/>
                  <a:pt x="1731" y="466"/>
                  <a:pt x="1724" y="511"/>
                </a:cubicBezTo>
              </a:path>
            </a:pathLst>
          </a:custGeom>
          <a:noFill/>
          <a:ln w="57150" cap="sq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triangle" w="med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chemeClr val="accent1">
                  <a:lumMod val="75000"/>
                </a:schemeClr>
              </a:solidFill>
              <a:latin typeface="Times New Roman"/>
            </a:endParaRPr>
          </a:p>
        </p:txBody>
      </p:sp>
      <p:sp>
        <p:nvSpPr>
          <p:cNvPr id="6169" name="Freeform 25"/>
          <p:cNvSpPr>
            <a:spLocks/>
          </p:cNvSpPr>
          <p:nvPr/>
        </p:nvSpPr>
        <p:spPr bwMode="auto">
          <a:xfrm>
            <a:off x="3535363" y="5535613"/>
            <a:ext cx="2386012" cy="674687"/>
          </a:xfrm>
          <a:custGeom>
            <a:avLst/>
            <a:gdLst>
              <a:gd name="T0" fmla="*/ 0 w 1069"/>
              <a:gd name="T1" fmla="*/ 0 h 308"/>
              <a:gd name="T2" fmla="*/ 2147483647 w 1069"/>
              <a:gd name="T3" fmla="*/ 2147483647 h 308"/>
              <a:gd name="T4" fmla="*/ 2147483647 w 1069"/>
              <a:gd name="T5" fmla="*/ 2147483647 h 308"/>
              <a:gd name="T6" fmla="*/ 2147483647 w 1069"/>
              <a:gd name="T7" fmla="*/ 2147483647 h 308"/>
              <a:gd name="T8" fmla="*/ 2147483647 w 1069"/>
              <a:gd name="T9" fmla="*/ 2147483647 h 308"/>
              <a:gd name="T10" fmla="*/ 2147483647 w 1069"/>
              <a:gd name="T11" fmla="*/ 2147483647 h 308"/>
              <a:gd name="T12" fmla="*/ 2147483647 w 1069"/>
              <a:gd name="T13" fmla="*/ 2147483647 h 308"/>
              <a:gd name="T14" fmla="*/ 2147483647 w 1069"/>
              <a:gd name="T15" fmla="*/ 2147483647 h 308"/>
              <a:gd name="T16" fmla="*/ 2147483647 w 1069"/>
              <a:gd name="T17" fmla="*/ 2147483647 h 3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69"/>
              <a:gd name="T28" fmla="*/ 0 h 308"/>
              <a:gd name="T29" fmla="*/ 1069 w 1069"/>
              <a:gd name="T30" fmla="*/ 308 h 3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69" h="308">
                <a:moveTo>
                  <a:pt x="0" y="0"/>
                </a:moveTo>
                <a:cubicBezTo>
                  <a:pt x="22" y="66"/>
                  <a:pt x="93" y="132"/>
                  <a:pt x="146" y="177"/>
                </a:cubicBezTo>
                <a:cubicBezTo>
                  <a:pt x="171" y="199"/>
                  <a:pt x="190" y="221"/>
                  <a:pt x="223" y="231"/>
                </a:cubicBezTo>
                <a:cubicBezTo>
                  <a:pt x="281" y="289"/>
                  <a:pt x="423" y="299"/>
                  <a:pt x="500" y="308"/>
                </a:cubicBezTo>
                <a:cubicBezTo>
                  <a:pt x="595" y="305"/>
                  <a:pt x="682" y="298"/>
                  <a:pt x="777" y="293"/>
                </a:cubicBezTo>
                <a:cubicBezTo>
                  <a:pt x="805" y="292"/>
                  <a:pt x="872" y="263"/>
                  <a:pt x="908" y="254"/>
                </a:cubicBezTo>
                <a:cubicBezTo>
                  <a:pt x="937" y="225"/>
                  <a:pt x="961" y="208"/>
                  <a:pt x="1000" y="193"/>
                </a:cubicBezTo>
                <a:cubicBezTo>
                  <a:pt x="1012" y="181"/>
                  <a:pt x="1027" y="174"/>
                  <a:pt x="1039" y="162"/>
                </a:cubicBezTo>
                <a:cubicBezTo>
                  <a:pt x="1039" y="162"/>
                  <a:pt x="1066" y="127"/>
                  <a:pt x="1069" y="124"/>
                </a:cubicBezTo>
              </a:path>
            </a:pathLst>
          </a:custGeom>
          <a:noFill/>
          <a:ln w="57150" cap="sq" cmpd="sng">
            <a:solidFill>
              <a:srgbClr val="5BFF5B"/>
            </a:solidFill>
            <a:prstDash val="solid"/>
            <a:round/>
            <a:headEnd type="none" w="sm" len="sm"/>
            <a:tailEnd type="triangle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 advAuto="0"/>
      <p:bldP spid="6164" grpId="0" build="p" autoUpdateAnimBg="0"/>
      <p:bldP spid="6166" grpId="0" build="p" autoUpdateAnimBg="0"/>
      <p:bldP spid="61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Based on state of solvent.</a:t>
            </a:r>
          </a:p>
          <a:p>
            <a:r>
              <a:rPr lang="en-US" sz="3200" dirty="0" smtClean="0"/>
              <a:t>“Universal solvent” is water (H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O) as many things dissolve in water</a:t>
            </a:r>
          </a:p>
          <a:p>
            <a:r>
              <a:rPr lang="en-US" sz="3200" dirty="0" smtClean="0"/>
              <a:t>All solid-liquid-gas combos are possible.</a:t>
            </a:r>
          </a:p>
          <a:p>
            <a:r>
              <a:rPr lang="en-US" sz="3200" u="sng" dirty="0" smtClean="0"/>
              <a:t>EX</a:t>
            </a:r>
            <a:r>
              <a:rPr lang="en-US" sz="3200" dirty="0" smtClean="0"/>
              <a:t>:</a:t>
            </a:r>
          </a:p>
          <a:p>
            <a:pPr lvl="1"/>
            <a:r>
              <a:rPr lang="en-US" sz="3200" dirty="0" smtClean="0"/>
              <a:t>Tooth filling: mercury (liquid) dissolved in silver (solid)</a:t>
            </a:r>
          </a:p>
          <a:p>
            <a:pPr lvl="1"/>
            <a:r>
              <a:rPr lang="en-US" sz="3200" dirty="0" smtClean="0"/>
              <a:t>Adult 21+ beverages: alcohol (liquid) dissolved in water (liquid)</a:t>
            </a:r>
          </a:p>
          <a:p>
            <a:pPr lvl="1"/>
            <a:r>
              <a:rPr lang="en-US" sz="3200" dirty="0" smtClean="0"/>
              <a:t>Soda: carbon dioxide (gas) dissolved in water (liquid)</a:t>
            </a:r>
          </a:p>
          <a:p>
            <a:endParaRPr lang="en-US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77162" y="2476088"/>
            <a:ext cx="1276350" cy="1230375"/>
            <a:chOff x="3558" y="2874"/>
            <a:chExt cx="1226" cy="1258"/>
          </a:xfrm>
        </p:grpSpPr>
        <p:graphicFrame>
          <p:nvGraphicFramePr>
            <p:cNvPr id="2050" name="Object 5"/>
            <p:cNvGraphicFramePr>
              <a:graphicFrameLocks noChangeAspect="1"/>
            </p:cNvGraphicFramePr>
            <p:nvPr/>
          </p:nvGraphicFramePr>
          <p:xfrm>
            <a:off x="3558" y="2874"/>
            <a:ext cx="1226" cy="1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9" name="Clip" r:id="rId3" imgW="3381469" imgH="3468986" progId="">
                    <p:embed/>
                  </p:oleObj>
                </mc:Choice>
                <mc:Fallback>
                  <p:oleObj name="Clip" r:id="rId3" imgW="3381469" imgH="3468986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8" y="2874"/>
                          <a:ext cx="1226" cy="12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4019" y="3151"/>
              <a:ext cx="251" cy="60"/>
            </a:xfrm>
            <a:custGeom>
              <a:avLst/>
              <a:gdLst>
                <a:gd name="T0" fmla="*/ 134 w 251"/>
                <a:gd name="T1" fmla="*/ 13 h 60"/>
                <a:gd name="T2" fmla="*/ 49 w 251"/>
                <a:gd name="T3" fmla="*/ 21 h 60"/>
                <a:gd name="T4" fmla="*/ 95 w 251"/>
                <a:gd name="T5" fmla="*/ 29 h 60"/>
                <a:gd name="T6" fmla="*/ 49 w 251"/>
                <a:gd name="T7" fmla="*/ 36 h 60"/>
                <a:gd name="T8" fmla="*/ 212 w 251"/>
                <a:gd name="T9" fmla="*/ 36 h 60"/>
                <a:gd name="T10" fmla="*/ 205 w 251"/>
                <a:gd name="T11" fmla="*/ 13 h 60"/>
                <a:gd name="T12" fmla="*/ 142 w 251"/>
                <a:gd name="T13" fmla="*/ 5 h 60"/>
                <a:gd name="T14" fmla="*/ 10 w 251"/>
                <a:gd name="T15" fmla="*/ 13 h 60"/>
                <a:gd name="T16" fmla="*/ 18 w 251"/>
                <a:gd name="T17" fmla="*/ 44 h 60"/>
                <a:gd name="T18" fmla="*/ 181 w 251"/>
                <a:gd name="T19" fmla="*/ 36 h 60"/>
                <a:gd name="T20" fmla="*/ 212 w 251"/>
                <a:gd name="T21" fmla="*/ 29 h 60"/>
                <a:gd name="T22" fmla="*/ 205 w 251"/>
                <a:gd name="T23" fmla="*/ 5 h 60"/>
                <a:gd name="T24" fmla="*/ 64 w 251"/>
                <a:gd name="T25" fmla="*/ 13 h 60"/>
                <a:gd name="T26" fmla="*/ 72 w 251"/>
                <a:gd name="T27" fmla="*/ 52 h 60"/>
                <a:gd name="T28" fmla="*/ 251 w 251"/>
                <a:gd name="T29" fmla="*/ 44 h 60"/>
                <a:gd name="T30" fmla="*/ 49 w 251"/>
                <a:gd name="T31" fmla="*/ 52 h 60"/>
                <a:gd name="T32" fmla="*/ 25 w 251"/>
                <a:gd name="T33" fmla="*/ 60 h 60"/>
                <a:gd name="T34" fmla="*/ 2 w 251"/>
                <a:gd name="T35" fmla="*/ 52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1"/>
                <a:gd name="T55" fmla="*/ 0 h 60"/>
                <a:gd name="T56" fmla="*/ 251 w 251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1" h="60">
                  <a:moveTo>
                    <a:pt x="134" y="13"/>
                  </a:moveTo>
                  <a:cubicBezTo>
                    <a:pt x="106" y="16"/>
                    <a:pt x="75" y="10"/>
                    <a:pt x="49" y="21"/>
                  </a:cubicBezTo>
                  <a:cubicBezTo>
                    <a:pt x="35" y="27"/>
                    <a:pt x="95" y="13"/>
                    <a:pt x="95" y="29"/>
                  </a:cubicBezTo>
                  <a:cubicBezTo>
                    <a:pt x="95" y="45"/>
                    <a:pt x="64" y="34"/>
                    <a:pt x="49" y="36"/>
                  </a:cubicBezTo>
                  <a:cubicBezTo>
                    <a:pt x="108" y="57"/>
                    <a:pt x="109" y="60"/>
                    <a:pt x="212" y="36"/>
                  </a:cubicBezTo>
                  <a:cubicBezTo>
                    <a:pt x="220" y="34"/>
                    <a:pt x="212" y="16"/>
                    <a:pt x="205" y="13"/>
                  </a:cubicBezTo>
                  <a:cubicBezTo>
                    <a:pt x="186" y="4"/>
                    <a:pt x="163" y="8"/>
                    <a:pt x="142" y="5"/>
                  </a:cubicBezTo>
                  <a:cubicBezTo>
                    <a:pt x="98" y="8"/>
                    <a:pt x="52" y="0"/>
                    <a:pt x="10" y="13"/>
                  </a:cubicBezTo>
                  <a:cubicBezTo>
                    <a:pt x="0" y="16"/>
                    <a:pt x="7" y="43"/>
                    <a:pt x="18" y="44"/>
                  </a:cubicBezTo>
                  <a:cubicBezTo>
                    <a:pt x="72" y="51"/>
                    <a:pt x="127" y="39"/>
                    <a:pt x="181" y="36"/>
                  </a:cubicBezTo>
                  <a:cubicBezTo>
                    <a:pt x="191" y="34"/>
                    <a:pt x="206" y="37"/>
                    <a:pt x="212" y="29"/>
                  </a:cubicBezTo>
                  <a:cubicBezTo>
                    <a:pt x="217" y="22"/>
                    <a:pt x="213" y="6"/>
                    <a:pt x="205" y="5"/>
                  </a:cubicBezTo>
                  <a:cubicBezTo>
                    <a:pt x="158" y="0"/>
                    <a:pt x="111" y="10"/>
                    <a:pt x="64" y="13"/>
                  </a:cubicBezTo>
                  <a:cubicBezTo>
                    <a:pt x="56" y="25"/>
                    <a:pt x="29" y="50"/>
                    <a:pt x="72" y="52"/>
                  </a:cubicBezTo>
                  <a:cubicBezTo>
                    <a:pt x="132" y="54"/>
                    <a:pt x="191" y="47"/>
                    <a:pt x="251" y="44"/>
                  </a:cubicBezTo>
                  <a:cubicBezTo>
                    <a:pt x="185" y="27"/>
                    <a:pt x="116" y="44"/>
                    <a:pt x="49" y="52"/>
                  </a:cubicBezTo>
                  <a:cubicBezTo>
                    <a:pt x="41" y="55"/>
                    <a:pt x="33" y="60"/>
                    <a:pt x="25" y="60"/>
                  </a:cubicBezTo>
                  <a:cubicBezTo>
                    <a:pt x="17" y="60"/>
                    <a:pt x="2" y="52"/>
                    <a:pt x="2" y="52"/>
                  </a:cubicBezTo>
                </a:path>
              </a:pathLst>
            </a:custGeom>
            <a:noFill/>
            <a:ln w="57150" cap="sq" cmpd="sng">
              <a:solidFill>
                <a:srgbClr val="6767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1029"/>
          <p:cNvSpPr>
            <a:spLocks noChangeArrowheads="1"/>
          </p:cNvSpPr>
          <p:nvPr/>
        </p:nvSpPr>
        <p:spPr bwMode="auto">
          <a:xfrm>
            <a:off x="765175" y="5684838"/>
            <a:ext cx="3700463" cy="730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/>
          <a:lstStyle/>
          <a:p>
            <a:pPr marL="457200" indent="-457200"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Solute 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– </a:t>
            </a:r>
            <a:r>
              <a:rPr lang="en-US" sz="3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NaCl</a:t>
            </a:r>
            <a:endParaRPr lang="en-US" sz="3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0182" name="Rectangle 1030"/>
          <p:cNvSpPr>
            <a:spLocks noChangeArrowheads="1"/>
          </p:cNvSpPr>
          <p:nvPr/>
        </p:nvSpPr>
        <p:spPr bwMode="auto">
          <a:xfrm>
            <a:off x="4994275" y="5684838"/>
            <a:ext cx="3392488" cy="854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/>
          <a:lstStyle/>
          <a:p>
            <a:pPr marL="457200" indent="-457200"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sz="3400" b="1">
                <a:solidFill>
                  <a:srgbClr val="5BFF5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Solvent </a:t>
            </a:r>
            <a:r>
              <a:rPr lang="en-US" sz="3400">
                <a:solidFill>
                  <a:srgbClr val="5BFF5B"/>
                </a:solidFill>
                <a:latin typeface="Arial" charset="0"/>
              </a:rPr>
              <a:t>- H</a:t>
            </a:r>
            <a:r>
              <a:rPr lang="en-US" sz="3400" baseline="-25000">
                <a:solidFill>
                  <a:srgbClr val="5BFF5B"/>
                </a:solidFill>
                <a:latin typeface="Arial" charset="0"/>
              </a:rPr>
              <a:t>2</a:t>
            </a:r>
            <a:r>
              <a:rPr lang="en-US" sz="3400">
                <a:solidFill>
                  <a:srgbClr val="5BFF5B"/>
                </a:solidFill>
                <a:latin typeface="Arial" charset="0"/>
              </a:rPr>
              <a:t>O</a:t>
            </a:r>
          </a:p>
        </p:txBody>
      </p:sp>
      <p:pic>
        <p:nvPicPr>
          <p:cNvPr id="17413" name="Picture 1032" descr="http://www.shirleys-wellness-cafe.com/saltsol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1438" y="1604963"/>
            <a:ext cx="4079875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Dissolving: Salt 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build="p" autoUpdateAnimBg="0"/>
      <p:bldP spid="5018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1028"/>
          <p:cNvSpPr>
            <a:spLocks noChangeArrowheads="1"/>
          </p:cNvSpPr>
          <p:nvPr/>
        </p:nvSpPr>
        <p:spPr bwMode="auto">
          <a:xfrm>
            <a:off x="4926013" y="325438"/>
            <a:ext cx="3754437" cy="1930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/>
          <a:lstStyle/>
          <a:p>
            <a:pPr marL="457200" indent="-457200"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sz="34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NaCl</a:t>
            </a:r>
            <a:r>
              <a:rPr lang="en-US" sz="3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dissolving in water</a:t>
            </a:r>
            <a:endParaRPr lang="en-US" sz="34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9460" name="Picture 6" descr="http://www.chem.uwec.edu/Chem150_F10/elaborations/unit1/unit1-c-compounds/NaCl_dissolv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" y="1365250"/>
            <a:ext cx="3671888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http://images.flatworldknowledge.com/averillfwk/averillfwk-fig04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950" y="2130425"/>
            <a:ext cx="4011613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urved Connector 10"/>
          <p:cNvCxnSpPr/>
          <p:nvPr/>
        </p:nvCxnSpPr>
        <p:spPr>
          <a:xfrm>
            <a:off x="3560763" y="2987675"/>
            <a:ext cx="1243012" cy="755650"/>
          </a:xfrm>
          <a:prstGeom prst="curvedConnector3">
            <a:avLst>
              <a:gd name="adj1" fmla="val 41176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Dissolving</a:t>
            </a:r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41376" y="3608832"/>
            <a:ext cx="4376928" cy="2889504"/>
          </a:xfrm>
          <a:prstGeom prst="rect">
            <a:avLst/>
          </a:prstGeom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 molecules surround solute particles (+/- attraction)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Solute particles are pulled away from the crystal into solution by attraction from the polar water molecules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aqueous solution is formed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4"/>
          <p:cNvSpPr txBox="1">
            <a:spLocks/>
          </p:cNvSpPr>
          <p:nvPr/>
        </p:nvSpPr>
        <p:spPr>
          <a:xfrm>
            <a:off x="612648" y="1600200"/>
            <a:ext cx="5715000" cy="4971288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Because of this attraction,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</a:pPr>
            <a:r>
              <a:rPr kumimoji="0" lang="en-US" sz="2900" dirty="0" smtClean="0">
                <a:latin typeface="+mn-lt"/>
                <a:cs typeface="+mn-cs"/>
              </a:rPr>
              <a:t>P</a:t>
            </a:r>
            <a:r>
              <a:rPr kumimoji="0" lang="en-US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olar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solutes can be dissolved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polar solvents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</a:pPr>
            <a:r>
              <a:rPr kumimoji="0" lang="en-US" sz="2900" dirty="0" smtClean="0">
                <a:latin typeface="+mn-lt"/>
                <a:cs typeface="+mn-cs"/>
              </a:rPr>
              <a:t>N</a:t>
            </a:r>
            <a:r>
              <a:rPr kumimoji="0" lang="en-US" sz="29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onpolar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solutes are dissolved by </a:t>
            </a:r>
            <a:r>
              <a:rPr kumimoji="0" lang="en-US" sz="29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nonpolar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solvents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aseline="0" dirty="0" smtClean="0">
                <a:latin typeface="+mn-lt"/>
                <a:cs typeface="+mn-cs"/>
              </a:rPr>
              <a:t>“Like dissolves like”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2900" baseline="0" dirty="0" smtClean="0">
              <a:latin typeface="+mn-lt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>
                <a:tab pos="4511675" algn="l"/>
              </a:tabLst>
              <a:defRPr/>
            </a:pP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Detergents are long molecules with a polar “head” and long </a:t>
            </a:r>
            <a:r>
              <a:rPr kumimoji="0" lang="en-US" sz="29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nonpolar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“tail”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>
                <a:tab pos="4511675" algn="l"/>
              </a:tabLst>
            </a:pPr>
            <a:r>
              <a:rPr kumimoji="0" lang="en-US" sz="2900" baseline="0" dirty="0" smtClean="0">
                <a:latin typeface="+mn-lt"/>
                <a:cs typeface="+mn-cs"/>
              </a:rPr>
              <a:t>Dissolve and are attracted to both types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>
                <a:tab pos="4511675" algn="l"/>
              </a:tabLst>
            </a:pP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Attract both dirt/oil and water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5624442" y="597408"/>
          <a:ext cx="3178182" cy="2489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Clip" r:id="rId3" imgW="2400840" imgH="1879920" progId="">
                  <p:embed/>
                </p:oleObj>
              </mc:Choice>
              <mc:Fallback>
                <p:oleObj name="Clip" r:id="rId3" imgW="2400840" imgH="18799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4442" y="597408"/>
                        <a:ext cx="3178182" cy="24897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38" name="Picture 18" descr="C:\My Documents\Christy's Stuff\Teaching Stuff\Media\micelle2.jpg"/>
          <p:cNvPicPr>
            <a:picLocks noChangeAspect="1" noChangeArrowheads="1"/>
          </p:cNvPicPr>
          <p:nvPr/>
        </p:nvPicPr>
        <p:blipFill>
          <a:blip r:embed="rId5" cstate="print"/>
          <a:srcRect l="1910" t="1488" r="9395" b="2884"/>
          <a:stretch>
            <a:fillRect/>
          </a:stretch>
        </p:blipFill>
        <p:spPr bwMode="auto">
          <a:xfrm>
            <a:off x="6602984" y="4524248"/>
            <a:ext cx="17684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Dissolving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74788"/>
            <a:ext cx="8229600" cy="4849812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Solubility </a:t>
            </a:r>
            <a:r>
              <a:rPr lang="en-US" sz="3600" dirty="0" smtClean="0"/>
              <a:t>is a measure of how much solute will dissolve in a given amount of solvent at a given temperature</a:t>
            </a:r>
          </a:p>
          <a:p>
            <a:pPr marL="594360" lvl="1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 smtClean="0"/>
              <a:t>EX: 8 g of water will dissolve in 100 </a:t>
            </a:r>
            <a:r>
              <a:rPr lang="en-US" sz="3000" dirty="0" err="1" smtClean="0"/>
              <a:t>mL</a:t>
            </a:r>
            <a:r>
              <a:rPr lang="en-US" sz="3000" dirty="0" smtClean="0"/>
              <a:t> of water at 25˚C</a:t>
            </a:r>
            <a:endParaRPr lang="en-US" sz="3000" dirty="0"/>
          </a:p>
          <a:p>
            <a:pPr indent="-246888">
              <a:buFont typeface="Wingdings 2"/>
              <a:buChar char=""/>
              <a:defRPr/>
            </a:pPr>
            <a:r>
              <a:rPr lang="en-US" sz="3900" u="sng" dirty="0" smtClean="0"/>
              <a:t>Soluble </a:t>
            </a:r>
            <a:r>
              <a:rPr lang="en-US" sz="3900" dirty="0" smtClean="0"/>
              <a:t>– substance can dissolve in another substance</a:t>
            </a:r>
            <a:endParaRPr lang="en-US" sz="3600" dirty="0" smtClean="0"/>
          </a:p>
          <a:p>
            <a:pPr indent="-246888">
              <a:buFont typeface="Wingdings 2"/>
              <a:buChar char=""/>
              <a:defRPr/>
            </a:pPr>
            <a:r>
              <a:rPr lang="en-US" sz="3900" u="sng" dirty="0" smtClean="0"/>
              <a:t>Insoluble </a:t>
            </a:r>
            <a:r>
              <a:rPr lang="en-US" sz="3900" dirty="0" smtClean="0"/>
              <a:t>– substance cannot dissolve in another substance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6936423" y="167005"/>
          <a:ext cx="1658937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Clip" r:id="rId3" imgW="1661465" imgH="1692554" progId="">
                  <p:embed/>
                </p:oleObj>
              </mc:Choice>
              <mc:Fallback>
                <p:oleObj name="Clip" r:id="rId3" imgW="1661465" imgH="1692554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6423" y="167005"/>
                        <a:ext cx="1658937" cy="169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458200" cy="4257675"/>
          </a:xfrm>
        </p:spPr>
        <p:txBody>
          <a:bodyPr>
            <a:normAutofit lnSpcReduction="10000"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Concentration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en-US" sz="3200" dirty="0" smtClean="0"/>
              <a:t>ratio of the amount of solute dissolved per quantity of solvent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Dilute solution –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contains a large amount of solvent and a small amount of solute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Example: A tablespoon of sugar in a bucket of water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Concentrated solution –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contains a large amount of solute and a small amount of solvent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Example: Two cups of sugar in a glass of lemonade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5613" y="1754188"/>
            <a:ext cx="8442325" cy="1825625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dirty="0" smtClean="0"/>
              <a:t>Substance that releases </a:t>
            </a:r>
            <a:r>
              <a:rPr lang="en-US" sz="3200" b="1" dirty="0" smtClean="0"/>
              <a:t>hydrogen ions</a:t>
            </a:r>
            <a:r>
              <a:rPr lang="en-US" sz="3200" dirty="0" smtClean="0"/>
              <a:t> (H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) in water [or </a:t>
            </a:r>
            <a:r>
              <a:rPr lang="en-US" sz="3200" dirty="0" err="1" smtClean="0"/>
              <a:t>hydronium</a:t>
            </a:r>
            <a:r>
              <a:rPr lang="en-US" sz="3200" dirty="0" smtClean="0"/>
              <a:t> (H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0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)]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0" y="3381375"/>
            <a:ext cx="9144000" cy="91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5400" dirty="0" err="1">
                <a:latin typeface="Arial Black" pitchFamily="34" charset="0"/>
              </a:rPr>
              <a:t>HCl</a:t>
            </a:r>
            <a:r>
              <a:rPr lang="en-US" sz="5400" dirty="0">
                <a:latin typeface="Arial Black" pitchFamily="34" charset="0"/>
              </a:rPr>
              <a:t> + H</a:t>
            </a:r>
            <a:r>
              <a:rPr lang="en-US" sz="5400" baseline="-25000" dirty="0">
                <a:latin typeface="Arial Black" pitchFamily="34" charset="0"/>
              </a:rPr>
              <a:t>2</a:t>
            </a:r>
            <a:r>
              <a:rPr lang="en-US" sz="5400" dirty="0">
                <a:latin typeface="Arial Black" pitchFamily="34" charset="0"/>
              </a:rPr>
              <a:t>O </a:t>
            </a:r>
            <a:r>
              <a:rPr lang="en-US" sz="5400" dirty="0">
                <a:latin typeface="Arial Black" pitchFamily="34" charset="0"/>
                <a:sym typeface="Symbol" pitchFamily="18" charset="2"/>
              </a:rPr>
              <a:t> </a:t>
            </a:r>
            <a:r>
              <a:rPr lang="en-US" sz="5400" dirty="0" smtClean="0">
                <a:latin typeface="Arial Black" pitchFamily="34" charset="0"/>
                <a:sym typeface="Symbol" pitchFamily="18" charset="2"/>
              </a:rPr>
              <a:t>H</a:t>
            </a:r>
            <a:r>
              <a:rPr lang="en-US" sz="5400" baseline="-25000" dirty="0" smtClean="0">
                <a:latin typeface="Arial Black" pitchFamily="34" charset="0"/>
                <a:sym typeface="Symbol" pitchFamily="18" charset="2"/>
              </a:rPr>
              <a:t>3</a:t>
            </a:r>
            <a:r>
              <a:rPr lang="en-US" sz="5400" dirty="0" smtClean="0">
                <a:latin typeface="Arial Black" pitchFamily="34" charset="0"/>
                <a:sym typeface="Symbol" pitchFamily="18" charset="2"/>
              </a:rPr>
              <a:t>O</a:t>
            </a:r>
            <a:r>
              <a:rPr lang="en-US" sz="5400" baseline="30000" dirty="0" smtClean="0">
                <a:latin typeface="Arial Black" pitchFamily="34" charset="0"/>
                <a:sym typeface="Symbol" pitchFamily="18" charset="2"/>
              </a:rPr>
              <a:t>+</a:t>
            </a:r>
            <a:r>
              <a:rPr lang="en-US" sz="5400" dirty="0" smtClean="0">
                <a:latin typeface="Arial Black" pitchFamily="34" charset="0"/>
                <a:sym typeface="Symbol" pitchFamily="18" charset="2"/>
              </a:rPr>
              <a:t> </a:t>
            </a:r>
            <a:r>
              <a:rPr lang="en-US" sz="5400" dirty="0">
                <a:latin typeface="Arial Black" pitchFamily="34" charset="0"/>
                <a:sym typeface="Symbol" pitchFamily="18" charset="2"/>
              </a:rPr>
              <a:t>+ </a:t>
            </a:r>
            <a:r>
              <a:rPr lang="en-US" sz="5400" dirty="0" err="1">
                <a:latin typeface="Arial Black" pitchFamily="34" charset="0"/>
                <a:sym typeface="Symbol" pitchFamily="18" charset="2"/>
              </a:rPr>
              <a:t>Cl</a:t>
            </a:r>
            <a:r>
              <a:rPr lang="en-US" sz="5400" baseline="30000" dirty="0">
                <a:latin typeface="Arial Black" pitchFamily="34" charset="0"/>
                <a:sym typeface="Symbol" pitchFamily="18" charset="2"/>
              </a:rPr>
              <a:t>–</a:t>
            </a:r>
            <a:r>
              <a:rPr lang="en-US" sz="5400" dirty="0">
                <a:latin typeface="Arial Black" pitchFamily="34" charset="0"/>
                <a:sym typeface="Symbol" pitchFamily="18" charset="2"/>
              </a:rPr>
              <a:t> </a:t>
            </a:r>
          </a:p>
        </p:txBody>
      </p:sp>
      <p:pic>
        <p:nvPicPr>
          <p:cNvPr id="7189" name="Picture 21" descr="K:\Christy's Stuff\Teaching Stuff\99-00 School Year\Lessons\Acids &amp; Bases\HCL.jpg"/>
          <p:cNvPicPr>
            <a:picLocks noChangeAspect="1" noChangeArrowheads="1"/>
          </p:cNvPicPr>
          <p:nvPr/>
        </p:nvPicPr>
        <p:blipFill>
          <a:blip r:embed="rId2" cstate="print"/>
          <a:srcRect t="17937"/>
          <a:stretch>
            <a:fillRect/>
          </a:stretch>
        </p:blipFill>
        <p:spPr bwMode="auto">
          <a:xfrm>
            <a:off x="603250" y="4446588"/>
            <a:ext cx="7935913" cy="20335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 advAuto="0"/>
      <p:bldP spid="718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191069" y="1487606"/>
            <a:ext cx="4708477" cy="2361063"/>
          </a:xfrm>
        </p:spPr>
        <p:txBody>
          <a:bodyPr>
            <a:normAutofit fontScale="92500" lnSpcReduction="20000"/>
          </a:bodyPr>
          <a:lstStyle/>
          <a:p>
            <a:pPr marL="273367" indent="-246888"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Unsaturated solution</a:t>
            </a:r>
            <a:r>
              <a:rPr lang="en-US" dirty="0" smtClean="0"/>
              <a:t>:</a:t>
            </a:r>
          </a:p>
          <a:p>
            <a:pPr indent="-246888">
              <a:buFont typeface="Wingdings 2"/>
              <a:buChar char=""/>
              <a:defRPr/>
            </a:pPr>
            <a:r>
              <a:rPr lang="en-US" dirty="0" smtClean="0"/>
              <a:t>The solvent contains less than the maximum amount of solute</a:t>
            </a:r>
          </a:p>
          <a:p>
            <a:pPr indent="-246888">
              <a:buFont typeface="Wingdings 2"/>
              <a:buChar char=""/>
              <a:defRPr/>
            </a:pPr>
            <a:r>
              <a:rPr lang="en-US" dirty="0" smtClean="0"/>
              <a:t>More solute can be dissolved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4"/>
          </p:nvPr>
        </p:nvSpPr>
        <p:spPr>
          <a:xfrm>
            <a:off x="4800600" y="1528549"/>
            <a:ext cx="3886200" cy="2906973"/>
          </a:xfrm>
        </p:spPr>
        <p:txBody>
          <a:bodyPr>
            <a:normAutofit fontScale="85000" lnSpcReduction="20000"/>
          </a:bodyPr>
          <a:lstStyle/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Saturated solution:</a:t>
            </a:r>
            <a:r>
              <a:rPr lang="en-US" dirty="0" smtClean="0"/>
              <a:t> </a:t>
            </a:r>
          </a:p>
          <a:p>
            <a:pPr indent="-246888">
              <a:buFont typeface="Wingdings 2"/>
              <a:buChar char=""/>
              <a:defRPr/>
            </a:pPr>
            <a:r>
              <a:rPr lang="en-US" dirty="0" smtClean="0"/>
              <a:t>Contains the maximum amount of solute dissolved in a given amount of solvent at a specific temperature</a:t>
            </a:r>
          </a:p>
          <a:p>
            <a:pPr indent="-246888">
              <a:buFont typeface="Wingdings 2"/>
              <a:buChar char=""/>
              <a:defRPr/>
            </a:pPr>
            <a:r>
              <a:rPr lang="en-US" dirty="0" smtClean="0"/>
              <a:t>No more solute can be dissolved</a:t>
            </a:r>
          </a:p>
          <a:p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00251" y="4421874"/>
            <a:ext cx="8666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Supersaturated solution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A solution that contains more solute than a saturated solution at that temperature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Formed by heating a saturated solution until all of the solute dissolves and it remains dissolved after cooling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46912" y="1528549"/>
            <a:ext cx="7019135" cy="53294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Unsaturated solution</a:t>
            </a:r>
          </a:p>
          <a:p>
            <a:pPr lvl="1"/>
            <a:r>
              <a:rPr lang="en-US" dirty="0" smtClean="0"/>
              <a:t>The solvent contains less than the maximum amount of solute</a:t>
            </a:r>
          </a:p>
          <a:p>
            <a:pPr lvl="1"/>
            <a:r>
              <a:rPr lang="en-US" dirty="0" smtClean="0"/>
              <a:t>More solute can be dissolved</a:t>
            </a:r>
          </a:p>
          <a:p>
            <a:r>
              <a:rPr lang="en-US" dirty="0" smtClean="0"/>
              <a:t>Saturated solution</a:t>
            </a:r>
          </a:p>
          <a:p>
            <a:pPr lvl="1"/>
            <a:r>
              <a:rPr lang="en-US" dirty="0" smtClean="0"/>
              <a:t>The solvent contains the maximum amount of solute dissolved in a given amount of solvent at a specific temperature</a:t>
            </a:r>
          </a:p>
          <a:p>
            <a:pPr lvl="1"/>
            <a:r>
              <a:rPr lang="en-US" dirty="0" smtClean="0"/>
              <a:t>No more solute can be dissolved</a:t>
            </a:r>
          </a:p>
          <a:p>
            <a:r>
              <a:rPr lang="en-US" dirty="0" smtClean="0"/>
              <a:t>Supersaturated solution</a:t>
            </a:r>
          </a:p>
          <a:p>
            <a:pPr lvl="1"/>
            <a:r>
              <a:rPr lang="en-US" dirty="0" smtClean="0"/>
              <a:t>A solution that contains more solute than a saturated solution at that temperature</a:t>
            </a:r>
          </a:p>
          <a:p>
            <a:pPr lvl="1"/>
            <a:r>
              <a:rPr lang="en-US" dirty="0" smtClean="0"/>
              <a:t>Formed by heating a saturated solution until all the solute dissolves and it remains dissolved after cooling</a:t>
            </a:r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384" y="1566223"/>
            <a:ext cx="498958" cy="209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124" y="4148920"/>
            <a:ext cx="521704" cy="212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45659" y="3589361"/>
            <a:ext cx="16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Unsaturated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0764" y="6184710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Saturated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442346" cy="46482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/>
              <a:t>Graph showing the solubility of one or more substances at various temperatures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/>
              <a:t>Points on the curves represent the solubility (concentration of a saturated solution) of the substance</a:t>
            </a:r>
          </a:p>
          <a:p>
            <a:pPr marL="594360" lvl="1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EX: 110 g of KNO</a:t>
            </a:r>
            <a:r>
              <a:rPr lang="en-US" baseline="-25000" dirty="0" smtClean="0"/>
              <a:t>3</a:t>
            </a:r>
            <a:r>
              <a:rPr lang="en-US" dirty="0" smtClean="0"/>
              <a:t> dissolve into 100 g of H</a:t>
            </a:r>
            <a:r>
              <a:rPr lang="en-US" baseline="-25000" dirty="0" smtClean="0"/>
              <a:t>2</a:t>
            </a:r>
            <a:r>
              <a:rPr lang="en-US" dirty="0" smtClean="0"/>
              <a:t>0 at 60˚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/>
              <a:t>Shows </a:t>
            </a:r>
            <a:r>
              <a:rPr lang="en-US" sz="3200" dirty="0"/>
              <a:t>the dependence of solubility on temperature</a:t>
            </a:r>
          </a:p>
        </p:txBody>
      </p:sp>
      <p:pic>
        <p:nvPicPr>
          <p:cNvPr id="23556" name="Picture 4" descr="C:\My Documents\Christy's Stuff\Teaching Stuff\Media\solubility curv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9753" y="1614179"/>
            <a:ext cx="3829050" cy="49498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Solubility Curve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328848" y="2961564"/>
            <a:ext cx="95534" cy="1091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8" idx="2"/>
          </p:cNvCxnSpPr>
          <p:nvPr/>
        </p:nvCxnSpPr>
        <p:spPr>
          <a:xfrm flipH="1">
            <a:off x="5495925" y="3016155"/>
            <a:ext cx="1832923" cy="327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4"/>
          </p:cNvCxnSpPr>
          <p:nvPr/>
        </p:nvCxnSpPr>
        <p:spPr>
          <a:xfrm flipH="1">
            <a:off x="7362826" y="3070746"/>
            <a:ext cx="13789" cy="311097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05516" y="4816549"/>
            <a:ext cx="171184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700670" y="5124894"/>
            <a:ext cx="712381" cy="1063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252484" y="3561907"/>
            <a:ext cx="0" cy="54226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205023" y="5135526"/>
            <a:ext cx="1399954" cy="1417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uiExpand="1" build="p"/>
      <p:bldP spid="8" grpId="0" uiExpan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5613" y="1752600"/>
            <a:ext cx="8607425" cy="22923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Solids are more soluble at...</a:t>
            </a:r>
            <a:endParaRPr lang="en-US" sz="3600" dirty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/>
              <a:t>high temperatures.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2290763" y="3467100"/>
            <a:ext cx="6675437" cy="159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/>
          <a:lstStyle/>
          <a:p>
            <a:pPr marL="457200" indent="-4572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Gases are more soluble at...</a:t>
            </a:r>
            <a:endParaRPr lang="en-US" sz="34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marL="2344738" lvl="1" indent="-285750" eaLnBrk="0" hangingPunct="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low temperatures.</a:t>
            </a:r>
          </a:p>
          <a:p>
            <a:pPr marL="2344738" lvl="1" indent="-285750" eaLnBrk="0" hangingPunct="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high pressures (Henry’s Law).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81013" y="4305300"/>
            <a:ext cx="3536950" cy="2089150"/>
            <a:chOff x="3295" y="2654"/>
            <a:chExt cx="2228" cy="1316"/>
          </a:xfrm>
        </p:grpSpPr>
        <p:sp>
          <p:nvSpPr>
            <p:cNvPr id="24582" name="Rectangle 8"/>
            <p:cNvSpPr>
              <a:spLocks noChangeArrowheads="1"/>
            </p:cNvSpPr>
            <p:nvPr/>
          </p:nvSpPr>
          <p:spPr bwMode="auto">
            <a:xfrm>
              <a:off x="3295" y="2654"/>
              <a:ext cx="2228" cy="1316"/>
            </a:xfrm>
            <a:prstGeom prst="rect">
              <a:avLst/>
            </a:prstGeom>
            <a:solidFill>
              <a:srgbClr val="FFFFFF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24583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1" y="2892"/>
              <a:ext cx="1092" cy="106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24584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14" y="2663"/>
              <a:ext cx="1104" cy="129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2" autoUpdateAnimBg="0"/>
      <p:bldP spid="65541" grpId="0" uiExpand="1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69888" y="1573213"/>
            <a:ext cx="8405812" cy="51085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200" dirty="0" err="1" smtClean="0"/>
              <a:t>HCl</a:t>
            </a:r>
            <a:r>
              <a:rPr lang="en-US" sz="3200" dirty="0" smtClean="0"/>
              <a:t> – cleaning metals, gastric juice</a:t>
            </a:r>
          </a:p>
          <a:p>
            <a:pPr eaLnBrk="1" hangingPunct="1"/>
            <a:r>
              <a:rPr lang="en-US" sz="3200" dirty="0" smtClean="0"/>
              <a:t>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SO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 - fertilizer, car batteries</a:t>
            </a:r>
          </a:p>
          <a:p>
            <a:pPr eaLnBrk="1" hangingPunct="1"/>
            <a:r>
              <a:rPr lang="en-US" sz="3200" dirty="0" smtClean="0"/>
              <a:t>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PO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 - soft drinks, fertilizer, detergents</a:t>
            </a:r>
          </a:p>
          <a:p>
            <a:pPr eaLnBrk="1" hangingPunct="1"/>
            <a:r>
              <a:rPr lang="en-US" sz="3200" dirty="0" smtClean="0"/>
              <a:t>HNO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– fertilizers, cleaners, rocket fuels</a:t>
            </a:r>
          </a:p>
          <a:p>
            <a:pPr eaLnBrk="1" hangingPunct="1"/>
            <a:r>
              <a:rPr lang="en-US" sz="3200" dirty="0" smtClean="0"/>
              <a:t>C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8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7</a:t>
            </a:r>
            <a:r>
              <a:rPr lang="en-US" sz="3200" dirty="0" smtClean="0"/>
              <a:t> – preservatives, 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3000" dirty="0" smtClean="0"/>
              <a:t>flavorings, soft drinks</a:t>
            </a:r>
            <a:endParaRPr lang="en-US" sz="3000" baseline="-25000" dirty="0" smtClean="0"/>
          </a:p>
          <a:p>
            <a:pPr eaLnBrk="1" hangingPunct="1"/>
            <a:r>
              <a:rPr lang="en-US" sz="3200" dirty="0" smtClean="0"/>
              <a:t>HC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– vinegar</a:t>
            </a:r>
          </a:p>
          <a:p>
            <a:pPr eaLnBrk="1" hangingPunct="1"/>
            <a:r>
              <a:rPr lang="en-US" sz="3200" b="1" dirty="0" smtClean="0"/>
              <a:t>Many of these start with H, </a:t>
            </a:r>
          </a:p>
          <a:p>
            <a:pPr marL="0" indent="0" eaLnBrk="1" hangingPunct="1">
              <a:buNone/>
            </a:pPr>
            <a:r>
              <a:rPr lang="en-US" sz="3200" b="1" dirty="0" smtClean="0"/>
              <a:t>as they contain an H+ ion!</a:t>
            </a:r>
          </a:p>
        </p:txBody>
      </p:sp>
      <p:pic>
        <p:nvPicPr>
          <p:cNvPr id="11269" name="Picture 8" descr="AcidBaseItem                                                   0000001DAPS Pic                        B42C2207:"/>
          <p:cNvPicPr>
            <a:picLocks noChangeAspect="1" noChangeArrowheads="1"/>
          </p:cNvPicPr>
          <p:nvPr/>
        </p:nvPicPr>
        <p:blipFill>
          <a:blip r:embed="rId2" cstate="print"/>
          <a:srcRect l="1518" t="1555" r="53816" b="21715"/>
          <a:stretch>
            <a:fillRect/>
          </a:stretch>
        </p:blipFill>
        <p:spPr bwMode="auto">
          <a:xfrm>
            <a:off x="6844983" y="3856927"/>
            <a:ext cx="1960562" cy="25860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Acids and Uses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4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4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4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4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47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47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5613" y="1754188"/>
            <a:ext cx="8450262" cy="1512887"/>
          </a:xfrm>
        </p:spPr>
        <p:txBody>
          <a:bodyPr>
            <a:no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dirty="0" smtClean="0"/>
              <a:t>Substance that releases </a:t>
            </a:r>
            <a:r>
              <a:rPr lang="en-US" sz="3200" b="1" dirty="0" smtClean="0"/>
              <a:t>hydroxide ions</a:t>
            </a:r>
            <a:r>
              <a:rPr lang="en-US" sz="3200" dirty="0" smtClean="0"/>
              <a:t> (OH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) in water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0" y="3386138"/>
            <a:ext cx="9144000" cy="91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5400" dirty="0">
                <a:latin typeface="Arial Black" pitchFamily="34" charset="0"/>
              </a:rPr>
              <a:t>NH</a:t>
            </a:r>
            <a:r>
              <a:rPr lang="en-US" sz="5400" baseline="-25000" dirty="0">
                <a:latin typeface="Arial Black" pitchFamily="34" charset="0"/>
              </a:rPr>
              <a:t>3</a:t>
            </a:r>
            <a:r>
              <a:rPr lang="en-US" sz="5400" dirty="0">
                <a:latin typeface="Arial Black" pitchFamily="34" charset="0"/>
              </a:rPr>
              <a:t> + H</a:t>
            </a:r>
            <a:r>
              <a:rPr lang="en-US" sz="5400" baseline="-25000" dirty="0">
                <a:latin typeface="Arial Black" pitchFamily="34" charset="0"/>
              </a:rPr>
              <a:t>2</a:t>
            </a:r>
            <a:r>
              <a:rPr lang="en-US" sz="5400" dirty="0">
                <a:latin typeface="Arial Black" pitchFamily="34" charset="0"/>
              </a:rPr>
              <a:t>O </a:t>
            </a:r>
            <a:r>
              <a:rPr lang="en-US" sz="5400" dirty="0">
                <a:latin typeface="Arial Black" pitchFamily="34" charset="0"/>
                <a:sym typeface="Symbol" pitchFamily="18" charset="2"/>
              </a:rPr>
              <a:t> NH</a:t>
            </a:r>
            <a:r>
              <a:rPr lang="en-US" sz="5400" baseline="-25000" dirty="0">
                <a:latin typeface="Arial Black" pitchFamily="34" charset="0"/>
                <a:sym typeface="Symbol" pitchFamily="18" charset="2"/>
              </a:rPr>
              <a:t>4</a:t>
            </a:r>
            <a:r>
              <a:rPr lang="en-US" sz="5400" baseline="30000" dirty="0">
                <a:latin typeface="Arial Black" pitchFamily="34" charset="0"/>
                <a:sym typeface="Symbol" pitchFamily="18" charset="2"/>
              </a:rPr>
              <a:t>+</a:t>
            </a:r>
            <a:r>
              <a:rPr lang="en-US" sz="5400" dirty="0">
                <a:latin typeface="Arial Black" pitchFamily="34" charset="0"/>
                <a:sym typeface="Symbol" pitchFamily="18" charset="2"/>
              </a:rPr>
              <a:t> + OH</a:t>
            </a:r>
            <a:r>
              <a:rPr lang="en-US" sz="5400" baseline="30000" dirty="0">
                <a:latin typeface="Arial Black" pitchFamily="34" charset="0"/>
                <a:sym typeface="Symbol" pitchFamily="18" charset="2"/>
              </a:rPr>
              <a:t>-</a:t>
            </a:r>
            <a:endParaRPr lang="en-US" sz="4800" b="1" dirty="0"/>
          </a:p>
        </p:txBody>
      </p:sp>
      <p:pic>
        <p:nvPicPr>
          <p:cNvPr id="70663" name="Picture 7" descr="K:\Christy's Stuff\Teaching Stuff\99-00 School Year\Lessons\Acids &amp; Bases\Ammonia.jpg"/>
          <p:cNvPicPr>
            <a:picLocks noChangeAspect="1" noChangeArrowheads="1"/>
          </p:cNvPicPr>
          <p:nvPr/>
        </p:nvPicPr>
        <p:blipFill>
          <a:blip r:embed="rId2" cstate="print"/>
          <a:srcRect t="17009"/>
          <a:stretch>
            <a:fillRect/>
          </a:stretch>
        </p:blipFill>
        <p:spPr bwMode="auto">
          <a:xfrm>
            <a:off x="611188" y="4408488"/>
            <a:ext cx="7920037" cy="21145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 advAuto="0"/>
      <p:bldP spid="7066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365125" y="1547813"/>
            <a:ext cx="8570913" cy="4949825"/>
          </a:xfrm>
        </p:spPr>
        <p:txBody>
          <a:bodyPr>
            <a:normAutofit fontScale="70000" lnSpcReduction="20000"/>
          </a:bodyPr>
          <a:lstStyle/>
          <a:p>
            <a:pPr marL="448056" indent="-384048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400" dirty="0" err="1" smtClean="0"/>
              <a:t>NaOH</a:t>
            </a:r>
            <a:r>
              <a:rPr lang="en-US" sz="3400" dirty="0" smtClean="0"/>
              <a:t> - lye, drain and oven cleaner </a:t>
            </a:r>
          </a:p>
          <a:p>
            <a:pPr marL="448056" indent="-384048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400" dirty="0" smtClean="0"/>
              <a:t>Mg(OH)</a:t>
            </a:r>
            <a:r>
              <a:rPr lang="en-US" sz="3400" baseline="-25000" dirty="0" smtClean="0"/>
              <a:t>2</a:t>
            </a:r>
            <a:r>
              <a:rPr lang="en-US" sz="3400" dirty="0" smtClean="0"/>
              <a:t> - laxative, antacid</a:t>
            </a:r>
          </a:p>
          <a:p>
            <a:pPr marL="448056" indent="-384048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400" dirty="0" smtClean="0"/>
              <a:t>NH</a:t>
            </a:r>
            <a:r>
              <a:rPr lang="en-US" sz="3400" baseline="-25000" dirty="0" smtClean="0"/>
              <a:t>4</a:t>
            </a:r>
            <a:r>
              <a:rPr lang="en-US" sz="3400" dirty="0" smtClean="0"/>
              <a:t>OH - cleaners, fertilizer</a:t>
            </a:r>
          </a:p>
          <a:p>
            <a:pPr marL="448056" indent="-384048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400" dirty="0" smtClean="0"/>
              <a:t>KOH – soaps, fertilizers, batteries</a:t>
            </a:r>
          </a:p>
          <a:p>
            <a:pPr marL="448056" indent="-384048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400" dirty="0" smtClean="0"/>
              <a:t>Ca(OH)</a:t>
            </a:r>
            <a:r>
              <a:rPr lang="en-US" sz="3400" baseline="-25000" dirty="0" smtClean="0"/>
              <a:t>2</a:t>
            </a:r>
            <a:r>
              <a:rPr lang="en-US" sz="3400" dirty="0" smtClean="0"/>
              <a:t> – food preparations, hair removal creams</a:t>
            </a:r>
          </a:p>
          <a:p>
            <a:pPr marL="448056" indent="-384048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400" dirty="0" err="1" smtClean="0"/>
              <a:t>Ba</a:t>
            </a:r>
            <a:r>
              <a:rPr lang="en-US" sz="3400" dirty="0" smtClean="0"/>
              <a:t>(OH)</a:t>
            </a:r>
            <a:r>
              <a:rPr lang="en-US" sz="3400" baseline="-25000" dirty="0" smtClean="0"/>
              <a:t>2</a:t>
            </a:r>
            <a:r>
              <a:rPr lang="en-US" sz="3400" dirty="0" smtClean="0"/>
              <a:t> – clean acid spills</a:t>
            </a:r>
          </a:p>
          <a:p>
            <a:pPr marL="448056" indent="-384048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400" dirty="0" smtClean="0"/>
              <a:t>NaHCO</a:t>
            </a:r>
            <a:r>
              <a:rPr lang="en-US" sz="3400" baseline="-25000" dirty="0" smtClean="0"/>
              <a:t>3</a:t>
            </a:r>
            <a:r>
              <a:rPr lang="en-US" sz="3400" dirty="0" smtClean="0"/>
              <a:t> – “baking soda” used in cooking and cleaning</a:t>
            </a:r>
          </a:p>
          <a:p>
            <a:pPr marL="448056" indent="-384048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400" b="1" dirty="0" smtClean="0"/>
              <a:t>Many of these end with OH as they contain an OH</a:t>
            </a:r>
            <a:r>
              <a:rPr lang="en-US" sz="3400" b="1" baseline="30000" dirty="0" smtClean="0"/>
              <a:t>-</a:t>
            </a:r>
            <a:r>
              <a:rPr lang="en-US" sz="3400" b="1" dirty="0" smtClean="0"/>
              <a:t> ion!</a:t>
            </a:r>
          </a:p>
        </p:txBody>
      </p:sp>
      <p:pic>
        <p:nvPicPr>
          <p:cNvPr id="13317" name="Picture 8" descr="AcidBaseItem                                                   0000001DAPS Pic                        B42C2207:"/>
          <p:cNvPicPr>
            <a:picLocks noChangeAspect="1" noChangeArrowheads="1"/>
          </p:cNvPicPr>
          <p:nvPr/>
        </p:nvPicPr>
        <p:blipFill>
          <a:blip r:embed="rId2" cstate="print"/>
          <a:srcRect l="52007" t="1178" r="1772" b="22092"/>
          <a:stretch>
            <a:fillRect/>
          </a:stretch>
        </p:blipFill>
        <p:spPr bwMode="auto">
          <a:xfrm>
            <a:off x="6742494" y="1140841"/>
            <a:ext cx="2028825" cy="25860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Bases and Uses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1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1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19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19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19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8" name="Rectangle 20"/>
          <p:cNvSpPr>
            <a:spLocks noGrp="1" noChangeArrowheads="1"/>
          </p:cNvSpPr>
          <p:nvPr>
            <p:ph sz="quarter" idx="1"/>
          </p:nvPr>
        </p:nvSpPr>
        <p:spPr>
          <a:xfrm>
            <a:off x="457200" y="1754188"/>
            <a:ext cx="8458200" cy="2717800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pH</a:t>
            </a:r>
            <a:r>
              <a:rPr lang="en-US" sz="3200" dirty="0" smtClean="0"/>
              <a:t> is a measure of the concentration of H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 ions in solution</a:t>
            </a:r>
          </a:p>
          <a:p>
            <a:pPr marL="768096" lvl="1" indent="-384048">
              <a:buFont typeface="Wingdings 2"/>
              <a:buChar char=""/>
              <a:defRPr/>
            </a:pPr>
            <a:r>
              <a:rPr lang="en-US" dirty="0" smtClean="0"/>
              <a:t>pH ranges from 0 to 14</a:t>
            </a:r>
          </a:p>
          <a:p>
            <a:pPr marL="768096" lvl="1" indent="-384048">
              <a:buFont typeface="Wingdings 2"/>
              <a:buChar char=""/>
              <a:defRPr/>
            </a:pPr>
            <a:r>
              <a:rPr lang="en-US" dirty="0" smtClean="0"/>
              <a:t>7 is neutral, less than 7 is acidic, more than 7 is basic</a:t>
            </a:r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698932"/>
              </p:ext>
            </p:extLst>
          </p:nvPr>
        </p:nvGraphicFramePr>
        <p:xfrm>
          <a:off x="573024" y="4111284"/>
          <a:ext cx="7924800" cy="243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QuickTime Picture" r:id="rId3" imgW="9619703" imgH="4815894" progId="">
                  <p:embed/>
                </p:oleObj>
              </mc:Choice>
              <mc:Fallback>
                <p:oleObj name="QuickTime Picture" r:id="rId3" imgW="9619703" imgH="481589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559" t="20804" r="7829" b="27913"/>
                      <a:stretch>
                        <a:fillRect/>
                      </a:stretch>
                    </p:blipFill>
                    <p:spPr bwMode="auto">
                      <a:xfrm>
                        <a:off x="573024" y="4111284"/>
                        <a:ext cx="7924800" cy="2434296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Scale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8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9" name="Rectangle 45"/>
          <p:cNvSpPr>
            <a:spLocks noGrp="1" noChangeArrowheads="1"/>
          </p:cNvSpPr>
          <p:nvPr>
            <p:ph sz="quarter" idx="1"/>
          </p:nvPr>
        </p:nvSpPr>
        <p:spPr>
          <a:xfrm>
            <a:off x="685800" y="2230438"/>
            <a:ext cx="4152900" cy="4378325"/>
          </a:xfrm>
        </p:spPr>
        <p:txBody>
          <a:bodyPr>
            <a:normAutofit fontScale="92500" lnSpcReduction="10000"/>
          </a:bodyPr>
          <a:lstStyle/>
          <a:p>
            <a:pPr marL="448056" indent="-384048" eaLnBrk="1" fontAlgn="auto" hangingPunct="1">
              <a:spcBef>
                <a:spcPct val="400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3400" dirty="0" smtClean="0"/>
              <a:t>pH &lt; 7</a:t>
            </a:r>
          </a:p>
          <a:p>
            <a:pPr marL="448056" indent="-384048" eaLnBrk="1" fontAlgn="auto" hangingPunct="1">
              <a:spcBef>
                <a:spcPct val="400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3400" dirty="0" smtClean="0"/>
              <a:t>sour taste</a:t>
            </a:r>
          </a:p>
          <a:p>
            <a:pPr marL="448056" indent="-384048" eaLnBrk="1" fontAlgn="auto" hangingPunct="1">
              <a:spcBef>
                <a:spcPct val="400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3400" dirty="0" smtClean="0"/>
              <a:t>turn litmus red</a:t>
            </a:r>
          </a:p>
          <a:p>
            <a:pPr marL="448056" indent="-384048" eaLnBrk="1" fontAlgn="auto" hangingPunct="1">
              <a:spcBef>
                <a:spcPct val="400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3400" dirty="0" smtClean="0"/>
              <a:t>react with metals to form H</a:t>
            </a:r>
            <a:r>
              <a:rPr lang="en-US" sz="3400" baseline="-25000" dirty="0" smtClean="0"/>
              <a:t>2</a:t>
            </a:r>
            <a:r>
              <a:rPr lang="en-US" sz="3400" dirty="0" smtClean="0"/>
              <a:t> gas</a:t>
            </a:r>
          </a:p>
          <a:p>
            <a:pPr marL="448056" indent="-384048" eaLnBrk="1" fontAlgn="auto" hangingPunct="1">
              <a:spcBef>
                <a:spcPct val="400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3400" dirty="0" smtClean="0"/>
              <a:t>Releases H</a:t>
            </a:r>
            <a:r>
              <a:rPr lang="en-US" sz="3400" baseline="30000" dirty="0" smtClean="0"/>
              <a:t>+</a:t>
            </a:r>
            <a:r>
              <a:rPr lang="en-US" sz="3400" dirty="0" smtClean="0"/>
              <a:t> ions</a:t>
            </a:r>
          </a:p>
          <a:p>
            <a:pPr marL="448056" indent="-384048" eaLnBrk="1" fontAlgn="auto" hangingPunct="1">
              <a:spcBef>
                <a:spcPct val="400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3400" dirty="0" smtClean="0"/>
              <a:t>Conducts Electricity</a:t>
            </a:r>
          </a:p>
        </p:txBody>
      </p:sp>
      <p:sp>
        <p:nvSpPr>
          <p:cNvPr id="6190" name="Rectangle 46"/>
          <p:cNvSpPr>
            <a:spLocks noGrp="1" noChangeArrowheads="1"/>
          </p:cNvSpPr>
          <p:nvPr>
            <p:ph sz="quarter" idx="2"/>
          </p:nvPr>
        </p:nvSpPr>
        <p:spPr>
          <a:xfrm>
            <a:off x="4991100" y="2193925"/>
            <a:ext cx="4152900" cy="4217988"/>
          </a:xfrm>
        </p:spPr>
        <p:txBody>
          <a:bodyPr>
            <a:normAutofit fontScale="92500" lnSpcReduction="10000"/>
          </a:bodyPr>
          <a:lstStyle/>
          <a:p>
            <a:pPr marL="448056" indent="-384048" eaLnBrk="1" fontAlgn="auto" hangingPunct="1">
              <a:spcBef>
                <a:spcPct val="400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3400" dirty="0" smtClean="0"/>
              <a:t>pH &gt; 7</a:t>
            </a:r>
          </a:p>
          <a:p>
            <a:pPr marL="448056" indent="-384048" eaLnBrk="1" fontAlgn="auto" hangingPunct="1">
              <a:spcBef>
                <a:spcPct val="400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3400" dirty="0" smtClean="0"/>
              <a:t>bitter taste</a:t>
            </a:r>
          </a:p>
          <a:p>
            <a:pPr marL="448056" indent="-384048" eaLnBrk="1" fontAlgn="auto" hangingPunct="1">
              <a:spcBef>
                <a:spcPct val="400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3400" dirty="0" smtClean="0"/>
              <a:t>turn litmus blue</a:t>
            </a:r>
          </a:p>
          <a:p>
            <a:pPr marL="448056" indent="-384048" eaLnBrk="1" fontAlgn="auto" hangingPunct="1">
              <a:spcBef>
                <a:spcPct val="400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3400" dirty="0" smtClean="0"/>
              <a:t>Slippery feel</a:t>
            </a:r>
          </a:p>
          <a:p>
            <a:pPr marL="448056" indent="-384048" eaLnBrk="1" fontAlgn="auto" hangingPunct="1">
              <a:lnSpc>
                <a:spcPct val="200000"/>
              </a:lnSpc>
              <a:spcBef>
                <a:spcPct val="400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3400" dirty="0" smtClean="0"/>
              <a:t>Releases OH</a:t>
            </a:r>
            <a:r>
              <a:rPr lang="en-US" sz="3400" baseline="30000" dirty="0" smtClean="0"/>
              <a:t>-</a:t>
            </a:r>
            <a:r>
              <a:rPr lang="en-US" sz="3400" dirty="0" smtClean="0"/>
              <a:t> ions</a:t>
            </a:r>
          </a:p>
          <a:p>
            <a:pPr marL="448056" indent="-384048" eaLnBrk="1" fontAlgn="auto" hangingPunct="1">
              <a:spcBef>
                <a:spcPct val="400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3400" dirty="0" smtClean="0"/>
              <a:t>Conducts electricity</a:t>
            </a:r>
          </a:p>
        </p:txBody>
      </p:sp>
      <p:sp>
        <p:nvSpPr>
          <p:cNvPr id="14341" name="WordArt 35"/>
          <p:cNvSpPr>
            <a:spLocks noChangeArrowheads="1" noChangeShapeType="1" noTextEdit="1"/>
          </p:cNvSpPr>
          <p:nvPr/>
        </p:nvSpPr>
        <p:spPr bwMode="auto">
          <a:xfrm>
            <a:off x="830263" y="1349375"/>
            <a:ext cx="2871787" cy="598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ACIDS</a:t>
            </a:r>
          </a:p>
        </p:txBody>
      </p:sp>
      <p:sp>
        <p:nvSpPr>
          <p:cNvPr id="14342" name="WordArt 36"/>
          <p:cNvSpPr>
            <a:spLocks noChangeArrowheads="1" noChangeShapeType="1" noTextEdit="1"/>
          </p:cNvSpPr>
          <p:nvPr/>
        </p:nvSpPr>
        <p:spPr bwMode="auto">
          <a:xfrm>
            <a:off x="5106988" y="1339850"/>
            <a:ext cx="3081337" cy="59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D727B5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BASES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9" grpId="0" build="p" autoUpdateAnimBg="0"/>
      <p:bldP spid="6190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051"/>
          <p:cNvSpPr>
            <a:spLocks noGrp="1" noChangeArrowheads="1"/>
          </p:cNvSpPr>
          <p:nvPr>
            <p:ph sz="quarter" idx="1"/>
          </p:nvPr>
        </p:nvSpPr>
        <p:spPr>
          <a:xfrm>
            <a:off x="455613" y="1754188"/>
            <a:ext cx="8424862" cy="684212"/>
          </a:xfrm>
        </p:spPr>
        <p:txBody>
          <a:bodyPr>
            <a:no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Indicator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en-US" sz="3200" dirty="0" smtClean="0"/>
              <a:t>substance that changes color when placed in an acid or base</a:t>
            </a:r>
          </a:p>
          <a:p>
            <a:pPr marL="448056" indent="-38404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Examples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en-US" sz="3600" dirty="0" smtClean="0"/>
          </a:p>
          <a:p>
            <a:pPr marL="822960" lvl="1" eaLnBrk="1" fontAlgn="auto" hangingPunct="1">
              <a:spcBef>
                <a:spcPct val="0"/>
              </a:spcBef>
              <a:spcAft>
                <a:spcPts val="0"/>
              </a:spcAft>
              <a:buFont typeface="Verdana"/>
              <a:buChar char="›"/>
              <a:defRPr/>
            </a:pPr>
            <a:r>
              <a:rPr lang="en-US" sz="3200" dirty="0" smtClean="0"/>
              <a:t>litmus - red/blue</a:t>
            </a:r>
          </a:p>
          <a:p>
            <a:pPr marL="822960" lvl="1" eaLnBrk="1" fontAlgn="auto" hangingPunct="1">
              <a:spcBef>
                <a:spcPct val="0"/>
              </a:spcBef>
              <a:spcAft>
                <a:spcPts val="0"/>
              </a:spcAft>
              <a:buFont typeface="Verdana"/>
              <a:buChar char="›"/>
              <a:defRPr/>
            </a:pPr>
            <a:r>
              <a:rPr lang="en-US" sz="3200" dirty="0" smtClean="0"/>
              <a:t>phenolphthalein - colorless/pink</a:t>
            </a:r>
          </a:p>
          <a:p>
            <a:pPr marL="822960" lvl="1" eaLnBrk="1" fontAlgn="auto" hangingPunct="1">
              <a:spcBef>
                <a:spcPct val="0"/>
              </a:spcBef>
              <a:spcAft>
                <a:spcPts val="0"/>
              </a:spcAft>
              <a:buFont typeface="Verdana"/>
              <a:buChar char="›"/>
              <a:defRPr/>
            </a:pPr>
            <a:r>
              <a:rPr lang="en-US" sz="3200" dirty="0" smtClean="0"/>
              <a:t>goldenrod - yellow/red</a:t>
            </a:r>
          </a:p>
          <a:p>
            <a:pPr marL="822960" lvl="1" eaLnBrk="1" fontAlgn="auto" hangingPunct="1">
              <a:spcBef>
                <a:spcPct val="0"/>
              </a:spcBef>
              <a:spcAft>
                <a:spcPts val="0"/>
              </a:spcAft>
              <a:buFont typeface="Verdana"/>
              <a:buChar char="›"/>
              <a:defRPr/>
            </a:pPr>
            <a:r>
              <a:rPr lang="en-US" sz="3200" dirty="0" smtClean="0"/>
              <a:t>red cabbage juice - pink/green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2750185"/>
            <a:ext cx="9144000" cy="684213"/>
          </a:xfrm>
        </p:spPr>
        <p:txBody>
          <a:bodyPr>
            <a:normAutofit lnSpcReduction="10000"/>
          </a:bodyPr>
          <a:lstStyle/>
          <a:p>
            <a:pPr marL="448056" indent="-384048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ACID + BASE </a:t>
            </a:r>
            <a:r>
              <a:rPr lang="en-US" sz="4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sym typeface="Symbol" pitchFamily="18" charset="2"/>
              </a:rPr>
              <a:t> SALT + WATER</a:t>
            </a:r>
            <a:endParaRPr lang="en-US" sz="4000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219456" y="3293110"/>
            <a:ext cx="7388352" cy="684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/>
          <a:lstStyle/>
          <a:p>
            <a:pPr marL="404813" indent="-404813" algn="r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sz="38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HCl</a:t>
            </a:r>
            <a:r>
              <a:rPr lang="en-US" sz="38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 + </a:t>
            </a:r>
            <a:r>
              <a:rPr lang="en-US" sz="38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NaOH</a:t>
            </a:r>
            <a:r>
              <a:rPr lang="en-US" sz="38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8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  <a:sym typeface="Symbol" pitchFamily="18" charset="2"/>
              </a:rPr>
              <a:t> </a:t>
            </a:r>
            <a:r>
              <a:rPr lang="en-US" sz="38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  <a:sym typeface="Symbol" pitchFamily="18" charset="2"/>
              </a:rPr>
              <a:t>NaCl</a:t>
            </a:r>
            <a:r>
              <a:rPr lang="en-US" sz="38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  <a:sym typeface="Symbol" pitchFamily="18" charset="2"/>
              </a:rPr>
              <a:t> + H</a:t>
            </a:r>
            <a:r>
              <a:rPr lang="en-US" sz="3800" baseline="-250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  <a:sym typeface="Symbol" pitchFamily="18" charset="2"/>
              </a:rPr>
              <a:t>2</a:t>
            </a:r>
            <a:r>
              <a:rPr lang="en-US" sz="38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  <a:sym typeface="Symbol" pitchFamily="18" charset="2"/>
              </a:rPr>
              <a:t>O</a:t>
            </a:r>
            <a:endParaRPr lang="en-US" sz="3800" b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0" y="5915025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04813" indent="-404813" algn="ctr" eaLnBrk="0" hangingPunct="0">
              <a:spcBef>
                <a:spcPct val="6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3400">
                <a:solidFill>
                  <a:srgbClr val="FFFFFF"/>
                </a:solidFill>
                <a:latin typeface="Arial" charset="0"/>
              </a:rPr>
              <a:t>Neutralization </a:t>
            </a:r>
            <a:r>
              <a:rPr lang="en-US" sz="34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does not </a:t>
            </a:r>
            <a:r>
              <a:rPr lang="en-US" sz="3400" u="sng">
                <a:solidFill>
                  <a:srgbClr val="FFFFFF"/>
                </a:solidFill>
                <a:latin typeface="Arial" charset="0"/>
                <a:sym typeface="Symbol" pitchFamily="18" charset="2"/>
              </a:rPr>
              <a:t>always</a:t>
            </a:r>
            <a:r>
              <a:rPr lang="en-US" sz="34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mean pH = 7.</a:t>
            </a:r>
            <a:endParaRPr lang="en-US" sz="34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350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227" y="4217543"/>
            <a:ext cx="3575050" cy="2170113"/>
          </a:xfrm>
          <a:prstGeom prst="rect">
            <a:avLst/>
          </a:prstGeom>
          <a:noFill/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238373" y="3911156"/>
            <a:ext cx="1822450" cy="1414462"/>
            <a:chOff x="2470" y="2049"/>
            <a:chExt cx="1148" cy="891"/>
          </a:xfrm>
        </p:grpSpPr>
        <p:sp>
          <p:nvSpPr>
            <p:cNvPr id="21518" name="Line 19"/>
            <p:cNvSpPr>
              <a:spLocks noChangeShapeType="1"/>
            </p:cNvSpPr>
            <p:nvPr/>
          </p:nvSpPr>
          <p:spPr bwMode="auto">
            <a:xfrm flipV="1">
              <a:off x="2470" y="2049"/>
              <a:ext cx="1138" cy="858"/>
            </a:xfrm>
            <a:prstGeom prst="line">
              <a:avLst/>
            </a:prstGeom>
            <a:noFill/>
            <a:ln w="57150" cap="sq">
              <a:solidFill>
                <a:srgbClr val="FF0066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Line 20"/>
            <p:cNvSpPr>
              <a:spLocks noChangeShapeType="1"/>
            </p:cNvSpPr>
            <p:nvPr/>
          </p:nvSpPr>
          <p:spPr bwMode="auto">
            <a:xfrm flipV="1">
              <a:off x="3259" y="2059"/>
              <a:ext cx="359" cy="881"/>
            </a:xfrm>
            <a:prstGeom prst="line">
              <a:avLst/>
            </a:prstGeom>
            <a:noFill/>
            <a:ln w="57150" cap="sq">
              <a:solidFill>
                <a:srgbClr val="FF0066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635885" y="3998976"/>
            <a:ext cx="3949700" cy="1339850"/>
            <a:chOff x="2198" y="2112"/>
            <a:chExt cx="2488" cy="844"/>
          </a:xfrm>
        </p:grpSpPr>
        <p:sp>
          <p:nvSpPr>
            <p:cNvPr id="21516" name="Line 21"/>
            <p:cNvSpPr>
              <a:spLocks noChangeShapeType="1"/>
            </p:cNvSpPr>
            <p:nvPr/>
          </p:nvSpPr>
          <p:spPr bwMode="auto">
            <a:xfrm flipV="1">
              <a:off x="2198" y="2112"/>
              <a:ext cx="2485" cy="803"/>
            </a:xfrm>
            <a:prstGeom prst="line">
              <a:avLst/>
            </a:prstGeom>
            <a:noFill/>
            <a:ln w="57150" cap="sq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Line 22"/>
            <p:cNvSpPr>
              <a:spLocks noChangeShapeType="1"/>
            </p:cNvSpPr>
            <p:nvPr/>
          </p:nvSpPr>
          <p:spPr bwMode="auto">
            <a:xfrm flipV="1">
              <a:off x="3548" y="2115"/>
              <a:ext cx="1138" cy="841"/>
            </a:xfrm>
            <a:prstGeom prst="line">
              <a:avLst/>
            </a:prstGeom>
            <a:noFill/>
            <a:ln w="57150" cap="sq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6266942" y="4184142"/>
            <a:ext cx="2311400" cy="2165350"/>
            <a:chOff x="4132" y="2244"/>
            <a:chExt cx="1456" cy="1364"/>
          </a:xfrm>
        </p:grpSpPr>
        <p:pic>
          <p:nvPicPr>
            <p:cNvPr id="21514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46" y="2244"/>
              <a:ext cx="1042" cy="1364"/>
            </a:xfrm>
            <a:prstGeom prst="rect">
              <a:avLst/>
            </a:prstGeom>
            <a:noFill/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</p:pic>
        <p:sp>
          <p:nvSpPr>
            <p:cNvPr id="21515" name="Rectangle 25"/>
            <p:cNvSpPr>
              <a:spLocks noChangeArrowheads="1"/>
            </p:cNvSpPr>
            <p:nvPr/>
          </p:nvSpPr>
          <p:spPr bwMode="auto">
            <a:xfrm>
              <a:off x="4132" y="2705"/>
              <a:ext cx="303" cy="44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4000" b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=</a:t>
              </a:r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55613" y="1754188"/>
            <a:ext cx="8204200" cy="22764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Chemical reaction between an acid and a base.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 are a salt (ionic compound) and water.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Neutralization Reaction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3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 advAuto="0"/>
      <p:bldP spid="63496" grpId="0" autoUpdateAnimBg="0"/>
      <p:bldP spid="63503" grpId="0" build="p" autoUpdateAnimBg="0"/>
      <p:bldP spid="16" grpId="0" uiExpand="1" build="p" bldLvl="2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1893</TotalTime>
  <Words>991</Words>
  <Application>Microsoft Office PowerPoint</Application>
  <PresentationFormat>On-screen Show (4:3)</PresentationFormat>
  <Paragraphs>157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Median</vt:lpstr>
      <vt:lpstr>QuickTime Picture</vt:lpstr>
      <vt:lpstr>Clip</vt:lpstr>
      <vt:lpstr>Acids, Bases, Solutions</vt:lpstr>
      <vt:lpstr>Acid</vt:lpstr>
      <vt:lpstr>Common Acids and Uses</vt:lpstr>
      <vt:lpstr>Base</vt:lpstr>
      <vt:lpstr>Common Bases and Uses</vt:lpstr>
      <vt:lpstr>pH Scale</vt:lpstr>
      <vt:lpstr>Properties</vt:lpstr>
      <vt:lpstr>Indicators</vt:lpstr>
      <vt:lpstr>Neutralization Reaction</vt:lpstr>
      <vt:lpstr>Neutralization Reaction</vt:lpstr>
      <vt:lpstr>Solutions</vt:lpstr>
      <vt:lpstr>Classifications of Matter</vt:lpstr>
      <vt:lpstr>Definitions</vt:lpstr>
      <vt:lpstr>Types of Solutions</vt:lpstr>
      <vt:lpstr>Dissolving: Salt Water</vt:lpstr>
      <vt:lpstr>Dissolving</vt:lpstr>
      <vt:lpstr>Dissolving</vt:lpstr>
      <vt:lpstr>Solubility</vt:lpstr>
      <vt:lpstr>Concentration</vt:lpstr>
      <vt:lpstr>Concentration</vt:lpstr>
      <vt:lpstr>Concentration</vt:lpstr>
      <vt:lpstr>Solubility Curve</vt:lpstr>
      <vt:lpstr>Solubility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Intro to Acids &amp; Bases</dc:title>
  <dc:creator>Mrs. Johannesson</dc:creator>
  <cp:lastModifiedBy>Tim</cp:lastModifiedBy>
  <cp:revision>162</cp:revision>
  <cp:lastPrinted>2000-04-27T03:50:31Z</cp:lastPrinted>
  <dcterms:created xsi:type="dcterms:W3CDTF">2000-04-15T23:40:04Z</dcterms:created>
  <dcterms:modified xsi:type="dcterms:W3CDTF">2014-05-12T15:21:35Z</dcterms:modified>
</cp:coreProperties>
</file>