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6"/>
  </p:notesMasterIdLst>
  <p:sldIdLst>
    <p:sldId id="387" r:id="rId2"/>
    <p:sldId id="421" r:id="rId3"/>
    <p:sldId id="388" r:id="rId4"/>
    <p:sldId id="419" r:id="rId5"/>
    <p:sldId id="418" r:id="rId6"/>
    <p:sldId id="263" r:id="rId7"/>
    <p:sldId id="261" r:id="rId8"/>
    <p:sldId id="389" r:id="rId9"/>
    <p:sldId id="264" r:id="rId10"/>
    <p:sldId id="422" r:id="rId11"/>
    <p:sldId id="390" r:id="rId12"/>
    <p:sldId id="391" r:id="rId13"/>
    <p:sldId id="410" r:id="rId14"/>
    <p:sldId id="392" r:id="rId15"/>
    <p:sldId id="402" r:id="rId16"/>
    <p:sldId id="396" r:id="rId17"/>
    <p:sldId id="397" r:id="rId18"/>
    <p:sldId id="403" r:id="rId19"/>
    <p:sldId id="269" r:id="rId20"/>
    <p:sldId id="404" r:id="rId21"/>
    <p:sldId id="393" r:id="rId22"/>
    <p:sldId id="394" r:id="rId23"/>
    <p:sldId id="399" r:id="rId24"/>
    <p:sldId id="414" r:id="rId25"/>
    <p:sldId id="406" r:id="rId26"/>
    <p:sldId id="408" r:id="rId27"/>
    <p:sldId id="409" r:id="rId28"/>
    <p:sldId id="412" r:id="rId29"/>
    <p:sldId id="425" r:id="rId30"/>
    <p:sldId id="442" r:id="rId31"/>
    <p:sldId id="443" r:id="rId32"/>
    <p:sldId id="444" r:id="rId33"/>
    <p:sldId id="446" r:id="rId34"/>
    <p:sldId id="447" r:id="rId35"/>
    <p:sldId id="433" r:id="rId36"/>
    <p:sldId id="449" r:id="rId37"/>
    <p:sldId id="450" r:id="rId38"/>
    <p:sldId id="448" r:id="rId39"/>
    <p:sldId id="434" r:id="rId40"/>
    <p:sldId id="436" r:id="rId41"/>
    <p:sldId id="437" r:id="rId42"/>
    <p:sldId id="438" r:id="rId43"/>
    <p:sldId id="439" r:id="rId44"/>
    <p:sldId id="44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6325" autoAdjust="0"/>
  </p:normalViewPr>
  <p:slideViewPr>
    <p:cSldViewPr>
      <p:cViewPr varScale="1">
        <p:scale>
          <a:sx n="59" d="100"/>
          <a:sy n="59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E2E9789-3383-4910-A8CD-9199B59F0AEF}" type="datetimeFigureOut">
              <a:rPr lang="en-US"/>
              <a:pPr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9E239CA-54BD-4CC4-92CB-D2A5ABB2B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Play to 8:15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6460-DF68-4F3D-A49A-DA1A92ACA3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39CA-54BD-4CC4-92CB-D2A5ABB2B0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Notice mass is never a whole number, yet P=1 and N=1.</a:t>
            </a:r>
          </a:p>
          <a:p>
            <a:pPr>
              <a:spcBef>
                <a:spcPct val="0"/>
              </a:spcBef>
            </a:pPr>
            <a:endParaRPr lang="en-US" sz="1400" dirty="0"/>
          </a:p>
          <a:p>
            <a:pPr>
              <a:spcBef>
                <a:spcPct val="0"/>
              </a:spcBef>
            </a:pPr>
            <a:r>
              <a:rPr lang="en-US" sz="1400" dirty="0"/>
              <a:t>The final average mass should be close to the isotope that is most abundant.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39CA-54BD-4CC4-92CB-D2A5ABB2B01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106F358-DCF2-4783-8029-B3CDDDFC891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F900-93EA-4C36-A047-F8EA308F2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D479-65C4-40BD-B065-46070BC4C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3D7B3-FD30-43A8-9753-DA13181CC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280E65-90A5-4142-B2BE-58ED471B899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ACFA-6CAA-43B0-8393-5B72039F8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8B47-3217-4E96-BF12-05CE8629E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C9245-CBD0-49B0-9A4F-F72826BC5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A3A4-0502-4D79-9E4F-8AD55BC7E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EE00A-D056-4FD9-B351-683AF0636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44479AA-92B5-46CF-B621-A366DD6C9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0972C422-B89D-4AA0-9D0C-873B2123641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0" r:id="rId2"/>
    <p:sldLayoutId id="2147483729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0" r:id="rId9"/>
    <p:sldLayoutId id="2147483726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4.bin"/><Relationship Id="rId2" Type="http://schemas.openxmlformats.org/officeDocument/2006/relationships/video" Target="file:///C:\My%20Documents\Christy's%20Stuff\Teaching%20Stuff\Media\alpha%20decay.avi" TargetMode="Externa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2" Type="http://schemas.openxmlformats.org/officeDocument/2006/relationships/video" Target="file:///C:\My%20Documents\Christy's%20Stuff\Teaching%20Stuff\Media\beta%20decay.avi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uclear%20Chemistry%20-%20CHEM\nuclear%20power%20plant%20flyby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Ev8EIXJNwo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/>
              <a:t>Atomic Structure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Physical Science – Chemistry Unit 2</a:t>
            </a:r>
          </a:p>
        </p:txBody>
      </p:sp>
      <p:pic>
        <p:nvPicPr>
          <p:cNvPr id="12293" name="Picture 5" descr="http://l.yimg.com/ck/image/A2539/2539508/300_25395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28575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Atoms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214" y="100693"/>
            <a:ext cx="4011386" cy="1525394"/>
          </a:xfrm>
        </p:spPr>
        <p:txBody>
          <a:bodyPr/>
          <a:lstStyle/>
          <a:p>
            <a:r>
              <a:rPr lang="en-US" dirty="0"/>
              <a:t>Distinguishing 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" y="3124200"/>
            <a:ext cx="9144000" cy="4389437"/>
          </a:xfrm>
        </p:spPr>
        <p:txBody>
          <a:bodyPr/>
          <a:lstStyle/>
          <a:p>
            <a:r>
              <a:rPr lang="en-US" sz="3400" dirty="0"/>
              <a:t>Atomic Number - Number of </a:t>
            </a:r>
            <a:r>
              <a:rPr lang="en-US" sz="3400" b="1" i="1" u="sng" dirty="0">
                <a:solidFill>
                  <a:schemeClr val="accent1"/>
                </a:solidFill>
              </a:rPr>
              <a:t>protons </a:t>
            </a:r>
            <a:r>
              <a:rPr lang="en-US" sz="3400" dirty="0"/>
              <a:t>in the nucleus</a:t>
            </a:r>
            <a:endParaRPr lang="en-US" sz="1500" dirty="0"/>
          </a:p>
          <a:p>
            <a:pPr lvl="1"/>
            <a:r>
              <a:rPr lang="en-US" sz="3200" dirty="0"/>
              <a:t>Determines the </a:t>
            </a:r>
            <a:r>
              <a:rPr lang="en-US" sz="3200" b="1" i="1" u="sng" dirty="0">
                <a:solidFill>
                  <a:schemeClr val="accent1"/>
                </a:solidFill>
              </a:rPr>
              <a:t>element</a:t>
            </a:r>
            <a:r>
              <a:rPr lang="en-US" sz="3200" dirty="0">
                <a:solidFill>
                  <a:schemeClr val="accent1"/>
                </a:solidFill>
              </a:rPr>
              <a:t>.  </a:t>
            </a:r>
            <a:r>
              <a:rPr lang="en-US" sz="3200" dirty="0"/>
              <a:t>All atoms of the same element have the same number of protons.</a:t>
            </a:r>
            <a:endParaRPr lang="en-US" sz="1500" dirty="0"/>
          </a:p>
          <a:p>
            <a:pPr lvl="1"/>
            <a:r>
              <a:rPr lang="en-US" sz="3200" dirty="0"/>
              <a:t>Since atoms are </a:t>
            </a:r>
            <a:r>
              <a:rPr lang="en-US" sz="3200" b="1" i="1" u="sng" dirty="0">
                <a:solidFill>
                  <a:schemeClr val="accent1"/>
                </a:solidFill>
              </a:rPr>
              <a:t>neutral</a:t>
            </a:r>
            <a:r>
              <a:rPr lang="en-US" sz="3200" dirty="0"/>
              <a:t>, the atomic number also tells us the number of </a:t>
            </a:r>
            <a:r>
              <a:rPr lang="en-US" sz="3200" b="1" i="1" u="sng" dirty="0">
                <a:solidFill>
                  <a:schemeClr val="accent1"/>
                </a:solidFill>
              </a:rPr>
              <a:t>electrons</a:t>
            </a:r>
            <a:r>
              <a:rPr lang="en-US" sz="3200" dirty="0"/>
              <a:t>!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1EE931-3ABB-4FBA-AC2D-76733757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317" y="685800"/>
            <a:ext cx="5374369" cy="23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Mass Number </a:t>
            </a:r>
          </a:p>
          <a:p>
            <a:endParaRPr lang="en-US" sz="1500" dirty="0"/>
          </a:p>
          <a:p>
            <a:pPr lvl="1"/>
            <a:r>
              <a:rPr lang="en-US" sz="3200" dirty="0"/>
              <a:t>Number of protons </a:t>
            </a:r>
            <a:r>
              <a:rPr lang="en-US" sz="3200" b="1" i="1" u="sng" dirty="0">
                <a:solidFill>
                  <a:schemeClr val="accent1"/>
                </a:solidFill>
              </a:rPr>
              <a:t>plus</a:t>
            </a:r>
            <a:r>
              <a:rPr lang="en-US" sz="3200" dirty="0"/>
              <a:t> the number of </a:t>
            </a:r>
            <a:r>
              <a:rPr lang="en-US" sz="3200" b="1" i="1" u="sng" dirty="0">
                <a:solidFill>
                  <a:schemeClr val="accent1"/>
                </a:solidFill>
              </a:rPr>
              <a:t>neutrons</a:t>
            </a:r>
          </a:p>
          <a:p>
            <a:pPr lvl="1"/>
            <a:endParaRPr lang="en-US" sz="1600" b="1" i="1" u="sng" dirty="0">
              <a:solidFill>
                <a:schemeClr val="accent1"/>
              </a:solidFill>
            </a:endParaRPr>
          </a:p>
          <a:p>
            <a:pPr lvl="2"/>
            <a:r>
              <a:rPr lang="en-US" sz="3200" b="1" i="1" dirty="0"/>
              <a:t>Mass #</a:t>
            </a:r>
            <a:r>
              <a:rPr lang="en-US" sz="3200" b="1" i="1" dirty="0">
                <a:solidFill>
                  <a:schemeClr val="accent1"/>
                </a:solidFill>
              </a:rPr>
              <a:t> = protons + neutrons</a:t>
            </a:r>
          </a:p>
          <a:p>
            <a:pPr lvl="1"/>
            <a:endParaRPr lang="en-US" sz="1500" dirty="0"/>
          </a:p>
          <a:p>
            <a:pPr lvl="1"/>
            <a:r>
              <a:rPr lang="en-US" sz="3200" dirty="0"/>
              <a:t>These are the two particles that really make up the </a:t>
            </a:r>
            <a:r>
              <a:rPr lang="en-US" sz="3200" b="1" i="1" u="sng" dirty="0">
                <a:solidFill>
                  <a:schemeClr val="accent1"/>
                </a:solidFill>
              </a:rPr>
              <a:t>mass</a:t>
            </a:r>
            <a:r>
              <a:rPr lang="en-US" sz="3200" dirty="0"/>
              <a:t> of the atom</a:t>
            </a:r>
          </a:p>
          <a:p>
            <a:pPr lvl="1"/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mass of an atom comes from particles in </a:t>
            </a:r>
            <a:r>
              <a:rPr lang="en-US" sz="3600" b="1" i="1" u="sng" dirty="0">
                <a:solidFill>
                  <a:schemeClr val="accent1"/>
                </a:solidFill>
              </a:rPr>
              <a:t>its nucleus</a:t>
            </a:r>
            <a:r>
              <a:rPr lang="en-US" sz="3600" b="1" i="1" dirty="0">
                <a:solidFill>
                  <a:schemeClr val="accent1"/>
                </a:solidFill>
              </a:rPr>
              <a:t> </a:t>
            </a:r>
          </a:p>
          <a:p>
            <a:endParaRPr lang="en-US" sz="1600" dirty="0"/>
          </a:p>
          <a:p>
            <a:r>
              <a:rPr lang="en-US" sz="3600" i="1" dirty="0"/>
              <a:t>The electron is </a:t>
            </a:r>
            <a:r>
              <a:rPr lang="en-US" sz="3600" i="1" dirty="0" err="1"/>
              <a:t>sooooo</a:t>
            </a:r>
            <a:r>
              <a:rPr lang="en-US" sz="3600" i="1" dirty="0"/>
              <a:t> small, we ignore its mass</a:t>
            </a:r>
            <a:endParaRPr lang="en-US" sz="3600" dirty="0"/>
          </a:p>
          <a:p>
            <a:pPr lvl="1"/>
            <a:endParaRPr lang="en-US" sz="1500" dirty="0"/>
          </a:p>
        </p:txBody>
      </p:sp>
      <p:pic>
        <p:nvPicPr>
          <p:cNvPr id="4" name="Picture 4" descr="protonmas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91000"/>
            <a:ext cx="42894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graphicFrame>
        <p:nvGraphicFramePr>
          <p:cNvPr id="102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165475" y="2097088"/>
          <a:ext cx="28130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14120" imgH="164880" progId="">
                  <p:embed/>
                </p:oleObj>
              </mc:Choice>
              <mc:Fallback>
                <p:oleObj name="Equation" r:id="rId3" imgW="114120" imgH="164880" progId="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2097088"/>
                        <a:ext cx="28130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590800" y="2209800"/>
          <a:ext cx="240665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241200" imgH="241200" progId="">
                  <p:embed/>
                </p:oleObj>
              </mc:Choice>
              <mc:Fallback>
                <p:oleObj name="Equation" r:id="rId5" imgW="241200" imgH="241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2406650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6781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Mass #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7449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Atomic # 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1828800" y="2863850"/>
            <a:ext cx="914400" cy="31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2057400" y="3886200"/>
            <a:ext cx="838200" cy="44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62200" y="4572000"/>
          <a:ext cx="3886200" cy="155448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45212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/>
              <a:t>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9600" y="55626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/>
              <a:t>15-8 = </a:t>
            </a:r>
            <a:r>
              <a:rPr lang="en-US" sz="3200" b="1" dirty="0"/>
              <a:t>7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50546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108075"/>
          </a:xfr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6600" dirty="0"/>
              <a:t>Oxygen - 15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6400" y="4800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Mass #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058694" y="4228306"/>
            <a:ext cx="685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Atomic and Mass #s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If you are </a:t>
            </a:r>
            <a:r>
              <a:rPr lang="en-US" sz="3200" b="1" i="1" dirty="0"/>
              <a:t>not </a:t>
            </a:r>
            <a:r>
              <a:rPr lang="en-US" sz="3200" dirty="0"/>
              <a:t>given the </a:t>
            </a:r>
            <a:r>
              <a:rPr lang="en-US" sz="3200" i="1" dirty="0"/>
              <a:t>atomic</a:t>
            </a:r>
            <a:r>
              <a:rPr lang="en-US" sz="3200" dirty="0"/>
              <a:t> number, simply look at the </a:t>
            </a:r>
            <a:r>
              <a:rPr lang="en-US" sz="3200" b="1" i="1" u="sng" dirty="0">
                <a:solidFill>
                  <a:schemeClr val="accent1"/>
                </a:solidFill>
              </a:rPr>
              <a:t>periodic table.</a:t>
            </a:r>
          </a:p>
          <a:p>
            <a:endParaRPr lang="en-US" sz="1500" dirty="0"/>
          </a:p>
          <a:p>
            <a:r>
              <a:rPr lang="en-US" sz="3200" dirty="0"/>
              <a:t>If you are </a:t>
            </a:r>
            <a:r>
              <a:rPr lang="en-US" sz="3200" b="1" i="1" dirty="0"/>
              <a:t>not</a:t>
            </a:r>
            <a:r>
              <a:rPr lang="en-US" sz="3200" dirty="0"/>
              <a:t> given the </a:t>
            </a:r>
            <a:r>
              <a:rPr lang="en-US" sz="3200" i="1" dirty="0"/>
              <a:t>mass</a:t>
            </a:r>
            <a:r>
              <a:rPr lang="en-US" sz="3200" dirty="0"/>
              <a:t> number, add the number of protons and neutrons</a:t>
            </a:r>
          </a:p>
          <a:p>
            <a:pPr lvl="1"/>
            <a:r>
              <a:rPr lang="en-US" sz="3000" dirty="0"/>
              <a:t>To find protons or neutrons, subtract what you know from the mass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0998" y="1066801"/>
          <a:ext cx="8534403" cy="41909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6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8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Name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Symbol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Atomic number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Mass Number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# of Protons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# of Neutrons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# of electrons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Sodium</a:t>
                      </a:r>
                      <a:endParaRPr lang="en-US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Georgia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Br</a:t>
                      </a:r>
                      <a:endParaRPr lang="en-US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Georgia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3135" marR="631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953000" y="1447800"/>
          <a:ext cx="8397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622080" imgH="266400" progId="">
                  <p:embed/>
                </p:oleObj>
              </mc:Choice>
              <mc:Fallback>
                <p:oleObj name="Equation" r:id="rId4" imgW="622080" imgH="2664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8397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19100" indent="-382588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How many protons are there in Lithium-7?</a:t>
            </a:r>
          </a:p>
          <a:p>
            <a:pPr marL="419100" indent="-382588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How many neutrons are there in Lithium-7?</a:t>
            </a:r>
          </a:p>
          <a:p>
            <a:pPr marL="419100" indent="-382588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How many protons are there in Mg?</a:t>
            </a:r>
          </a:p>
          <a:p>
            <a:pPr marL="419100" indent="-382588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How many electrons are there in Mg?</a:t>
            </a:r>
          </a:p>
          <a:p>
            <a:pPr marL="419100" indent="-382588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How many neutrons are there in        ?</a:t>
            </a:r>
          </a:p>
          <a:p>
            <a:pPr marL="419100" indent="-382588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How many neutrons are there in Oxygen-18?</a:t>
            </a:r>
          </a:p>
          <a:p>
            <a:pPr marL="419100" indent="-382588">
              <a:buFont typeface="Arial" charset="0"/>
              <a:buChar char="•"/>
            </a:pPr>
            <a:endParaRPr lang="en-US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943600" y="4953000"/>
          <a:ext cx="609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304560" imgH="291960" progId="">
                  <p:embed/>
                </p:oleObj>
              </mc:Choice>
              <mc:Fallback>
                <p:oleObj name="Equation" r:id="rId3" imgW="304560" imgH="291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53000"/>
                        <a:ext cx="609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dirty="0"/>
              <a:t>Your BFF in Chemistry…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410200"/>
          </a:xfrm>
        </p:spPr>
        <p:txBody>
          <a:bodyPr/>
          <a:lstStyle/>
          <a:p>
            <a:r>
              <a:rPr lang="en-US" dirty="0"/>
              <a:t>The Periodic Table has a lot of information to help you with determining the different parts of an atom</a:t>
            </a:r>
          </a:p>
          <a:p>
            <a:r>
              <a:rPr lang="en-US" dirty="0"/>
              <a:t>Let’s practice using this information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352800"/>
          <a:ext cx="7924800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Atomic</a:t>
                      </a:r>
                      <a:r>
                        <a:rPr lang="en-US" baseline="0" dirty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 Number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12</a:t>
                      </a: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23</a:t>
                      </a:r>
                      <a:r>
                        <a:rPr lang="en-US" baseline="0" dirty="0"/>
                        <a:t>Na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d1jqu7g1y74ds1.cloudfront.net/wp-content/uploads/2009/12/Democritu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1752600"/>
            <a:ext cx="4324350" cy="4752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stuff made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Andalus" pitchFamily="18" charset="-78"/>
              </a:rPr>
              <a:t>Greek philosopher Democritus began the search for a description of matter more than </a:t>
            </a:r>
            <a:r>
              <a:rPr lang="en-US" sz="2800" u="sng" dirty="0">
                <a:cs typeface="Andalus" pitchFamily="18" charset="-78"/>
              </a:rPr>
              <a:t>2400</a:t>
            </a:r>
            <a:r>
              <a:rPr lang="en-US" sz="2800" dirty="0">
                <a:cs typeface="Andalus" pitchFamily="18" charset="-78"/>
              </a:rPr>
              <a:t> years ago, wondering if matter could be divided into smaller and smaller pieces forever.</a:t>
            </a:r>
          </a:p>
          <a:p>
            <a:pPr eaLnBrk="1" hangingPunct="1">
              <a:defRPr/>
            </a:pPr>
            <a:r>
              <a:rPr lang="en-US" sz="2800" dirty="0">
                <a:cs typeface="Andalus" pitchFamily="18" charset="-78"/>
              </a:rPr>
              <a:t>His theory: Eventually, there would be a smallest possible piece that couldn’t be divided.</a:t>
            </a:r>
          </a:p>
          <a:p>
            <a:pPr eaLnBrk="1" hangingPunct="1">
              <a:defRPr/>
            </a:pPr>
            <a:r>
              <a:rPr lang="en-US" sz="2800" dirty="0">
                <a:cs typeface="Andalus" pitchFamily="18" charset="-78"/>
              </a:rPr>
              <a:t>He named the smallest piece of matter “</a:t>
            </a:r>
            <a:r>
              <a:rPr lang="en-US" sz="2800" u="sng" dirty="0" err="1">
                <a:cs typeface="Andalus" pitchFamily="18" charset="-78"/>
              </a:rPr>
              <a:t>atomos</a:t>
            </a:r>
            <a:r>
              <a:rPr lang="en-US" sz="2800" dirty="0">
                <a:cs typeface="Andalus" pitchFamily="18" charset="-78"/>
              </a:rPr>
              <a:t>,” meaning “</a:t>
            </a:r>
            <a:r>
              <a:rPr lang="en-US" sz="2800" u="sng" dirty="0">
                <a:cs typeface="Andalus" pitchFamily="18" charset="-78"/>
              </a:rPr>
              <a:t>indivisible</a:t>
            </a:r>
            <a:r>
              <a:rPr lang="en-US" sz="2800" dirty="0">
                <a:cs typeface="Andalus" pitchFamily="18" charset="-78"/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Changing Atoms</a:t>
            </a:r>
            <a:endParaRPr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Atoms of the same element (same # of protons), but with different numbers of </a:t>
            </a:r>
            <a:r>
              <a:rPr lang="en-US" sz="3200" b="1" i="1" u="sng" dirty="0">
                <a:solidFill>
                  <a:srgbClr val="55A839"/>
                </a:solidFill>
              </a:rPr>
              <a:t>neutrons</a:t>
            </a:r>
            <a:r>
              <a:rPr lang="en-US" sz="3200" dirty="0"/>
              <a:t>.</a:t>
            </a:r>
          </a:p>
          <a:p>
            <a:endParaRPr lang="en-US" sz="1000" dirty="0"/>
          </a:p>
          <a:p>
            <a:pPr lvl="1"/>
            <a:r>
              <a:rPr lang="en-US" sz="3000" dirty="0"/>
              <a:t>Have different </a:t>
            </a:r>
            <a:r>
              <a:rPr lang="en-US" sz="3000" b="1" i="1" u="sng" dirty="0">
                <a:solidFill>
                  <a:srgbClr val="55A839"/>
                </a:solidFill>
              </a:rPr>
              <a:t>mass</a:t>
            </a:r>
            <a:r>
              <a:rPr lang="en-US" sz="3000" dirty="0"/>
              <a:t> numbers (and </a:t>
            </a:r>
            <a:r>
              <a:rPr lang="en-US" sz="3000" b="1" i="1" dirty="0"/>
              <a:t>masses</a:t>
            </a:r>
            <a:r>
              <a:rPr lang="en-US" sz="3000" dirty="0"/>
              <a:t>)</a:t>
            </a:r>
          </a:p>
          <a:p>
            <a:pPr lvl="1"/>
            <a:endParaRPr lang="en-US" sz="1500" dirty="0"/>
          </a:p>
          <a:p>
            <a:pPr lvl="1"/>
            <a:r>
              <a:rPr lang="en-US" sz="3000" dirty="0"/>
              <a:t>Isotopes behave the </a:t>
            </a:r>
            <a:r>
              <a:rPr lang="en-US" sz="3000" b="1" i="1" u="sng" dirty="0">
                <a:solidFill>
                  <a:srgbClr val="55A839"/>
                </a:solidFill>
              </a:rPr>
              <a:t>same</a:t>
            </a:r>
            <a:r>
              <a:rPr lang="en-US" sz="3000" dirty="0"/>
              <a:t> chemically because the still have the same number of protons and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Isotopes of Neon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63763"/>
          <a:ext cx="8229600" cy="324485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Protons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Neutrons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971800" y="2133600"/>
          <a:ext cx="1155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3" imgW="330120" imgH="228600" progId="">
                  <p:embed/>
                </p:oleObj>
              </mc:Choice>
              <mc:Fallback>
                <p:oleObj name="Equation" r:id="rId3" imgW="33012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11557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5016500" y="2133600"/>
          <a:ext cx="1155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330120" imgH="228600" progId="">
                  <p:embed/>
                </p:oleObj>
              </mc:Choice>
              <mc:Fallback>
                <p:oleObj name="Equation" r:id="rId5" imgW="33012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133600"/>
                        <a:ext cx="11557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7162800" y="2133600"/>
          <a:ext cx="1155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7" imgW="330120" imgH="228600" progId="">
                  <p:embed/>
                </p:oleObj>
              </mc:Choice>
              <mc:Fallback>
                <p:oleObj name="Equation" r:id="rId7" imgW="33012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33600"/>
                        <a:ext cx="11557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0480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7339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39624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8862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31242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39624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0400" y="3124200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47339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6800" y="47339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Atomic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b="1" i="1" u="sng" dirty="0">
                <a:solidFill>
                  <a:srgbClr val="55A839"/>
                </a:solidFill>
              </a:rPr>
              <a:t>weighted</a:t>
            </a:r>
            <a:r>
              <a:rPr lang="en-US" sz="3600" b="1" i="1" u="sng" dirty="0">
                <a:solidFill>
                  <a:schemeClr val="accent1"/>
                </a:solidFill>
              </a:rPr>
              <a:t> </a:t>
            </a:r>
            <a:r>
              <a:rPr lang="en-US" sz="3600" dirty="0"/>
              <a:t>average mass of the atoms in a </a:t>
            </a:r>
            <a:r>
              <a:rPr lang="en-US" sz="3600" b="1" i="1" u="sng" dirty="0">
                <a:solidFill>
                  <a:srgbClr val="55A839"/>
                </a:solidFill>
              </a:rPr>
              <a:t>naturally</a:t>
            </a:r>
            <a:r>
              <a:rPr lang="en-US" sz="3600" dirty="0"/>
              <a:t> occurring sample of the element</a:t>
            </a:r>
          </a:p>
          <a:p>
            <a:endParaRPr lang="en-US" sz="1500" dirty="0"/>
          </a:p>
          <a:p>
            <a:r>
              <a:rPr lang="en-US" sz="3600" dirty="0"/>
              <a:t>**Have to take </a:t>
            </a:r>
            <a:r>
              <a:rPr lang="en-US" sz="3600" b="1" i="1" u="sng" dirty="0">
                <a:solidFill>
                  <a:srgbClr val="55A839"/>
                </a:solidFill>
              </a:rPr>
              <a:t>isotopes</a:t>
            </a:r>
            <a:r>
              <a:rPr lang="en-US" sz="3600" dirty="0">
                <a:solidFill>
                  <a:srgbClr val="55A839"/>
                </a:solidFill>
              </a:rPr>
              <a:t> </a:t>
            </a:r>
            <a:r>
              <a:rPr lang="en-US" sz="3600" dirty="0"/>
              <a:t>and their relative </a:t>
            </a:r>
            <a:r>
              <a:rPr lang="en-US" sz="3600" b="1" i="1" u="sng" dirty="0">
                <a:solidFill>
                  <a:srgbClr val="55A839"/>
                </a:solidFill>
              </a:rPr>
              <a:t>abundances</a:t>
            </a:r>
            <a:r>
              <a:rPr lang="en-US" sz="3600" b="1" i="1" dirty="0">
                <a:solidFill>
                  <a:srgbClr val="55A839"/>
                </a:solidFill>
              </a:rPr>
              <a:t> </a:t>
            </a:r>
            <a:r>
              <a:rPr lang="en-US" sz="3600" dirty="0"/>
              <a:t>into account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800" dirty="0"/>
              <a:t>Average Atomic Mass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6888163" cy="156368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>
                <a:latin typeface="Times New Roman" pitchFamily="18" charset="0"/>
              </a:rPr>
              <a:t>Isotope		Abundance	Mass</a:t>
            </a:r>
            <a:endParaRPr lang="en-US" sz="3200">
              <a:latin typeface="Times New Roman" pitchFamily="18" charset="0"/>
            </a:endParaRPr>
          </a:p>
          <a:p>
            <a:pPr eaLnBrk="0" hangingPunct="0"/>
            <a:r>
              <a:rPr lang="en-US" sz="3200">
                <a:latin typeface="Times New Roman" pitchFamily="18" charset="0"/>
              </a:rPr>
              <a:t>Boron-10		   19.0%		10 amu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Boron-11		   81.0%		11 amu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591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</a:rPr>
              <a:t>Boron-10: 0.190 x 10 =   1.90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Boron-11: 0.810 x 11 =   </a:t>
            </a:r>
            <a:r>
              <a:rPr lang="en-US" sz="3200" u="sng" dirty="0">
                <a:latin typeface="Times New Roman" pitchFamily="18" charset="0"/>
              </a:rPr>
              <a:t>8.91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				  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</a:rPr>
              <a:t>10.81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</a:rPr>
              <a:t>amu</a:t>
            </a:r>
            <a:endParaRPr lang="en-US" sz="32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5257800" y="4495800"/>
            <a:ext cx="2514600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Notice that this is somewhere in between 10 and 11, and closer to 11 since Boron-11 is more abundant.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921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 far, we have focused on </a:t>
            </a:r>
            <a:r>
              <a:rPr lang="en-US" sz="3200" b="1" i="1" u="sng" dirty="0">
                <a:solidFill>
                  <a:srgbClr val="55A839"/>
                </a:solidFill>
              </a:rPr>
              <a:t>neutral</a:t>
            </a:r>
            <a:r>
              <a:rPr lang="en-US" sz="3200" b="1" u="sng" dirty="0">
                <a:solidFill>
                  <a:srgbClr val="55A839"/>
                </a:solidFill>
              </a:rPr>
              <a:t> </a:t>
            </a:r>
            <a:r>
              <a:rPr lang="en-US" sz="3200" dirty="0"/>
              <a:t>atoms</a:t>
            </a:r>
          </a:p>
          <a:p>
            <a:endParaRPr lang="en-US" sz="1200" dirty="0"/>
          </a:p>
          <a:p>
            <a:pPr lvl="1"/>
            <a:r>
              <a:rPr lang="en-US" sz="3000" dirty="0"/>
              <a:t>Have an </a:t>
            </a:r>
            <a:r>
              <a:rPr lang="en-US" sz="3000" b="1" i="1" u="sng" dirty="0">
                <a:solidFill>
                  <a:srgbClr val="55A839"/>
                </a:solidFill>
              </a:rPr>
              <a:t>equal</a:t>
            </a:r>
            <a:r>
              <a:rPr lang="en-US" sz="3000" i="1" dirty="0"/>
              <a:t> </a:t>
            </a:r>
            <a:r>
              <a:rPr lang="en-US" sz="3000" dirty="0"/>
              <a:t>number of protons and electrons</a:t>
            </a:r>
          </a:p>
          <a:p>
            <a:pPr lvl="1"/>
            <a:endParaRPr lang="en-US" sz="3000" dirty="0"/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z="3200" dirty="0"/>
              <a:t>When an atom gains or loses electrons, it is called an </a:t>
            </a:r>
            <a:r>
              <a:rPr lang="en-US" sz="3200" b="1" i="1" u="sng" dirty="0">
                <a:solidFill>
                  <a:srgbClr val="55A839"/>
                </a:solidFill>
              </a:rPr>
              <a:t>ion</a:t>
            </a:r>
          </a:p>
          <a:p>
            <a:endParaRPr lang="en-US" sz="3200" dirty="0"/>
          </a:p>
          <a:p>
            <a:pPr lvl="1"/>
            <a:endParaRPr lang="en-US" sz="15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Acquired a </a:t>
            </a:r>
            <a:r>
              <a:rPr lang="en-US" sz="3200" b="1" i="1" u="sng" dirty="0">
                <a:solidFill>
                  <a:srgbClr val="55A839"/>
                </a:solidFill>
              </a:rPr>
              <a:t>Negative</a:t>
            </a:r>
            <a:r>
              <a:rPr lang="en-US" sz="3200" dirty="0"/>
              <a:t> charge from </a:t>
            </a:r>
            <a:r>
              <a:rPr lang="en-US" sz="3200" b="1" i="1" u="sng" dirty="0">
                <a:solidFill>
                  <a:srgbClr val="55A839"/>
                </a:solidFill>
              </a:rPr>
              <a:t>gaining</a:t>
            </a:r>
            <a:r>
              <a:rPr lang="en-US" sz="3200" dirty="0"/>
              <a:t> electrons</a:t>
            </a:r>
          </a:p>
          <a:p>
            <a:r>
              <a:rPr lang="en-US" sz="3200" dirty="0"/>
              <a:t>Has </a:t>
            </a:r>
            <a:r>
              <a:rPr lang="en-US" sz="3200" u="sng" dirty="0"/>
              <a:t>more</a:t>
            </a:r>
            <a:r>
              <a:rPr lang="en-US" sz="3200" dirty="0"/>
              <a:t> electrons than protons</a:t>
            </a:r>
          </a:p>
          <a:p>
            <a:endParaRPr lang="en-US" sz="1000" dirty="0"/>
          </a:p>
          <a:p>
            <a:r>
              <a:rPr lang="en-US" sz="3200" dirty="0"/>
              <a:t>Called an </a:t>
            </a:r>
            <a:r>
              <a:rPr lang="en-US" sz="3200" b="1" i="1" u="sng" dirty="0">
                <a:solidFill>
                  <a:srgbClr val="55A839"/>
                </a:solidFill>
              </a:rPr>
              <a:t>anion</a:t>
            </a: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b="1" dirty="0"/>
              <a:t>Ex. 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724400" y="3429000"/>
          <a:ext cx="23368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342720" imgH="241200" progId="">
                  <p:embed/>
                </p:oleObj>
              </mc:Choice>
              <mc:Fallback>
                <p:oleObj name="Equation" r:id="rId4" imgW="342720" imgH="241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29000"/>
                        <a:ext cx="233680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7600" y="4953000"/>
          <a:ext cx="3886200" cy="155448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8+2=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16-8=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Acquired a </a:t>
            </a:r>
            <a:r>
              <a:rPr lang="en-US" sz="3200" b="1" i="1" u="sng" dirty="0">
                <a:solidFill>
                  <a:srgbClr val="55A839"/>
                </a:solidFill>
              </a:rPr>
              <a:t>positive</a:t>
            </a:r>
            <a:r>
              <a:rPr lang="en-US" sz="3200" dirty="0"/>
              <a:t> charge from </a:t>
            </a:r>
            <a:r>
              <a:rPr lang="en-US" sz="3200" b="1" i="1" u="sng" dirty="0">
                <a:solidFill>
                  <a:srgbClr val="55A839"/>
                </a:solidFill>
              </a:rPr>
              <a:t>losing</a:t>
            </a:r>
            <a:r>
              <a:rPr lang="en-US" sz="3200" dirty="0"/>
              <a:t> electrons </a:t>
            </a:r>
          </a:p>
          <a:p>
            <a:r>
              <a:rPr lang="en-US" sz="3200" dirty="0"/>
              <a:t>Has </a:t>
            </a:r>
            <a:r>
              <a:rPr lang="en-US" sz="3200" u="sng" dirty="0"/>
              <a:t>fewer</a:t>
            </a:r>
            <a:r>
              <a:rPr lang="en-US" sz="3200" dirty="0"/>
              <a:t> electrons than protons</a:t>
            </a:r>
          </a:p>
          <a:p>
            <a:endParaRPr lang="en-US" sz="1000" dirty="0"/>
          </a:p>
          <a:p>
            <a:r>
              <a:rPr lang="en-US" sz="3200" dirty="0"/>
              <a:t>Called a </a:t>
            </a:r>
            <a:r>
              <a:rPr lang="en-US" sz="3200" b="1" i="1" u="sng" dirty="0" err="1">
                <a:solidFill>
                  <a:srgbClr val="55A839"/>
                </a:solidFill>
              </a:rPr>
              <a:t>cation</a:t>
            </a:r>
            <a:endParaRPr lang="en-US" sz="3200" b="1" i="1" u="sng" dirty="0">
              <a:solidFill>
                <a:srgbClr val="55A839"/>
              </a:solidFill>
            </a:endParaRP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r>
              <a:rPr lang="en-US" b="1" dirty="0"/>
              <a:t>Ex. 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724400" y="3352800"/>
          <a:ext cx="2770188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406080" imgH="253800" progId="">
                  <p:embed/>
                </p:oleObj>
              </mc:Choice>
              <mc:Fallback>
                <p:oleObj name="Equation" r:id="rId3" imgW="406080" imgH="253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2770188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7600" y="5029200"/>
          <a:ext cx="3886200" cy="155448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13-3=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27-13=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397000"/>
          <a:ext cx="7772400" cy="3379789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Particle Changed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Result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2209800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latin typeface="+mn-lt"/>
              </a:rPr>
              <a:t>Proton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01975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latin typeface="+mn-lt"/>
              </a:rPr>
              <a:t>Neutron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016375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latin typeface="+mn-lt"/>
              </a:rPr>
              <a:t>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249488"/>
            <a:ext cx="3810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latin typeface="+mn-lt"/>
              </a:rPr>
              <a:t>Different Element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101975"/>
            <a:ext cx="411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latin typeface="+mn-lt"/>
              </a:rPr>
              <a:t>Isotope </a:t>
            </a:r>
            <a:r>
              <a:rPr lang="en-US" sz="2000" dirty="0">
                <a:latin typeface="+mn-lt"/>
              </a:rPr>
              <a:t>(of same element)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4016375"/>
            <a:ext cx="3810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latin typeface="+mn-lt"/>
              </a:rPr>
              <a:t>Ion </a:t>
            </a:r>
            <a:r>
              <a:rPr lang="en-US" sz="2000" dirty="0">
                <a:latin typeface="+mn-lt"/>
              </a:rPr>
              <a:t>(of same element)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Democritus’ idea of </a:t>
            </a:r>
            <a:r>
              <a:rPr lang="en-US" sz="3200" dirty="0" err="1"/>
              <a:t>atomos</a:t>
            </a:r>
            <a:r>
              <a:rPr lang="en-US" sz="3200" dirty="0"/>
              <a:t> became our atoms.</a:t>
            </a:r>
          </a:p>
          <a:p>
            <a:r>
              <a:rPr lang="en-US" sz="3200" dirty="0"/>
              <a:t>Atom - Smallest particles of an element that </a:t>
            </a:r>
            <a:r>
              <a:rPr lang="en-US" sz="3200" b="1" i="1" u="sng" dirty="0">
                <a:solidFill>
                  <a:schemeClr val="accent1"/>
                </a:solidFill>
              </a:rPr>
              <a:t>retains </a:t>
            </a:r>
            <a:r>
              <a:rPr lang="en-US" sz="3200" dirty="0"/>
              <a:t>the properties of that element</a:t>
            </a:r>
            <a:endParaRPr lang="en-US" sz="1500" dirty="0"/>
          </a:p>
          <a:p>
            <a:r>
              <a:rPr lang="en-US" sz="3200" dirty="0"/>
              <a:t>Atoms CAN be divided into smaller pieces:</a:t>
            </a:r>
          </a:p>
          <a:p>
            <a:pPr lvl="1"/>
            <a:r>
              <a:rPr lang="en-US" sz="3200" dirty="0"/>
              <a:t>Proton</a:t>
            </a:r>
          </a:p>
          <a:p>
            <a:pPr lvl="1"/>
            <a:r>
              <a:rPr lang="en-US" sz="3200" dirty="0"/>
              <a:t>Neutron</a:t>
            </a:r>
          </a:p>
          <a:p>
            <a:pPr lvl="1"/>
            <a:r>
              <a:rPr lang="en-US" sz="3200" dirty="0"/>
              <a:t>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Radioactivity?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nuclear forces can’t hold together the nucleus of a certain isotope, it is said to be unstable.</a:t>
            </a:r>
          </a:p>
          <a:p>
            <a:r>
              <a:rPr lang="en-US" dirty="0"/>
              <a:t>The nucleus will decay, or break down, and release particles and energy in a process called </a:t>
            </a:r>
            <a:r>
              <a:rPr lang="en-US" u="sng" dirty="0"/>
              <a:t>radioactivity.</a:t>
            </a:r>
            <a:endParaRPr lang="en-US" dirty="0"/>
          </a:p>
          <a:p>
            <a:r>
              <a:rPr lang="en-US" dirty="0"/>
              <a:t>Unstable isotopes tend to be large.  All isotopes with more than 83 protons are unstable.</a:t>
            </a:r>
          </a:p>
          <a:p>
            <a:pPr lvl="1"/>
            <a:r>
              <a:rPr lang="en-US" dirty="0"/>
              <a:t>This is also why almost all elements with more than 92 protons are man-made.  They decay too fast to occur naturally.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Radioactivity is classified by the type of particles and energy emitted, called radiation.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276600"/>
          <a:ext cx="7924800" cy="276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it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can</a:t>
                      </a:r>
                      <a:r>
                        <a:rPr lang="en-US" baseline="0" dirty="0"/>
                        <a:t> stop 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en-US" dirty="0"/>
                        <a:t>Alpha</a:t>
                      </a:r>
                      <a:r>
                        <a:rPr lang="en-US" baseline="0" dirty="0"/>
                        <a:t> (</a:t>
                      </a:r>
                      <a:r>
                        <a:rPr lang="el-GR" baseline="0" dirty="0"/>
                        <a:t>α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Charged helium</a:t>
                      </a:r>
                      <a:r>
                        <a:rPr lang="en-US" baseline="0" dirty="0"/>
                        <a:t> 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en-US" dirty="0"/>
                        <a:t>Beta (</a:t>
                      </a:r>
                      <a:r>
                        <a:rPr lang="el-GR" dirty="0"/>
                        <a:t>β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 from the nucleus (neutron</a:t>
                      </a:r>
                      <a:r>
                        <a:rPr lang="en-US" baseline="0" dirty="0"/>
                        <a:t> becomes proton and electron)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Aluminum foil, plastic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en-US" dirty="0"/>
                        <a:t>Gamma (</a:t>
                      </a:r>
                      <a:r>
                        <a:rPr lang="el-GR" dirty="0"/>
                        <a:t>γ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Electromagnetic wave (light</a:t>
                      </a:r>
                      <a:r>
                        <a:rPr lang="en-US" baseline="0" dirty="0"/>
                        <a:t> energy)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410200" y="3886200"/>
          <a:ext cx="89988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Equation" r:id="rId3" imgW="393480" imgH="228600" progId="Equation.3">
                  <p:embed/>
                </p:oleObj>
              </mc:Choice>
              <mc:Fallback>
                <p:oleObj name="Equation" r:id="rId3" imgW="393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86200"/>
                        <a:ext cx="89988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486400" y="4648200"/>
          <a:ext cx="638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6" name="Equation" r:id="rId5" imgW="279360" imgH="228600" progId="Equation.3">
                  <p:embed/>
                </p:oleObj>
              </mc:Choice>
              <mc:Fallback>
                <p:oleObj name="Equation" r:id="rId5" imgW="2793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48200"/>
                        <a:ext cx="638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5507037" y="5410200"/>
          <a:ext cx="4365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7" y="5410200"/>
                        <a:ext cx="4365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Decay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1512"/>
            <a:ext cx="8446911" cy="1258888"/>
          </a:xfrm>
        </p:spPr>
        <p:txBody>
          <a:bodyPr/>
          <a:lstStyle/>
          <a:p>
            <a:r>
              <a:rPr lang="en-US" dirty="0"/>
              <a:t>Alpha Decay – an alpha particle (mass number: 4, atomic number: 2) is released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reduces the unstable atom’s mass by 4 and number of protons by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3400" y="4953000"/>
            <a:ext cx="4065412" cy="1062037"/>
            <a:chOff x="1907" y="1561"/>
            <a:chExt cx="3633" cy="781"/>
          </a:xfrm>
        </p:grpSpPr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1907" y="1561"/>
              <a:ext cx="3633" cy="78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2058" y="1654"/>
            <a:ext cx="3361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9" name="Equation" r:id="rId4" imgW="1295400" imgH="241300" progId="Equation.3">
                    <p:embed/>
                  </p:oleObj>
                </mc:Choice>
                <mc:Fallback>
                  <p:oleObj name="Equation" r:id="rId4" imgW="12954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1654"/>
                          <a:ext cx="3361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909" name="alpha decay.avi">
            <a:hlinkClick r:id="" action="ppaction://ole?verb=0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9400" y="4800600"/>
            <a:ext cx="2946400" cy="13255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1682750" y="2895600"/>
          <a:ext cx="919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Equation" r:id="rId7" imgW="291960" imgH="228600" progId="Equation.3">
                  <p:embed/>
                </p:oleObj>
              </mc:Choice>
              <mc:Fallback>
                <p:oleObj name="Equation" r:id="rId7" imgW="2919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895600"/>
                        <a:ext cx="9191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79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909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79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9"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Decay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1512"/>
            <a:ext cx="8446911" cy="1258888"/>
          </a:xfrm>
        </p:spPr>
        <p:txBody>
          <a:bodyPr/>
          <a:lstStyle/>
          <a:p>
            <a:r>
              <a:rPr lang="en-US" dirty="0"/>
              <a:t>Beta Decay – a beta particle (mass number: 0, atomic number: -1) is released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does not change unstable atom’s mass and INCREASES the number of protons by 1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1974056" y="2895600"/>
          <a:ext cx="79771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Equation" r:id="rId4" imgW="279360" imgH="228600" progId="Equation.3">
                  <p:embed/>
                </p:oleObj>
              </mc:Choice>
              <mc:Fallback>
                <p:oleObj name="Equation" r:id="rId4" imgW="279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056" y="2895600"/>
                        <a:ext cx="79771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33400" y="5035550"/>
            <a:ext cx="4062589" cy="1060450"/>
            <a:chOff x="1928" y="1430"/>
            <a:chExt cx="3633" cy="781"/>
          </a:xfrm>
        </p:grpSpPr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1928" y="1430"/>
              <a:ext cx="3633" cy="78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" name="Object 25"/>
            <p:cNvGraphicFramePr>
              <a:graphicFrameLocks noChangeAspect="1"/>
            </p:cNvGraphicFramePr>
            <p:nvPr/>
          </p:nvGraphicFramePr>
          <p:xfrm>
            <a:off x="2309" y="1523"/>
            <a:ext cx="2900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59" name="Equation" r:id="rId6" imgW="1117600" imgH="241300" progId="Equation.3">
                    <p:embed/>
                  </p:oleObj>
                </mc:Choice>
                <mc:Fallback>
                  <p:oleObj name="Equation" r:id="rId6" imgW="1117600" imgH="2413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" y="1523"/>
                          <a:ext cx="2900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beta decay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876800"/>
            <a:ext cx="2949222" cy="13255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78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Radiation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41512"/>
            <a:ext cx="8446911" cy="1258888"/>
          </a:xfrm>
        </p:spPr>
        <p:txBody>
          <a:bodyPr/>
          <a:lstStyle/>
          <a:p>
            <a:r>
              <a:rPr lang="en-US" dirty="0"/>
              <a:t>Gamma Rays – a high energy photon (light) that is released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It does not change the original atom by itself.  It is given off by a high energy nucleus or along side of alpha or beta decay.</a:t>
            </a: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895600" y="2438400"/>
          <a:ext cx="588962" cy="86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Equation" r:id="rId3" imgW="190440" imgH="241200" progId="Equation.3">
                  <p:embed/>
                </p:oleObj>
              </mc:Choice>
              <mc:Fallback>
                <p:oleObj name="Equation" r:id="rId3" imgW="1904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588962" cy="867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Radioactive 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Uranium-235 is used as a fuel in nuclear power plants</a:t>
            </a:r>
          </a:p>
          <a:p>
            <a:r>
              <a:rPr lang="en-US" dirty="0"/>
              <a:t>Carbon-14 is used to date organic material</a:t>
            </a:r>
          </a:p>
          <a:p>
            <a:r>
              <a:rPr lang="en-US" dirty="0"/>
              <a:t>Americium-241 is used in smoke detectors</a:t>
            </a:r>
          </a:p>
          <a:p>
            <a:r>
              <a:rPr lang="en-US" dirty="0"/>
              <a:t>Cobolt-60 is used in food irradiation and in cancer treatment</a:t>
            </a:r>
          </a:p>
          <a:p>
            <a:r>
              <a:rPr lang="en-US" dirty="0"/>
              <a:t>Iodine-131 is used to detect thyroid problems</a:t>
            </a:r>
          </a:p>
          <a:p>
            <a:r>
              <a:rPr lang="en-US" dirty="0"/>
              <a:t>Lead-210 is used to date layers of sand and soil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time it takes for half the nuclei in a sample to decay is called the half life.</a:t>
            </a:r>
          </a:p>
          <a:p>
            <a:r>
              <a:rPr lang="en-US" dirty="0"/>
              <a:t>If the half-life of an isotope is 1 second, every second the amount of radioactive material is cut in half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6019800" y="3581400"/>
          <a:ext cx="2302436" cy="314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Worksheet" r:id="rId3" imgW="2885760" imgH="3511440" progId="Excel.Sheet.8">
                  <p:embed/>
                </p:oleObj>
              </mc:Choice>
              <mc:Fallback>
                <p:oleObj name="Worksheet" r:id="rId3" imgW="2885760" imgH="35114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302436" cy="3145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3400" y="3810000"/>
            <a:ext cx="5156200" cy="2784311"/>
            <a:chOff x="1184" y="2184"/>
            <a:chExt cx="2856" cy="1992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184" y="2184"/>
              <a:ext cx="2856" cy="199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40000"/>
                </a:spcBef>
                <a:tabLst>
                  <a:tab pos="2286000" algn="l"/>
                  <a:tab pos="2743200" algn="l"/>
                </a:tabLst>
              </a:pPr>
              <a:r>
                <a:rPr lang="en-US" dirty="0">
                  <a:solidFill>
                    <a:schemeClr val="bg2"/>
                  </a:solidFill>
                  <a:latin typeface="Impact" pitchFamily="34" charset="0"/>
                </a:rPr>
                <a:t>Example Half-lives</a:t>
              </a:r>
            </a:p>
            <a:p>
              <a:pPr>
                <a:spcBef>
                  <a:spcPct val="40000"/>
                </a:spcBef>
                <a:tabLst>
                  <a:tab pos="2286000" algn="l"/>
                  <a:tab pos="2743200" algn="l"/>
                </a:tabLst>
              </a:pPr>
              <a:r>
                <a:rPr lang="en-US" dirty="0">
                  <a:solidFill>
                    <a:schemeClr val="bg2"/>
                  </a:solidFill>
                  <a:latin typeface="Impact" pitchFamily="34" charset="0"/>
                </a:rPr>
                <a:t>polonium-194	0.7 seconds</a:t>
              </a:r>
            </a:p>
            <a:p>
              <a:pPr>
                <a:spcBef>
                  <a:spcPct val="40000"/>
                </a:spcBef>
                <a:tabLst>
                  <a:tab pos="2286000" algn="l"/>
                  <a:tab pos="2743200" algn="l"/>
                </a:tabLst>
              </a:pPr>
              <a:r>
                <a:rPr lang="en-US" dirty="0">
                  <a:solidFill>
                    <a:schemeClr val="bg2"/>
                  </a:solidFill>
                  <a:latin typeface="Impact" pitchFamily="34" charset="0"/>
                </a:rPr>
                <a:t>lead-212	10.6 hours</a:t>
              </a:r>
            </a:p>
            <a:p>
              <a:pPr>
                <a:spcBef>
                  <a:spcPct val="40000"/>
                </a:spcBef>
                <a:tabLst>
                  <a:tab pos="2286000" algn="l"/>
                  <a:tab pos="2743200" algn="l"/>
                </a:tabLst>
              </a:pPr>
              <a:r>
                <a:rPr lang="en-US" dirty="0">
                  <a:solidFill>
                    <a:schemeClr val="bg2"/>
                  </a:solidFill>
                  <a:latin typeface="Impact" pitchFamily="34" charset="0"/>
                </a:rPr>
                <a:t>iodine-131	8.04 days</a:t>
              </a:r>
            </a:p>
            <a:p>
              <a:pPr>
                <a:spcBef>
                  <a:spcPct val="40000"/>
                </a:spcBef>
                <a:tabLst>
                  <a:tab pos="2286000" algn="l"/>
                  <a:tab pos="2743200" algn="l"/>
                </a:tabLst>
              </a:pPr>
              <a:r>
                <a:rPr lang="en-US" dirty="0">
                  <a:solidFill>
                    <a:schemeClr val="bg2"/>
                  </a:solidFill>
                  <a:latin typeface="Impact" pitchFamily="34" charset="0"/>
                </a:rPr>
                <a:t>carbon-14	5,370 years</a:t>
              </a:r>
            </a:p>
            <a:p>
              <a:pPr>
                <a:spcBef>
                  <a:spcPct val="40000"/>
                </a:spcBef>
                <a:tabLst>
                  <a:tab pos="2286000" algn="l"/>
                  <a:tab pos="2743200" algn="l"/>
                </a:tabLst>
              </a:pPr>
              <a:r>
                <a:rPr lang="en-US" dirty="0">
                  <a:solidFill>
                    <a:schemeClr val="bg2"/>
                  </a:solidFill>
                  <a:latin typeface="Impact" pitchFamily="34" charset="0"/>
                </a:rPr>
                <a:t>uranium-238	4.5 billion years</a:t>
              </a: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184" y="2628"/>
              <a:ext cx="285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How much of a 200g sample of Carbon-14 is left after 3 half lives?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Each half-life, half the radioactive sample remains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12622" y="4114800"/>
            <a:ext cx="925689" cy="24257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60889" y="5321300"/>
            <a:ext cx="925689" cy="1219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09156" y="5905500"/>
            <a:ext cx="925689" cy="635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57422" y="6210300"/>
            <a:ext cx="925689" cy="330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Curved Connector 7"/>
          <p:cNvCxnSpPr>
            <a:stCxn id="4" idx="0"/>
            <a:endCxn id="5" idx="0"/>
          </p:cNvCxnSpPr>
          <p:nvPr/>
        </p:nvCxnSpPr>
        <p:spPr bwMode="auto">
          <a:xfrm rot="16200000" flipH="1">
            <a:off x="2546350" y="4243917"/>
            <a:ext cx="1206500" cy="948267"/>
          </a:xfrm>
          <a:prstGeom prst="curvedConnector3">
            <a:avLst>
              <a:gd name="adj1" fmla="val -6210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urved Connector 8"/>
          <p:cNvCxnSpPr>
            <a:stCxn id="5" idx="0"/>
            <a:endCxn id="6" idx="0"/>
          </p:cNvCxnSpPr>
          <p:nvPr/>
        </p:nvCxnSpPr>
        <p:spPr bwMode="auto">
          <a:xfrm rot="16200000" flipH="1">
            <a:off x="3805767" y="5139267"/>
            <a:ext cx="584200" cy="948267"/>
          </a:xfrm>
          <a:prstGeom prst="curvedConnector3">
            <a:avLst>
              <a:gd name="adj1" fmla="val -11521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6" idx="0"/>
            <a:endCxn id="7" idx="0"/>
          </p:cNvCxnSpPr>
          <p:nvPr/>
        </p:nvCxnSpPr>
        <p:spPr bwMode="auto">
          <a:xfrm rot="16200000" flipH="1">
            <a:off x="4893733" y="5583767"/>
            <a:ext cx="304800" cy="948267"/>
          </a:xfrm>
          <a:prstGeom prst="curvedConnector3">
            <a:avLst>
              <a:gd name="adj1" fmla="val -1625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46489" y="6070601"/>
            <a:ext cx="8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200 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4756" y="6070601"/>
            <a:ext cx="8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100 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022" y="6070601"/>
            <a:ext cx="8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50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1289" y="6134101"/>
            <a:ext cx="8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25 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3733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441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510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2514600"/>
            <a:ext cx="205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25 g remain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  <p:bldP spid="7" grpId="0" animBg="1"/>
      <p:bldP spid="11" grpId="0" uiExpand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Nuclear Reactions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800" dirty="0"/>
              <a:t> </a:t>
            </a:r>
            <a:r>
              <a:rPr lang="en-US" dirty="0" err="1"/>
              <a:t>ission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5695245" cy="2913063"/>
          </a:xfrm>
        </p:spPr>
        <p:txBody>
          <a:bodyPr/>
          <a:lstStyle/>
          <a:p>
            <a:r>
              <a:rPr lang="en-US" dirty="0"/>
              <a:t>Splitting of a large nucleus into two or more smaller nuclei</a:t>
            </a:r>
          </a:p>
          <a:p>
            <a:pPr lvl="1"/>
            <a:r>
              <a:rPr lang="en-US" dirty="0"/>
              <a:t>Some mass is converted to large amounts of energy</a:t>
            </a:r>
          </a:p>
          <a:p>
            <a:pPr lvl="1"/>
            <a:r>
              <a:rPr lang="en-US" dirty="0"/>
              <a:t>Can cause a chain reaction – a cascade fission reaction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5334000"/>
            <a:ext cx="5823656" cy="990600"/>
            <a:chOff x="1568" y="3351"/>
            <a:chExt cx="4289" cy="669"/>
          </a:xfrm>
        </p:grpSpPr>
        <p:sp>
          <p:nvSpPr>
            <p:cNvPr id="52232" name="AutoShape 8"/>
            <p:cNvSpPr>
              <a:spLocks noChangeArrowheads="1"/>
            </p:cNvSpPr>
            <p:nvPr/>
          </p:nvSpPr>
          <p:spPr bwMode="auto">
            <a:xfrm>
              <a:off x="1568" y="3351"/>
              <a:ext cx="4289" cy="66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2233" name="Object 9"/>
            <p:cNvGraphicFramePr>
              <a:graphicFrameLocks noChangeAspect="1"/>
            </p:cNvGraphicFramePr>
            <p:nvPr/>
          </p:nvGraphicFramePr>
          <p:xfrm>
            <a:off x="1649" y="3431"/>
            <a:ext cx="4127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28" name="Equation" r:id="rId3" imgW="2006280" imgH="241200" progId="Equation.3">
                    <p:embed/>
                  </p:oleObj>
                </mc:Choice>
                <mc:Fallback>
                  <p:oleObj name="Equation" r:id="rId3" imgW="200628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9" y="3431"/>
                          <a:ext cx="4127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6248400" y="838200"/>
          <a:ext cx="2757311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Photo Editor Photo" r:id="rId5" imgW="2752381" imgH="2104762" progId="">
                  <p:embed/>
                </p:oleObj>
              </mc:Choice>
              <mc:Fallback>
                <p:oleObj name="Photo Editor Photo" r:id="rId5" imgW="2752381" imgH="210476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2757311" cy="2371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C:\My Documents\Christy's Stuff\Teaching Stuff\Media\fission - chain reac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733800"/>
            <a:ext cx="2273837" cy="241141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0" y="60960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chain reaction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6600" y="32004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410200" cy="4434840"/>
          </a:xfrm>
        </p:spPr>
        <p:txBody>
          <a:bodyPr/>
          <a:lstStyle/>
          <a:p>
            <a:r>
              <a:rPr lang="en-US" dirty="0"/>
              <a:t>Nucleus – Central part of the atom that has an overall positive charge</a:t>
            </a:r>
          </a:p>
          <a:p>
            <a:pPr lvl="1"/>
            <a:r>
              <a:rPr lang="en-US" dirty="0"/>
              <a:t>Contains basically all the mass of the atom (protons and neutrons!)</a:t>
            </a:r>
          </a:p>
          <a:p>
            <a:pPr lvl="1"/>
            <a:r>
              <a:rPr lang="en-US" dirty="0"/>
              <a:t>Very small in size compared to the rest of the atom.</a:t>
            </a:r>
          </a:p>
          <a:p>
            <a:r>
              <a:rPr lang="en-US" dirty="0"/>
              <a:t>Electron cloud – space surrounding the nucleus and is the probable location of the electrons</a:t>
            </a:r>
          </a:p>
          <a:p>
            <a:endParaRPr lang="en-US" dirty="0"/>
          </a:p>
        </p:txBody>
      </p:sp>
      <p:sp>
        <p:nvSpPr>
          <p:cNvPr id="50186" name="AutoShape 10" descr="data:image/jpeg;base64,/9j/4AAQSkZJRgABAQAAAQABAAD/2wCEAAkGBxQSEhUQEg4QFhQWEBQVFBUUFBQWFRUVFhQWFxUVFBQYHCggGB4mHRQUITEhJSkuLi8wGB8zRDMvNygtLi0BCgoKDg0OGxAQGywkHCQsLDAvLDcsLCwsLCwsLCwsLCssLC0tLCwsLCssLCwsLCwsLCwsLCwsLCwrLCwsLC0sNP/AABEIAOUA3QMBIgACEQEDEQH/xAAcAAEAAgMBAQEAAAAAAAAAAAAABAUDBgcCAQj/xABEEAACAQMCBAIIAwUFBQkAAAABAgMABBESIQUGEzEiQQcUFlFUcZPSIzJhQlKBkaEVcsHh8DNTYqOxJDRDc3SCksLR/8QAGgEBAAMBAQEAAAAAAAAAAAAAAAIDBAUBBv/EACoRAQACAQMCBAUFAAAAAAAAAAABAgMEETESIQUyQVETQmFxgSIjQ7Hw/9oADAMBAAIRAxEAPwDkPtFd/HXX15fup7RXfx119eX7qx8B4W13cRWsZAaWRUBPYZPc/IZNbVDytw+aeO2t+Izl/XEt5FliVS6s2kzW5UkEAjs2Dj+oaz7RXfx119eX7qe0V38ddfXl+6rabkW50SSp0yq9Zo4zIouJYYXZXlSHuVGk/wAjjNYJOTLoFx01JRLZyFYEkXTKsIX3klgMeWaCB7RXfx119eX7qe0V38ddfXl+6rnj/JhtLMXMk8TSeum3ZIpEkRdMWtgzKdnDZUrXpuRpHVJI3RU9StriV7iSKJE9YdkUhsnw5XG++/agpPaK7+Ouvry/dT2iu/jrr68v3VsfAvRvcS3PQnMcKrd+rOTJHrZwoZhApP4hCMrfIj5VjuORHPS6TAK0U0kstw8ccMaxzmIMXycAkKNxnJ91BQe0V38ddfXl+6ntFd/HXX15fuq3teQbuR5YgLcSRyGMRtPGHlcIJNMIz4/AQ2e2/fvUm79H8qiBkuLYpJZR3MskkqRxwa3KKHcnsWwAfM5HkaDX/aK7+Ouvry/dT2iu/jrr68v3VbDkC8xIWWGMxyNGFkmjUyuqCRlhycP4Crd9wfOtWoLP2iu/jrr68v3U9orv466+vL91VlKCz9orv466+vL91PaK7+Ouvry/dVZSgs/aK7+Ouvry/dT2iu/jrr68v3VWUoLP2iu/jrr68v3U9orv466+vL91VlKCz9orv466+vL91PaK7+Ouvry/dVZSgs/aK7+Ouvry/dT2iu/jrr68v3VWUoLP2iu/jrr68v3U9orv466+vL91VlKCz9orv466+vL91PaK7+Ouvry/dVZSgl8I4lJbTR3MRAkikV1JGRlTnceYraxzzFHKk1vwmCJhdpcynqM7SMpLaI3YfhJkk4GfKte5V4at1eW9s5YLLOiMVxqAY4JGQRn+Fb9w/wBH9hKuv1q4VWupbaPW8QcPCo1uY1jJkyxyEBBC75Pagol5/wBhIbGM3SQzQQT9R/w4ZmkODFjDMomkAbI/N22rM/pJbp+CyRZzHZq03UYgmzkR4z0sYAOnBGfPvUmTki2W3k8d2Z4+EpfmRTH6s3UI0xqNGrAz3zvg9sVacZ5KtPW2EvrH43Els4VtVhRIj0IX1yJowRmXOldOwJzQahzNzclzAbeKxWBWvXu3IleQtI6aWHiAwO2B5Y/jXq752Mls1r6uoDWVnbatZ7WszSh8af2tWMeX61fLyFaiII01ybhrS9mVlMfQDWkjpjSV1EMF94x+tQuauTLe3sxcW8k8joYRMWaMBDKmcSQFVlgOewOrI8xQZh6TszdeXhyOUvDcwAzOOkzRxxupwvjB6YI7YPv7VDPpADxi3lsVkgMDRSJ1XRnzc+sIyuB4SrYHY5FWXA/R3FdW0U8c8oaeFBCDp0tdLJMbmP8AL+VYodQ/vdzVinKVhNHb2qiYM91xSOGdOjqYW+WRrg6MyDCYAGMajvQUnAfSSLQt0+HRKPWjMqRTSRoFMax9OQDPVAC5GrbUScV54b6SWhWOMWrALZR2shjuJIpHWGRpIXR0GYyC7g9wwbG1WEno9tVhizduZ2SydwroylbqSNWCoI8pgSeFyxDFewrPa8g8Pdps3VyqR3xsV6jwoxmTOuRQI21g+HTGMMdLb9hQV1h6UXjMzG01GWR2ANxOY8NGEVJ43LdYAKNyQe9c8rc+VOU4JnvDc3OIrTAJV1h6haUxq3UdWCLt+6e4G3etsg5Btnj9W6g0x8QuSZ9KpM0Mdmkwi1su2CfdgYJx5UHIKV0q75Jsog9wZrqWAJaaY7do2l13Lyr+cx6ZFHSyCFGotjbFSLblGzmSytylzGz3PFEeXCLIy2qgjqRldjsvhztlxvkEBy2ldG4fydZTi3CPehr1bp7ZiYSkKwagBcAJ4iShJ0ldII718bki1NvlZbsT/wBnWl4xOho8TsqvGsarrJGSRv7hvQc6pW8c/co29nEk1rJLInXeF3aSJ11qucFVCvC/fMbKcfvVo9ApSlApW7cgcswXtvedVtMym3jtXLEIJpjIEV/LDMqrnG2ak8x8jKmWjPS6Vtw7qxvqZjLdllc5J20le1BoFK3jiXIK2wcXHEoYmMtxHbho30zG3A1lnG0QywUZzkmrlvRiJyjwyGGL1WzJOh5i080WtiQD4EHcnyyNjQcupW6R+j6TVEjXEYaRL4nClgpsnZWAORqDFdj+tY+YORWtbKO99ZDh1jJCxP08SDI0XAyrEdiDp88ZoNPpSlBltLl4nWWN2R0YMrKcMpHYg+RqfZcxXUIkWK8nRZSTKEkYBye5bB7nJ3r7yqI/XLfrSIkXWTW0ih0C53LIdiPntXVOK8btFJnEtjJcJw+9UEm3lzKs8DWwOiNEdguvThfeMnBoNGHP0osfUFhRQYOgz9Scjp5BJWFnKK5xuwHbOwrFw+94qVeeGe9xOJGd1kb8ToqBIxOdyqkAn3VtfMnFbGThpEZtjqtodEeuITJdalMz9JINYbZ8s0mgg4HkKj8r8TtRY28U00GpYeK5RyuVaSNBFsexJBxQaTd3d5bFIpJZ4ysBWNSxGmGYaiqjyVg2cfrWRuJ313CYTPczQwR9QoXZkjRcKGIJ7DIH6V1G84xw2R7Vnmtisclr62G0OZl9VCxaTgnTHIPEg95JqFxXjdsq3GJ7XrnhUyGRJYZDK5njMSM0UMcbMArYCgnGM0HMLLjtzCEWK6mQRuzxhXYBHddLMoHYlSQfnWT1+7txB+LcRBVaW33ZcLLlWeP9GwQSO+DW3ekyWBIoVhiVWu2/tGQaNLRCSJY1hBxsNSztj/iH6GrsccikitmW7sRdLweOO3ebpaYLhbj8cSAqQjGIgLqGM595JDntjxi+mENlFc3LgSL0YVdsB1OU0LnyO491YrfmG8t3mMd3cRvIzdfTIyl3JOovg7nJbfvvW2rxC1XjttOksAjV7c3EqAJAZggE8ieQUtk1tMPF7LWhuLiwkutN76vLD0UjjRmQ26yOYmjR8CXSXU6c77mg5JwPiFzFMDaSzJM5CDpMwdyxwF2/NkkbVIvOK3sEpSS5uUmjuGkYGRtazkaXcnP5iNifdW0nitunHbaeJ7dI1lg60qMrRl8aZpC3TRMnJyVUDOSKvbDjNowDvcWIgM18eIxukfWuNTP6uYRoyw0lNOgjB70HOIubL1ZWuFv7kSuoV3EjamUflB37Dy91YrfmO6RQiXk6qJGkADts7qVdvmQzAnzya6Ektl6t1vWLHJ4JbQCPKdYXEcg6pKY2OPPuatJ+OcPkuGE72Rhi4vH0NKRACFoG1P4Bl06ugsTmg5hFxG9t7UIs9zHa3HUCqHYRyaSFlAGf1ANRP7buMY9ZmwYUhI1n/ZIcpH/dB7Ct551YXVtaRycS4c08EV/LMYmQIxMkRjjTQoUuy9sDfSfMGubUFnxbmC6ugq3N3NKEzpEjlgMjBIz57DeqylKBSlKCwsuMSxQzW6MAkzRM+3izCxZCreW7Gr5vSJeNJJK5gkaSKFH6kKup6BJifSdtYLE5/WtRq24LZrhrqdSYYyBp7daU7pCD7jgliOyg+ZGQtZPSBdt1C3q7M7yurtCheFplCymBjvHqAGcV5h58uhjUttIoSBVSWFJEUwKUikVW7OFJGrzzWtXEupmfSo1MThRhRk5wo8h+lY6DabHn27ijEQ6DY6+l3hQyKLjJmVW/ZDEk4FR+Ic43E1ubVhAquIhK0cKJJMIRiPquPzYwP5Vr1KBSlKBSlKBSlKBVnwDhouZDD10jkK/g9TIWSTIxHr7ITvgnbOB51WUoJ3GXnMzi6aYzKdL9YsXBXbB1b7VBra7XiMd+i215IEuFUJbXbdiB+WG7Pcr5LJ3XO+R217ifD5LeRoZo2SRDhlb/AKgjYg9wRsaCLmmaUoFKVbcJ5buLn/ZQnGrTqYhFBxq3LY8q9iszO0EzsqaVvnD/AEbsQDNcKu35EAZs+YJJA294zVgno3g87ifOfIJj+orTXRZ5+VVOekermdK6afRxb/7+4/5e/wDTasc3o2i303Ug3O7ICBt4cgYzv3NSnQZ4+V5Gox+7m1K2ziPINzHjp6JhpySjBSDkDGlyCe47ZrWLm3aNijoysCQQRjcHB/rWa+O9J2tGyytotwxUpXuCIuyooJZmCqB5knAH8zUEkrhXD2nfSDpVQXkc9o413eQjzwPIbk7DJIFZeNcQWQrHECsEWpYVONWDjVI5Hd2wCfdsOwFS+LS+rxmxQjVqBunB/PIu4iBHdYz/ADbJ8hVFQKUpQKUpQKUpQKUpQKUpQKUpQK7R6JeK8Ont/U7+RWuSskMRnRRpt2xiGKf3dyAxBGSBtXF6UF/zvyzJw67e1fJUeKJzj8SIk6G+e2D+oNYOAcuTXZ8C6Yx+aVvyLsSB7yTjGBWzcr8LnvY4jdyO1rC+YQ4DO2R4o0YnUsWy58tsDfNdBtrVUUKiKqqCFVRgKM7gCt+l0U5P1W7V/tnzZ+jtHKg4Hybb24BKdZ/35FGAQxwUjOceXfNbEEJ7527Z936e6sqx1lVK7NMePFG1IYrWtbvLAIv0r2I6ziOvQjqXU82RunXwxVL6dfDHTrNkIx1GvrKOVdE0aSL5BxkD5HuP4VZlK8FK9nptG0kbxw5nzHyCFVpbV2wAWMT4yQNz03HfbPhI8u5zVIYG4fHqkQrdyr+GpyHt4iN5SPJ3BwvmBlttq7XaWqgGeUZRGAVP99IQdK/3RsTWr81cupe65HCidjq6wxnOMAPj8yYAA8wFHyrk6jRRa0zi9P8AdmvHnmIiLuMUqTxCxeGRopEKupwQf6Ee8Ebg1GrlTGzWUpSgUpSgUpSgUpSgUpSgUpSgVe8pcBN3KAVboqcysuNhglVGe5JAG2e+fKqNVyQAMk7Ae8127l/g4tYRArEkEu5wV1OcbkZ8gAP4Vr0en+NfaeI5U5svRX6rKKIDYKqgbBVGFAHYADYYqQi18QVmQV9BO0RtDnxvPIqVmRK9xpWZI6qtZOIYxH+lewlZgle1SqpslsjaDXwpUspXkpXkXNkJo6+QWhkbTnAwWdvJEHdj+vkB78+6pRiyQoGSSAB5kkgf6/jWS8IQdFTkBsyN++47KP8AhWo3yz5a8kV27q6+l1kYBCKuI1PkPef+I+ZqE6efz/rUxkrC61qxxFY2hXbvPdqnOHL3rcXhCiZDlGI7jBzGSBnfbHln51yB1IJBBBBwQdiCO4Ir9BOP9f6/WuWekfg/TmFypYiYkuMHCSADPi89W5/nXN8Q0/8ALX8tOmyfJLTqUpXJbClKUClKUClKUClKUClKUG0+jvh6y3Wp0DLHGX3IwGyAp0n83y/jXWox7/nWi+iu3/Bmk0r4pVQN+1suWUfp4lNb7HXf8Pp04d/dz9TO9/szItSI0rCgqVGK02lXDJGtZ0WvMYrPGKz2lZEPqrWVY69xrWdY6z2ssiEYpXhk/wA/l76mtF/j/SrLhlmApdx39/bTtVN83TG6UU3lS6emud+o6kDfHTQ/tf3jviq9l+X/AOVZXzBnZhnBOd98/wCW1QXFX4feeZQuhutRnFTJBUaQVsrKmUSQVS8x8OE9vLEVydBZMnGJFHgOo9tz/hV64qOyjIyAQTgg9iD3Bq29YvSa+8IRO1t358pU3jNsY55Y2UArK4wBgDxHGB5DHaoVfLTGzrFKUrwKUpQKUpQKUpQKUpQdS9GA/wCxt/6uQf8AKh3HurdY60T0WyMbeVMDSswbzzl0AP8ARK3uI19Fo5309XNzR+5KSlSUNRUNSY6stwjCVGakRVGQ1IjNZrLapcdQ+YOPR2cavIrMXYhEXYnT+bLeXcVKjNVnM/BBeRqnU0OjEox3XxY15A3PasWoi/TPRy26L4E56xn8nqz8u8xx3iuERkdMFkbfwkjDBsfParq8uSw0jIXAGM9/n761rlTl0WYctLrkkwDpBCKikHsRnOavJHz51Tgra1YnJys13wK57Rpp/R6MD1GepDmo8hroUhglHeoslSZDUVzWqiqyOxqLIalPUY7kD3nH8/lV9ZVWhxnnn/v9x/5v/wBRVFVjzBdtLczSsAC0rZA7DBxj+lV1fLXne0z9XWjiClKVF6UpSgUpSgUpSgUpSg3P0YXoW4eE/wDix4XxYyyHVgDsTjVjP6++uoRN8q4DazlHV1O6sCNyNx8t67lwm/SeNJoySjAntggjYqfIEHyz2rs+G5o2nHP3YtTTv1LZKkRmoaN8qzI1dC0KITo2qQjVBRqkI9UWqnEpqtWVXqEHr2Hqi1FkSmFq8O/61H115Z68ihu9u9YXNfHasLvVtaoTLzIaiyGsjtWBjV9YQmWNzVTxziAt4XmIzoXIGdOSSAF1eWSQKspG/wBf45rnHpL4wDptEfOCHlHuOPwxnz2YkjG21R1WWMWKZ9ZMVeu+zQic7mvlKV826ZSlKBSlKBSlKBSlKBSlKBW4cg8ydB/V5TiKRvCf3JDgAnfZT2P8D5Vp9KnjyWpaLV5RtWLRtL9BK2Nj5HBG+f12qQp/Wuc8j83atFpcN4s4ilY7HPZJWY7eQDfIVv8AG/lg7Y+f696+jw5q5qdVefZzr0mk7Smo1Z0eoKPWQNUpqjEpwevXUqEsle+pVfQn1JXUr4XqN1a+GWnwzqZ2krCz1jL14LVOKIzL6zVhdq+O9VvFuKRW8RmlfC74APic+SIPM/r2Hc1OZrSN7doRiJmdoYOY+NLawtMwJOSsYAzqcglQfIDbJrjN7dNLI0rnLu5Zj7yTk1O5h49JeSGSTZRskYzpRfcPefeaqq4Gr1M5r9uI4dHDi6I+pSlKyLSlKUClKUClKUClKUClKUClKUCtv5X52e3CxTBpIgTgjHVQb7KTsRkjY1qFKnjyWxz1VnaXlqxaNpdy4TxmG4GqGVW2yV7OPmverJZP86/P9vOyMHRmVgchlOCPkRW1cM5/uI9pQk66s+MBWxjBGtR/1z2rq4vEo4yR+WS+ln5ZdZD16D1pVhz/AGrAB+tGdIySupdWNwCpJI9xI/lVpa812ki6hdRrvjEh0HbG+k743rbXVYLcWhROO8cw2LX+tfC9UZ5jtfjLf/5ioE/PFmpK9Z2wSMohIOP3ScZH617OowxzaCKXniJbQZKxvLgEnAAG5JAA+ZPatBv/AEjqMdC2JJAyZsDBBBwqqSCNvOtS4pzHc3AKyTNoLE6Fwq7nOMAbj558qy5fEcdfJ3WV01p83Z0DmDnaGHKxETOR+yymIEN+0wO/8P51zbjPFZLmVppWyzHsPyqPJUX9kVBpXLz6m+bzT29mumKtOClKVnWFKUoFKUoFKUoFKUoFKUoFKUoFZrS2aV0ijXU7uqIu3iZiAo395IrDVryrcLHe2srsFRLuB3Y9lVZVLE/wBoLC65C4hG0aPaENJJ041EkJLPpZtOA5xsrd/dWtYrrz8Tt14nb3hueDCJb2Vi1qsyzlHV8PcFkwfLOD3avsXMvDxw+CJ/V3iEFqktvqbq9dJE67iERYzs7a9fiBxjeg5PY2ckziKKNnchiFXckIpdj/AAVWP8KwV2OLmhU4hE7cWs3jaS+ETRxFfV7eSBhbpJJoGkaxH4ADp05zvioVvzVCslpAbq3wvDHxNoBSLiJ6ypNK2nLABttiBrzig5TWW1tnldY40Z3ZgqqoyzE9gAO9dS4nzXFFHO8d3A98OH2qNcIuRNcC6DO0epBqZYju+N8fpVWeYbaHmD14MrW/UBLxrsC9uEaRV23DsSfkaDXbrki/jkjiezcPKWWMBkYMyqWZdSsVDAAnBOa16ulctG2sLq2L8aSYG6lkdYjKbdE6DqssmoD8ViwGADgedZn43bf2f0/Wrf1f+yVhFnoPWHEBjM+NH72W16u22KDl+KlTcPkWKOdkIjlaRY2yPEY9OsYzkY1r399dbk4vw5J5rl7m2linvuHyrEisWSOKJ1YyKVA2dlJUE7L+tax6SOLCa3tI2voLmaOa9aR4QQAshh6WTpXPhXHb9nHlQUC8l3xlhgFo/Uni6sK6k8ceM6gdWBt76o5YirFGGGVipHuIOCK7ba85WavbzG7TqQGygTbboyix9ZYnG2j1eYf+81VLzBaerkC6txbeq3iz2hU9ae6dpenKh0nOS0bBtQ0gUHLrfh0jxyzIhMcIQytkeDW2hMjOTk7bUsOHyTFliTUUieVtwMRxqWdtz5AE112bmaz6cga8tms2bhhgs1Q9SKKKeFrpHXQBnwuSNR1d9q88e5otHZx17ZnNjxJElSR38MsGmGFiYkAy2MJg6cEZ3oONUpSgUpSgUpSgUpSgUpSgUpSgUpSgUpSgueAcsz3gdoukqIVVpJpEij1vskYZyAWODgCrC/5QMFgbyaULKLx7b1fwFlaPaTX485B8gDtg9iDWHl3mVIIHtZ7TrwtPHOqiUwsssYIzqCtkEHBGPLyr3zLze97EY5IgGN9PdFw234qoojC42ChBvnegtLX0eF1jY3kWZeFyXqjVGAhR0XRIxfCL486zt4WHkarF5CvOo8RWBdJjUO88SxytKuqJIJC2JGZdwF8qle246CReq+JeFzWBfq7Mkjq6yaNOxXDZGd9Q3GKs+HelFo16ZtX0CO1UCO5eJtVvCsJLOqZKuFGV2I8j50Gu8tcrvdy3NviRZoLWaURqmt3kiZV6Wkb5JY9s9qc0crvZQ2kkvUWS4jkd4pIzG0RSTSBg7nIwdwK88L5oaGW8nMep7u3uIiQ7AoZ3DlwxyWII8zk++vvEOZROljHLAWW0DB8yEmdWl6hBJXwbeHz/AMKC04xyE0MFpMLhS87xRzowC+rPOiyQh2JxgoxJJxjFeL70dXK3E0Eclu6xTLCsjSxRiWVlDLFGGbxSYI8A37VJ4l6S5rgXSTW8TJNJG8KqI0MDRSaoyZFj1TYUafEe2e2ay3HpGjklaSXhupfXVvIl9YK9OcIqtlhH40JRTp2I33oKaz5CvJIhMEhVSsrASTRRvphkMczaGYEBCDqJ2Aqn43weW0lMEwXUFVgUYOjK6hkdHGzAgjcVs0vpBZ1Ae3Bb1XiULMHxqa/keRnC6dtJc+HO/vFUPMvG/W5I5Ono0W0EGNWrPRjCas4GM4zjy95oKilKUClKUClKUClKUClKUClKUClKUClKUClKUClKUClKUClKUClKUCl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698625"/>
            <a:ext cx="3429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919412" cy="302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467599" cy="2819400"/>
          </a:xfrm>
        </p:spPr>
        <p:txBody>
          <a:bodyPr/>
          <a:lstStyle/>
          <a:p>
            <a:r>
              <a:rPr lang="en-US" dirty="0"/>
              <a:t>The combining of two small nuclei to form one nucleus of larger mass</a:t>
            </a:r>
          </a:p>
          <a:p>
            <a:pPr lvl="1"/>
            <a:r>
              <a:rPr lang="en-US" dirty="0"/>
              <a:t>Produces even more energy than fission</a:t>
            </a:r>
          </a:p>
          <a:p>
            <a:pPr lvl="1"/>
            <a:r>
              <a:rPr lang="en-US" dirty="0"/>
              <a:t>Process that occurs naturally in stars</a:t>
            </a:r>
          </a:p>
          <a:p>
            <a:r>
              <a:rPr lang="en-US" dirty="0"/>
              <a:t>EX: hydrogen atoms fusing to form helium</a:t>
            </a:r>
          </a:p>
        </p:txBody>
      </p:sp>
      <p:pic>
        <p:nvPicPr>
          <p:cNvPr id="74754" name="Picture 2" descr="http://www.mdc.edu/kendall/chmphy/nuclear/images/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99154"/>
            <a:ext cx="5867400" cy="255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Fission Reactors</a:t>
            </a:r>
            <a:endParaRPr lang="en-US" dirty="0"/>
          </a:p>
        </p:txBody>
      </p:sp>
      <p:cxnSp>
        <p:nvCxnSpPr>
          <p:cNvPr id="57362" name="AutoShape 18"/>
          <p:cNvCxnSpPr>
            <a:cxnSpLocks noChangeShapeType="1"/>
            <a:stCxn id="0" idx="2"/>
            <a:endCxn id="57352" idx="4"/>
          </p:cNvCxnSpPr>
          <p:nvPr/>
        </p:nvCxnSpPr>
        <p:spPr bwMode="auto">
          <a:xfrm rot="5400000" flipH="1" flipV="1">
            <a:off x="4988719" y="3237354"/>
            <a:ext cx="3128963" cy="3575756"/>
          </a:xfrm>
          <a:prstGeom prst="bentConnector3">
            <a:avLst>
              <a:gd name="adj1" fmla="val 14204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937456" y="2308225"/>
          <a:ext cx="5655733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QuickTime Picture" r:id="rId3" imgW="6200318" imgH="4815894" progId="">
                  <p:embed/>
                </p:oleObj>
              </mc:Choice>
              <mc:Fallback>
                <p:oleObj name="QuickTime Picture" r:id="rId3" imgW="6200318" imgH="481589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9" t="13411" r="3186" b="3891"/>
                      <a:stretch>
                        <a:fillRect/>
                      </a:stretch>
                    </p:blipFill>
                    <p:spPr bwMode="auto">
                      <a:xfrm>
                        <a:off x="1937456" y="2308225"/>
                        <a:ext cx="5655733" cy="428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620000" y="1587500"/>
            <a:ext cx="1456267" cy="1873250"/>
            <a:chOff x="5400" y="1000"/>
            <a:chExt cx="1032" cy="1180"/>
          </a:xfrm>
        </p:grpSpPr>
        <p:sp>
          <p:nvSpPr>
            <p:cNvPr id="57355" name="AutoShape 11"/>
            <p:cNvSpPr>
              <a:spLocks noChangeArrowheads="1"/>
            </p:cNvSpPr>
            <p:nvPr/>
          </p:nvSpPr>
          <p:spPr bwMode="auto">
            <a:xfrm flipV="1">
              <a:off x="5557" y="1331"/>
              <a:ext cx="719" cy="805"/>
            </a:xfrm>
            <a:custGeom>
              <a:avLst/>
              <a:gdLst>
                <a:gd name="G0" fmla="+- 3875 0 0"/>
                <a:gd name="G1" fmla="+- 21600 0 3875"/>
                <a:gd name="G2" fmla="*/ 3875 1 2"/>
                <a:gd name="G3" fmla="+- 21600 0 G2"/>
                <a:gd name="G4" fmla="+/ 3875 21600 2"/>
                <a:gd name="G5" fmla="+/ G1 0 2"/>
                <a:gd name="G6" fmla="*/ 21600 21600 3875"/>
                <a:gd name="G7" fmla="*/ G6 1 2"/>
                <a:gd name="G8" fmla="+- 21600 0 G7"/>
                <a:gd name="G9" fmla="*/ 21600 1 2"/>
                <a:gd name="G10" fmla="+- 3875 0 G9"/>
                <a:gd name="G11" fmla="?: G10 G8 0"/>
                <a:gd name="G12" fmla="?: G10 G7 21600"/>
                <a:gd name="T0" fmla="*/ 19662 w 21600"/>
                <a:gd name="T1" fmla="*/ 10800 h 21600"/>
                <a:gd name="T2" fmla="*/ 10800 w 21600"/>
                <a:gd name="T3" fmla="*/ 21600 h 21600"/>
                <a:gd name="T4" fmla="*/ 1938 w 21600"/>
                <a:gd name="T5" fmla="*/ 10800 h 21600"/>
                <a:gd name="T6" fmla="*/ 10800 w 21600"/>
                <a:gd name="T7" fmla="*/ 0 h 21600"/>
                <a:gd name="T8" fmla="*/ 3738 w 21600"/>
                <a:gd name="T9" fmla="*/ 3738 h 21600"/>
                <a:gd name="T10" fmla="*/ 17862 w 21600"/>
                <a:gd name="T11" fmla="*/ 178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75" y="21600"/>
                  </a:lnTo>
                  <a:lnTo>
                    <a:pt x="177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CFC9"/>
            </a:solidFill>
            <a:ln w="12700">
              <a:solidFill>
                <a:srgbClr val="CECFC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538" y="1332"/>
              <a:ext cx="749" cy="788"/>
              <a:chOff x="4752" y="1866"/>
              <a:chExt cx="725" cy="788"/>
            </a:xfrm>
          </p:grpSpPr>
          <p:sp>
            <p:nvSpPr>
              <p:cNvPr id="57349" name="Freeform 5"/>
              <p:cNvSpPr>
                <a:spLocks/>
              </p:cNvSpPr>
              <p:nvPr/>
            </p:nvSpPr>
            <p:spPr bwMode="auto">
              <a:xfrm>
                <a:off x="4752" y="1866"/>
                <a:ext cx="202" cy="788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0" y="336"/>
                  </a:cxn>
                  <a:cxn ang="0">
                    <a:pos x="0" y="788"/>
                  </a:cxn>
                </a:cxnLst>
                <a:rect l="0" t="0" r="r" b="b"/>
                <a:pathLst>
                  <a:path w="202" h="788">
                    <a:moveTo>
                      <a:pt x="131" y="0"/>
                    </a:moveTo>
                    <a:cubicBezTo>
                      <a:pt x="166" y="102"/>
                      <a:pt x="202" y="205"/>
                      <a:pt x="180" y="336"/>
                    </a:cubicBezTo>
                    <a:cubicBezTo>
                      <a:pt x="158" y="467"/>
                      <a:pt x="30" y="713"/>
                      <a:pt x="0" y="788"/>
                    </a:cubicBezTo>
                  </a:path>
                </a:pathLst>
              </a:custGeom>
              <a:solidFill>
                <a:srgbClr val="2E2EBA"/>
              </a:solidFill>
              <a:ln w="12700" cap="flat" cmpd="sng">
                <a:solidFill>
                  <a:srgbClr val="CECF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0" name="Freeform 6"/>
              <p:cNvSpPr>
                <a:spLocks/>
              </p:cNvSpPr>
              <p:nvPr/>
            </p:nvSpPr>
            <p:spPr bwMode="auto">
              <a:xfrm flipH="1">
                <a:off x="5275" y="1866"/>
                <a:ext cx="202" cy="788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0" y="336"/>
                  </a:cxn>
                  <a:cxn ang="0">
                    <a:pos x="0" y="788"/>
                  </a:cxn>
                </a:cxnLst>
                <a:rect l="0" t="0" r="r" b="b"/>
                <a:pathLst>
                  <a:path w="202" h="788">
                    <a:moveTo>
                      <a:pt x="131" y="0"/>
                    </a:moveTo>
                    <a:cubicBezTo>
                      <a:pt x="166" y="102"/>
                      <a:pt x="202" y="205"/>
                      <a:pt x="180" y="336"/>
                    </a:cubicBezTo>
                    <a:cubicBezTo>
                      <a:pt x="158" y="467"/>
                      <a:pt x="30" y="713"/>
                      <a:pt x="0" y="788"/>
                    </a:cubicBezTo>
                  </a:path>
                </a:pathLst>
              </a:custGeom>
              <a:solidFill>
                <a:srgbClr val="2E2EBA"/>
              </a:solidFill>
              <a:ln w="12700" cap="flat" cmpd="sng">
                <a:solidFill>
                  <a:srgbClr val="CECFC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5669" y="1245"/>
              <a:ext cx="486" cy="145"/>
            </a:xfrm>
            <a:prstGeom prst="ellipse">
              <a:avLst/>
            </a:prstGeom>
            <a:solidFill>
              <a:srgbClr val="2E2EBA"/>
            </a:solidFill>
            <a:ln w="12700">
              <a:solidFill>
                <a:srgbClr val="CECF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2" name="Oval 8"/>
            <p:cNvSpPr>
              <a:spLocks noChangeArrowheads="1"/>
            </p:cNvSpPr>
            <p:nvPr/>
          </p:nvSpPr>
          <p:spPr bwMode="auto">
            <a:xfrm>
              <a:off x="5545" y="2041"/>
              <a:ext cx="732" cy="139"/>
            </a:xfrm>
            <a:prstGeom prst="ellipse">
              <a:avLst/>
            </a:prstGeom>
            <a:solidFill>
              <a:srgbClr val="CECFC9"/>
            </a:solidFill>
            <a:ln w="12700">
              <a:solidFill>
                <a:srgbClr val="CECF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5400" y="1000"/>
              <a:ext cx="1032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Cooling Tower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Fission Reactors</a:t>
            </a:r>
            <a:endParaRPr lang="en-US" dirty="0"/>
          </a:p>
        </p:txBody>
      </p:sp>
      <p:pic>
        <p:nvPicPr>
          <p:cNvPr id="59406" name="Picture 14" descr="C:\MYDOCU~1\GRAPHICS\CHEM\nuclea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967567" cy="3987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407" name="nuclear power plant flyby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81200"/>
            <a:ext cx="1896533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408" name="Picture 16" descr="C:\My Documents\Christy's Stuff\Teaching Stuff\Media\nuclear power plan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4095044" cy="2416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9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407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7556" y="1600200"/>
            <a:ext cx="7382933" cy="725488"/>
          </a:xfrm>
        </p:spPr>
        <p:txBody>
          <a:bodyPr/>
          <a:lstStyle/>
          <a:p>
            <a:r>
              <a:rPr lang="en-US" b="1" dirty="0"/>
              <a:t>Fusion Reactors</a:t>
            </a:r>
            <a:r>
              <a:rPr lang="en-US" dirty="0"/>
              <a:t> (not yet sustainable)</a:t>
            </a:r>
          </a:p>
        </p:txBody>
      </p:sp>
      <p:pic>
        <p:nvPicPr>
          <p:cNvPr id="58372" name="Picture 4" descr="C:\MYDOCU~1\GRAPHICS\CHEM\fusion.gif"/>
          <p:cNvPicPr>
            <a:picLocks noChangeAspect="1" noChangeArrowheads="1"/>
          </p:cNvPicPr>
          <p:nvPr/>
        </p:nvPicPr>
        <p:blipFill>
          <a:blip r:embed="rId2" cstate="print"/>
          <a:srcRect l="12312" t="1624" r="5182" b="6781"/>
          <a:stretch>
            <a:fillRect/>
          </a:stretch>
        </p:blipFill>
        <p:spPr bwMode="auto">
          <a:xfrm>
            <a:off x="2659945" y="2284413"/>
            <a:ext cx="5051778" cy="4362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7556" y="1600200"/>
            <a:ext cx="7382933" cy="725488"/>
          </a:xfrm>
        </p:spPr>
        <p:txBody>
          <a:bodyPr/>
          <a:lstStyle/>
          <a:p>
            <a:r>
              <a:rPr lang="en-US" b="1" dirty="0"/>
              <a:t>Fusion Reactors</a:t>
            </a:r>
            <a:r>
              <a:rPr lang="en-US" dirty="0"/>
              <a:t> (not yet sustainable)</a:t>
            </a:r>
          </a:p>
        </p:txBody>
      </p:sp>
      <p:pic>
        <p:nvPicPr>
          <p:cNvPr id="60421" name="Picture 5" descr="C:\My Documents\Christy's Stuff\Teaching Stuff\Media\fusion rea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634" y="2247900"/>
            <a:ext cx="4395611" cy="3238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0422" name="Picture 6" descr="C:\My Documents\Christy's Stuff\Teaching Stuff\Media\fusion - Princ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3575050"/>
            <a:ext cx="3386667" cy="3105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011657" y="5553075"/>
            <a:ext cx="32199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Tokamak Fusion Test Reactor</a:t>
            </a:r>
          </a:p>
          <a:p>
            <a:pPr algn="ctr"/>
            <a:endParaRPr lang="en-US"/>
          </a:p>
          <a:p>
            <a:pPr algn="ctr"/>
            <a:r>
              <a:rPr lang="en-US">
                <a:solidFill>
                  <a:schemeClr val="accent1"/>
                </a:solidFill>
              </a:rPr>
              <a:t>Princeton University</a:t>
            </a:r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72012" y="2708276"/>
            <a:ext cx="283492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National Spherical Torus Experiment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Electron Cloud: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cs typeface="Andalus" pitchFamily="18" charset="-78"/>
              </a:rPr>
              <a:t>Because electrons are so small and moving so fast around an atom, it is impossible to determine </a:t>
            </a:r>
            <a:r>
              <a:rPr lang="en-US" i="1" dirty="0">
                <a:cs typeface="Andalus" pitchFamily="18" charset="-78"/>
              </a:rPr>
              <a:t>exactly</a:t>
            </a:r>
            <a:r>
              <a:rPr lang="en-US" dirty="0">
                <a:cs typeface="Andalus" pitchFamily="18" charset="-78"/>
              </a:rPr>
              <a:t> where the electron is. (Think spokes on a bike wheel)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cs typeface="Andalus" pitchFamily="18" charset="-7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cs typeface="Andalus" pitchFamily="18" charset="-78"/>
              </a:rPr>
              <a:t>Depending on their energy, electrons are located in a certain area in the cloud.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cs typeface="Andalus" pitchFamily="18" charset="-7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cs typeface="Andalus" pitchFamily="18" charset="-78"/>
              </a:rPr>
              <a:t>Electrons with the </a:t>
            </a:r>
            <a:r>
              <a:rPr lang="en-US" u="sng" dirty="0">
                <a:cs typeface="Andalus" pitchFamily="18" charset="-78"/>
              </a:rPr>
              <a:t>lowest</a:t>
            </a:r>
            <a:r>
              <a:rPr lang="en-US" dirty="0">
                <a:cs typeface="Andalus" pitchFamily="18" charset="-78"/>
              </a:rPr>
              <a:t> energy are found in the energy level </a:t>
            </a:r>
            <a:r>
              <a:rPr lang="en-US" u="sng" dirty="0">
                <a:cs typeface="Andalus" pitchFamily="18" charset="-78"/>
              </a:rPr>
              <a:t>closest</a:t>
            </a:r>
            <a:r>
              <a:rPr lang="en-US" dirty="0">
                <a:cs typeface="Andalus" pitchFamily="18" charset="-78"/>
              </a:rPr>
              <a:t> to the nucleus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cs typeface="Andalus" pitchFamily="18" charset="-7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cs typeface="Andalus" pitchFamily="18" charset="-78"/>
              </a:rPr>
              <a:t>Electrons with the </a:t>
            </a:r>
            <a:r>
              <a:rPr lang="en-US" u="sng" dirty="0">
                <a:cs typeface="Andalus" pitchFamily="18" charset="-78"/>
              </a:rPr>
              <a:t>highest</a:t>
            </a:r>
            <a:r>
              <a:rPr lang="en-US" dirty="0">
                <a:cs typeface="Andalus" pitchFamily="18" charset="-78"/>
              </a:rPr>
              <a:t> energy are found in the </a:t>
            </a:r>
            <a:r>
              <a:rPr lang="en-US" u="sng" dirty="0">
                <a:cs typeface="Andalus" pitchFamily="18" charset="-78"/>
              </a:rPr>
              <a:t>outermost</a:t>
            </a:r>
            <a:r>
              <a:rPr lang="en-US" dirty="0">
                <a:cs typeface="Andalus" pitchFamily="18" charset="-78"/>
              </a:rPr>
              <a:t> energy levels, farther from the nucleus.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cs typeface="Andalus" pitchFamily="18" charset="-78"/>
              </a:rPr>
              <a:t>These outermost electrons are called </a:t>
            </a:r>
            <a:r>
              <a:rPr lang="en-US" u="sng" dirty="0">
                <a:cs typeface="Andalus" pitchFamily="18" charset="-78"/>
              </a:rPr>
              <a:t>valence electrons.</a:t>
            </a:r>
            <a:endParaRPr lang="en-US" dirty="0">
              <a:cs typeface="Andalus" pitchFamily="18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go even smaller????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467600" cy="3687763"/>
          </a:xfrm>
        </p:spPr>
        <p:txBody>
          <a:bodyPr/>
          <a:lstStyle/>
          <a:p>
            <a:r>
              <a:rPr lang="en-US" sz="4000" dirty="0"/>
              <a:t>Yes!!! </a:t>
            </a:r>
          </a:p>
          <a:p>
            <a:pPr lvl="1"/>
            <a:r>
              <a:rPr lang="en-US" sz="4000" dirty="0"/>
              <a:t>Protons, Neutrons, and Electrons are made up of even smaller particles called “quarks”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it all together to get…</a:t>
            </a:r>
          </a:p>
        </p:txBody>
      </p:sp>
      <p:pic>
        <p:nvPicPr>
          <p:cNvPr id="163842" name="Picture 2" descr="http://djlowes.files.wordpress.com/2009/10/atom_struct1.gif?w=233&amp;h=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886198" cy="3886200"/>
          </a:xfrm>
          <a:prstGeom prst="rect">
            <a:avLst/>
          </a:prstGeom>
          <a:noFill/>
        </p:spPr>
      </p:pic>
      <p:pic>
        <p:nvPicPr>
          <p:cNvPr id="163844" name="Picture 4" descr="http://t0.gstatic.com/images?q=tbn:ANd9GcTNvqGlVYUP6KMTFAadMj0ahoLno5qSQ0OwwuUy7FfEWMfh7SPx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419600" cy="36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Subatomic Particles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670302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Particle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Relative 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0575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Electron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30575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latin typeface="Constantia" pitchFamily="18" charset="0"/>
              </a:rPr>
              <a:t>e</a:t>
            </a:r>
            <a:r>
              <a:rPr lang="en-US" sz="2800" baseline="30000" dirty="0">
                <a:latin typeface="Constantia" pitchFamily="18" charset="0"/>
              </a:rPr>
              <a:t>-1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0575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057525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0 </a:t>
            </a:r>
            <a:r>
              <a:rPr lang="en-US" sz="2800" dirty="0" err="1">
                <a:latin typeface="+mn-lt"/>
              </a:rPr>
              <a:t>amu</a:t>
            </a:r>
            <a:endParaRPr lang="en-US" sz="2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895600"/>
            <a:ext cx="152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+mn-lt"/>
              </a:rPr>
              <a:t>Electron cloud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39798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Proton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39798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latin typeface="Constantia" pitchFamily="18" charset="0"/>
              </a:rPr>
              <a:t>p</a:t>
            </a:r>
            <a:r>
              <a:rPr lang="en-US" sz="2800" baseline="30000" dirty="0">
                <a:latin typeface="Constantia" pitchFamily="18" charset="0"/>
              </a:rPr>
              <a:t>+1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9798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+1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39798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 </a:t>
            </a:r>
            <a:r>
              <a:rPr lang="en-US" sz="2800" dirty="0" err="1">
                <a:latin typeface="+mn-lt"/>
              </a:rPr>
              <a:t>amu</a:t>
            </a:r>
            <a:endParaRPr lang="en-US" sz="2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3817938"/>
            <a:ext cx="152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+mn-lt"/>
              </a:rPr>
              <a:t>Inside nucleus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48180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Neutron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48180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latin typeface="Constantia" pitchFamily="18" charset="0"/>
              </a:rPr>
              <a:t>n</a:t>
            </a:r>
            <a:r>
              <a:rPr lang="en-US" sz="2800" baseline="30000" dirty="0">
                <a:latin typeface="Constantia" pitchFamily="18" charset="0"/>
              </a:rPr>
              <a:t>0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48180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Constantia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818063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1 </a:t>
            </a:r>
            <a:r>
              <a:rPr lang="en-US" sz="2800" dirty="0" err="1">
                <a:latin typeface="+mn-lt"/>
              </a:rPr>
              <a:t>amu</a:t>
            </a:r>
            <a:endParaRPr lang="en-US" sz="28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4732338"/>
            <a:ext cx="152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+mn-lt"/>
              </a:rPr>
              <a:t>Inside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8166"/>
            <a:ext cx="7467600" cy="1630362"/>
          </a:xfrm>
        </p:spPr>
        <p:txBody>
          <a:bodyPr>
            <a:normAutofit/>
          </a:bodyPr>
          <a:lstStyle/>
          <a:p>
            <a:r>
              <a:rPr lang="en-US" dirty="0"/>
              <a:t>So what does Bill Nye have to say about all of this??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772400" cy="37338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http://www.youtube.com/watch?v=uEv8EIXJNwo&amp;feature=related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20063</TotalTime>
  <Words>1437</Words>
  <Application>Microsoft Office PowerPoint</Application>
  <PresentationFormat>On-screen Show (4:3)</PresentationFormat>
  <Paragraphs>304</Paragraphs>
  <Slides>44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Andalus</vt:lpstr>
      <vt:lpstr>Arial</vt:lpstr>
      <vt:lpstr>Calibri</vt:lpstr>
      <vt:lpstr>Constantia</vt:lpstr>
      <vt:lpstr>Georgia</vt:lpstr>
      <vt:lpstr>Impact</vt:lpstr>
      <vt:lpstr>Times New Roman</vt:lpstr>
      <vt:lpstr>Wingdings 2</vt:lpstr>
      <vt:lpstr>Flow</vt:lpstr>
      <vt:lpstr>Equation</vt:lpstr>
      <vt:lpstr>Worksheet</vt:lpstr>
      <vt:lpstr>Photo Editor Photo</vt:lpstr>
      <vt:lpstr>QuickTime Picture</vt:lpstr>
      <vt:lpstr>Atomic Structure</vt:lpstr>
      <vt:lpstr>What is stuff made of?</vt:lpstr>
      <vt:lpstr>The Atom</vt:lpstr>
      <vt:lpstr>Parts of the Atom</vt:lpstr>
      <vt:lpstr>Electron Cloud:</vt:lpstr>
      <vt:lpstr>Can we go even smaller????</vt:lpstr>
      <vt:lpstr>Put it all together to get…</vt:lpstr>
      <vt:lpstr>Subatomic Particles</vt:lpstr>
      <vt:lpstr>So what does Bill Nye have to say about all of this??</vt:lpstr>
      <vt:lpstr>Distinguishing Atoms</vt:lpstr>
      <vt:lpstr>Distinguishing Atoms</vt:lpstr>
      <vt:lpstr>Distinguishing Atoms</vt:lpstr>
      <vt:lpstr>More on Mass</vt:lpstr>
      <vt:lpstr>Notation</vt:lpstr>
      <vt:lpstr>Notation</vt:lpstr>
      <vt:lpstr>How to get Atomic and Mass #s</vt:lpstr>
      <vt:lpstr>PowerPoint Presentation</vt:lpstr>
      <vt:lpstr>Practice </vt:lpstr>
      <vt:lpstr>Your BFF in Chemistry…</vt:lpstr>
      <vt:lpstr>Changing Atoms</vt:lpstr>
      <vt:lpstr>Isotopes</vt:lpstr>
      <vt:lpstr>Isotopes of Neon</vt:lpstr>
      <vt:lpstr>Average Atomic Mass</vt:lpstr>
      <vt:lpstr>Average Atomic Mass</vt:lpstr>
      <vt:lpstr>Ions</vt:lpstr>
      <vt:lpstr>Negative Ions</vt:lpstr>
      <vt:lpstr>Positive Ions</vt:lpstr>
      <vt:lpstr>PowerPoint Presentation</vt:lpstr>
      <vt:lpstr>Radioactivity</vt:lpstr>
      <vt:lpstr>What is Radioactivity?</vt:lpstr>
      <vt:lpstr>Types of Radiation</vt:lpstr>
      <vt:lpstr>Alpha Decay</vt:lpstr>
      <vt:lpstr>Beta Decay</vt:lpstr>
      <vt:lpstr>Gamma Radiation</vt:lpstr>
      <vt:lpstr>Uses of Radioactive Isotopes</vt:lpstr>
      <vt:lpstr>Half-life</vt:lpstr>
      <vt:lpstr>Half-life</vt:lpstr>
      <vt:lpstr>Other Nuclear Reactions</vt:lpstr>
      <vt:lpstr>F ission</vt:lpstr>
      <vt:lpstr>Fusion</vt:lpstr>
      <vt:lpstr>Nuclear Power</vt:lpstr>
      <vt:lpstr>Nuclear Power</vt:lpstr>
      <vt:lpstr>Nuclear Power</vt:lpstr>
      <vt:lpstr>Nuclear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Look Inside the Atom</dc:title>
  <dc:creator>Sarah</dc:creator>
  <cp:lastModifiedBy>Tullettia Taylor</cp:lastModifiedBy>
  <cp:revision>143</cp:revision>
  <dcterms:created xsi:type="dcterms:W3CDTF">2008-09-13T11:36:56Z</dcterms:created>
  <dcterms:modified xsi:type="dcterms:W3CDTF">2019-02-08T14:10:32Z</dcterms:modified>
</cp:coreProperties>
</file>