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</p:sldMasterIdLst>
  <p:notesMasterIdLst>
    <p:notesMasterId r:id="rId41"/>
  </p:notesMasterIdLst>
  <p:sldIdLst>
    <p:sldId id="288" r:id="rId2"/>
    <p:sldId id="290" r:id="rId3"/>
    <p:sldId id="300" r:id="rId4"/>
    <p:sldId id="358" r:id="rId5"/>
    <p:sldId id="329" r:id="rId6"/>
    <p:sldId id="367" r:id="rId7"/>
    <p:sldId id="353" r:id="rId8"/>
    <p:sldId id="362" r:id="rId9"/>
    <p:sldId id="365" r:id="rId10"/>
    <p:sldId id="366" r:id="rId11"/>
    <p:sldId id="371" r:id="rId12"/>
    <p:sldId id="359" r:id="rId13"/>
    <p:sldId id="330" r:id="rId14"/>
    <p:sldId id="372" r:id="rId15"/>
    <p:sldId id="331" r:id="rId16"/>
    <p:sldId id="364" r:id="rId17"/>
    <p:sldId id="368" r:id="rId18"/>
    <p:sldId id="333" r:id="rId19"/>
    <p:sldId id="334" r:id="rId20"/>
    <p:sldId id="369" r:id="rId21"/>
    <p:sldId id="289" r:id="rId22"/>
    <p:sldId id="374" r:id="rId23"/>
    <p:sldId id="343" r:id="rId24"/>
    <p:sldId id="352" r:id="rId25"/>
    <p:sldId id="336" r:id="rId26"/>
    <p:sldId id="351" r:id="rId27"/>
    <p:sldId id="346" r:id="rId28"/>
    <p:sldId id="376" r:id="rId29"/>
    <p:sldId id="377" r:id="rId30"/>
    <p:sldId id="378" r:id="rId31"/>
    <p:sldId id="375" r:id="rId32"/>
    <p:sldId id="360" r:id="rId33"/>
    <p:sldId id="379" r:id="rId34"/>
    <p:sldId id="380" r:id="rId35"/>
    <p:sldId id="381" r:id="rId36"/>
    <p:sldId id="348" r:id="rId37"/>
    <p:sldId id="382" r:id="rId38"/>
    <p:sldId id="383" r:id="rId39"/>
    <p:sldId id="384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00"/>
    <a:srgbClr val="996600"/>
    <a:srgbClr val="FF9900"/>
    <a:srgbClr val="663300"/>
    <a:srgbClr val="894400"/>
    <a:srgbClr val="13FF1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82" y="-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54"/>
    </p:cViewPr>
  </p:sorterViewPr>
  <p:notesViewPr>
    <p:cSldViewPr snapToGrid="0">
      <p:cViewPr varScale="1">
        <p:scale>
          <a:sx n="61" d="100"/>
          <a:sy n="61" d="100"/>
        </p:scale>
        <p:origin x="-136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702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012017-585D-4028-87AE-CB4C2E2C4B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7F30C-3570-4DB0-AD8E-6F32B4A81B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00335-AD30-42EF-809A-162219C95D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28516-C52D-4172-A5B1-72F028BEBE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3F2FFA-5386-4F25-AD5C-AF8A52A5A8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7F66-6955-4720-BD25-3A39F0B505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D9F5A2-869F-4DB0-AEAD-E91F837C29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CF33F-1D63-46D4-A9A1-CB3B5A5CA4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22CFB7-7CD0-41D8-8B3B-4419404149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306A23-2126-46DE-B62E-54B8EA5C1F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534B7C-7D96-49B1-B48D-F3CDD4910B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Times New Roman"/>
                <a:cs typeface="+mn-cs"/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Times New Roman"/>
                <a:cs typeface="+mn-cs"/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Times New Roman"/>
                <a:cs typeface="+mn-cs"/>
              </a:defRPr>
            </a:lvl1pPr>
            <a:extLst/>
          </a:lstStyle>
          <a:p>
            <a:pPr>
              <a:defRPr/>
            </a:pPr>
            <a:fld id="{1A7AB623-823B-46A0-8866-32334960BE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99" r:id="rId2"/>
    <p:sldLayoutId id="2147483805" r:id="rId3"/>
    <p:sldLayoutId id="2147483800" r:id="rId4"/>
    <p:sldLayoutId id="2147483806" r:id="rId5"/>
    <p:sldLayoutId id="2147483801" r:id="rId6"/>
    <p:sldLayoutId id="2147483807" r:id="rId7"/>
    <p:sldLayoutId id="2147483808" r:id="rId8"/>
    <p:sldLayoutId id="2147483809" r:id="rId9"/>
    <p:sldLayoutId id="2147483802" r:id="rId10"/>
    <p:sldLayoutId id="21474838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69666E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69666E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69666E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69666E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69666E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69666E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69666E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69666E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69666E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6BB1C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6585CF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4275" y="685800"/>
            <a:ext cx="7721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Chemistry Unit 4 -</a:t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Chemical Bonds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Physical Science</a:t>
            </a:r>
            <a:endParaRPr lang="en-US" dirty="0"/>
          </a:p>
        </p:txBody>
      </p:sp>
      <p:pic>
        <p:nvPicPr>
          <p:cNvPr id="8197" name="Picture 5" descr="http://24.media.tumblr.com/tumblr_m8murwsEg71rbpdpzo1_5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4384" y="2634384"/>
            <a:ext cx="4762500" cy="346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11275" y="106363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Oxidation 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Number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87375" y="1127125"/>
            <a:ext cx="8305800" cy="157321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smtClean="0"/>
              <a:t>Noble gasses are already stable – 0</a:t>
            </a:r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Elements with a low number (1,2) valence electrons want to LOSE electrons to become positive</a:t>
            </a:r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Elements with a high number (6,7) valence electrons want to GAIN electrons to become negative</a:t>
            </a:r>
          </a:p>
        </p:txBody>
      </p:sp>
      <p:pic>
        <p:nvPicPr>
          <p:cNvPr id="18436" name="Picture 4" descr="X:\Christy's Stuff\Teaching Stuff\99-00 School Year\Lessons\Chemical Bonding\Pictures\pertable.gif"/>
          <p:cNvPicPr>
            <a:picLocks noChangeAspect="1" noChangeArrowheads="1"/>
          </p:cNvPicPr>
          <p:nvPr/>
        </p:nvPicPr>
        <p:blipFill>
          <a:blip r:embed="rId2" cstate="print"/>
          <a:srcRect b="29887"/>
          <a:stretch>
            <a:fillRect/>
          </a:stretch>
        </p:blipFill>
        <p:spPr bwMode="auto">
          <a:xfrm>
            <a:off x="34925" y="3176588"/>
            <a:ext cx="9107488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4613" y="2741613"/>
            <a:ext cx="56515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002060"/>
                </a:solidFill>
              </a:rPr>
              <a:t>1+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85788" y="3240088"/>
            <a:ext cx="56515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002060"/>
                </a:solidFill>
              </a:rPr>
              <a:t>2+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054725" y="3240088"/>
            <a:ext cx="56515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002060"/>
                </a:solidFill>
              </a:rPr>
              <a:t>3+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546850" y="3240088"/>
            <a:ext cx="56515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002060"/>
                </a:solidFill>
              </a:rPr>
              <a:t>4+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7085013" y="3240088"/>
            <a:ext cx="481012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002060"/>
                </a:solidFill>
              </a:rPr>
              <a:t>3-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7583488" y="3240088"/>
            <a:ext cx="481012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002060"/>
                </a:solidFill>
              </a:rPr>
              <a:t>2-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8077200" y="3240088"/>
            <a:ext cx="481013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002060"/>
                </a:solidFill>
              </a:rPr>
              <a:t>1-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8629650" y="2741613"/>
            <a:ext cx="36195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002060"/>
                </a:solidFill>
              </a:rPr>
              <a:t>0</a:t>
            </a:r>
            <a:endParaRPr lang="en-US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238" y="142875"/>
            <a:ext cx="7497762" cy="7937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More about ions…	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138238" y="863600"/>
            <a:ext cx="7751762" cy="4800600"/>
          </a:xfrm>
        </p:spPr>
        <p:txBody>
          <a:bodyPr/>
          <a:lstStyle/>
          <a:p>
            <a:pPr eaLnBrk="1" hangingPunct="1"/>
            <a:r>
              <a:rPr lang="en-US" sz="2800" u="sng" smtClean="0"/>
              <a:t>Ionization</a:t>
            </a:r>
            <a:r>
              <a:rPr lang="en-US" sz="2800" smtClean="0"/>
              <a:t> – process of removing electrons and forming ions</a:t>
            </a:r>
          </a:p>
          <a:p>
            <a:pPr eaLnBrk="1" hangingPunct="1"/>
            <a:r>
              <a:rPr lang="en-US" sz="2800" u="sng" smtClean="0"/>
              <a:t>Ionization Energy </a:t>
            </a:r>
            <a:r>
              <a:rPr lang="en-US" sz="2800" smtClean="0"/>
              <a:t>– energy needed for ionization to occur</a:t>
            </a:r>
          </a:p>
          <a:p>
            <a:pPr lvl="1" eaLnBrk="1" hangingPunct="1"/>
            <a:r>
              <a:rPr lang="en-US" sz="2400" smtClean="0"/>
              <a:t>Few valence electrons = low ionization energy</a:t>
            </a:r>
          </a:p>
          <a:p>
            <a:pPr lvl="1" eaLnBrk="1" hangingPunct="1"/>
            <a:r>
              <a:rPr lang="en-US" sz="2400" smtClean="0"/>
              <a:t>Many valence electrons = high ionization energy</a:t>
            </a:r>
          </a:p>
        </p:txBody>
      </p:sp>
      <p:pic>
        <p:nvPicPr>
          <p:cNvPr id="19460" name="Picture 2" descr="http://chemed.chem.purdue.edu/genchem/topicreview/bp/ch7/graphics/ch7_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075" y="3648075"/>
            <a:ext cx="3929063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http://chemed.chem.purdue.edu/genchem/topicreview/bp/ch7/graphics/ch7_1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7125" y="3522663"/>
            <a:ext cx="39528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238" y="142875"/>
            <a:ext cx="7497762" cy="7937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More about ions…	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138238" y="863600"/>
            <a:ext cx="7751762" cy="4800600"/>
          </a:xfrm>
        </p:spPr>
        <p:txBody>
          <a:bodyPr/>
          <a:lstStyle/>
          <a:p>
            <a:pPr marL="82550" indent="0" eaLnBrk="1" hangingPunct="1">
              <a:buFont typeface="Wingdings 2" pitchFamily="18" charset="2"/>
              <a:buNone/>
              <a:defRPr/>
            </a:pPr>
            <a:endParaRPr lang="en-US" sz="2800" u="sng" dirty="0" smtClean="0"/>
          </a:p>
          <a:p>
            <a:pPr marL="82550" indent="0" eaLnBrk="1" hangingPunct="1">
              <a:buFont typeface="Wingdings 2" pitchFamily="18" charset="2"/>
              <a:buNone/>
              <a:defRPr/>
            </a:pPr>
            <a:endParaRPr lang="en-US" sz="2800" u="sng" dirty="0"/>
          </a:p>
          <a:p>
            <a:pPr eaLnBrk="1" hangingPunct="1">
              <a:defRPr/>
            </a:pPr>
            <a:r>
              <a:rPr lang="en-US" sz="2800" u="sng" dirty="0" smtClean="0"/>
              <a:t>Electron affinity </a:t>
            </a:r>
            <a:r>
              <a:rPr lang="en-US" sz="2800" dirty="0" smtClean="0"/>
              <a:t>– tendency of an atom to attract electrons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20484" name="Picture 2" descr="http://chemed.chem.purdue.edu/genchem/topicreview/bp/ch7/graphics/ch7_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075" y="3648075"/>
            <a:ext cx="3929063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http://chemed.chem.purdue.edu/genchem/topicreview/bp/ch7/graphics/ch7_1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7125" y="3522663"/>
            <a:ext cx="39528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5"/>
          <p:cNvSpPr>
            <a:spLocks noGrp="1" noChangeArrowheads="1"/>
          </p:cNvSpPr>
          <p:nvPr>
            <p:ph type="title"/>
          </p:nvPr>
        </p:nvSpPr>
        <p:spPr>
          <a:xfrm>
            <a:off x="1160463" y="142875"/>
            <a:ext cx="7497762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Ionic 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Bond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idx="1"/>
          </p:nvPr>
        </p:nvSpPr>
        <p:spPr>
          <a:xfrm>
            <a:off x="1293813" y="909638"/>
            <a:ext cx="7618412" cy="4522787"/>
          </a:xfrm>
        </p:spPr>
        <p:txBody>
          <a:bodyPr/>
          <a:lstStyle/>
          <a:p>
            <a:pPr eaLnBrk="1" hangingPunct="1"/>
            <a:r>
              <a:rPr lang="en-US" smtClean="0"/>
              <a:t>Form a 3-D crystal lattice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Placement of ions in an ionic compound that results in a regular repeating arrangement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Gives compound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 build="p" autoUpdateAnimBg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5"/>
          <p:cNvSpPr>
            <a:spLocks noGrp="1" noChangeArrowheads="1"/>
          </p:cNvSpPr>
          <p:nvPr>
            <p:ph type="title"/>
          </p:nvPr>
        </p:nvSpPr>
        <p:spPr>
          <a:xfrm>
            <a:off x="1160463" y="142875"/>
            <a:ext cx="7497762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Ionic 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Bond</a:t>
            </a:r>
          </a:p>
        </p:txBody>
      </p:sp>
      <p:pic>
        <p:nvPicPr>
          <p:cNvPr id="22531" name="Picture 2" descr="http://www.chemistry.wustl.edu/~coursedev/Online%20tutorials/Solutions/nac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400" y="3311525"/>
            <a:ext cx="304006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://www.dphs.org/teachers/bdillon/silver%20halide/AgB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4863" y="3073400"/>
            <a:ext cx="4281487" cy="321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Examples of the 3-D Crystal lattice:</a:t>
            </a:r>
          </a:p>
          <a:p>
            <a:endParaRPr lang="en-US" smtClean="0"/>
          </a:p>
          <a:p>
            <a:r>
              <a:rPr lang="en-US" smtClean="0"/>
              <a:t>Sodium chloride	     silver (I) bromide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Covalent 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Bond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1195388" y="1420813"/>
            <a:ext cx="7231062" cy="1349375"/>
          </a:xfrm>
        </p:spPr>
        <p:txBody>
          <a:bodyPr/>
          <a:lstStyle/>
          <a:p>
            <a:pPr eaLnBrk="1" hangingPunct="1"/>
            <a:r>
              <a:rPr lang="en-US" smtClean="0"/>
              <a:t>Bond formed by </a:t>
            </a:r>
            <a:r>
              <a:rPr lang="en-US" u="sng" smtClean="0"/>
              <a:t>sharing e</a:t>
            </a:r>
            <a:r>
              <a:rPr lang="en-US" u="sng" baseline="30000" smtClean="0"/>
              <a:t>-</a:t>
            </a:r>
            <a:r>
              <a:rPr lang="en-US" smtClean="0"/>
              <a:t> between two nonmetals</a:t>
            </a:r>
          </a:p>
          <a:p>
            <a:pPr eaLnBrk="1" hangingPunct="1"/>
            <a:r>
              <a:rPr lang="en-US" smtClean="0"/>
              <a:t>Usually occurs between atoms that have similar ionizations energies and electron affinities.</a:t>
            </a:r>
          </a:p>
          <a:p>
            <a:pPr eaLnBrk="1" hangingPunct="1"/>
            <a:r>
              <a:rPr lang="en-US" smtClean="0"/>
              <a:t>Shared electrons are in the outermost Energy Level of both atoms at the same time.  (Covalent, co – jointly/together, valent – valence (outermost) electrons)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Covalent 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Bond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1195388" y="1420813"/>
            <a:ext cx="7231062" cy="1349375"/>
          </a:xfrm>
        </p:spPr>
        <p:txBody>
          <a:bodyPr/>
          <a:lstStyle/>
          <a:p>
            <a:pPr eaLnBrk="1" hangingPunct="1"/>
            <a:r>
              <a:rPr lang="en-US" smtClean="0"/>
              <a:t>Example: two chlorine atoms share valence electrons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75" y="2728913"/>
            <a:ext cx="8843963" cy="164941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584575" y="4529138"/>
            <a:ext cx="2246313" cy="2171700"/>
            <a:chOff x="364" y="2504"/>
            <a:chExt cx="1415" cy="1368"/>
          </a:xfrm>
        </p:grpSpPr>
        <p:pic>
          <p:nvPicPr>
            <p:cNvPr id="24582" name="Picture 4" descr="X:\Christy's Stuff\Teaching Stuff\99-00 School Year\Lessons\Chemical Bonding\Chlorine molecule.jpg"/>
            <p:cNvPicPr>
              <a:picLocks noChangeAspect="1" noChangeArrowheads="1"/>
            </p:cNvPicPr>
            <p:nvPr/>
          </p:nvPicPr>
          <p:blipFill>
            <a:blip r:embed="rId3" cstate="print"/>
            <a:srcRect t="24004"/>
            <a:stretch>
              <a:fillRect/>
            </a:stretch>
          </p:blipFill>
          <p:spPr bwMode="auto">
            <a:xfrm>
              <a:off x="364" y="2504"/>
              <a:ext cx="1415" cy="8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583" name="Text Box 7"/>
            <p:cNvSpPr txBox="1">
              <a:spLocks noChangeArrowheads="1"/>
            </p:cNvSpPr>
            <p:nvPr/>
          </p:nvSpPr>
          <p:spPr bwMode="auto">
            <a:xfrm>
              <a:off x="825" y="3399"/>
              <a:ext cx="495" cy="4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20000"/>
                </a:lnSpc>
              </a:pPr>
              <a:r>
                <a:rPr lang="en-US" sz="3600">
                  <a:latin typeface="Arial" charset="0"/>
                </a:rPr>
                <a:t>Cl</a:t>
              </a:r>
              <a:r>
                <a:rPr lang="en-US" sz="3600" baseline="-25000">
                  <a:latin typeface="Arial" charset="0"/>
                </a:rPr>
                <a:t>2</a:t>
              </a:r>
              <a:endParaRPr lang="en-US" sz="360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Covalent Bond</a:t>
            </a:r>
            <a:endParaRPr 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Two hydrogen atoms share valence electrons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Hydrogen only has one energy level, so it only needs 2 valence electrons to be stable.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3" y="2566988"/>
            <a:ext cx="89058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1169988" y="1292225"/>
            <a:ext cx="769778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Symbol" pitchFamily="18" charset="2"/>
              <a:buChar char="¨"/>
            </a:pPr>
            <a:r>
              <a:rPr lang="en-US" sz="3400" b="1">
                <a:latin typeface="Arial" charset="0"/>
              </a:rPr>
              <a:t>Nonpolar Covalent Bond</a:t>
            </a:r>
            <a:endParaRPr lang="en-US" sz="3400">
              <a:latin typeface="Arial" charset="0"/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1266825" y="1928813"/>
            <a:ext cx="714375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3400">
                <a:latin typeface="Arial" charset="0"/>
              </a:rPr>
              <a:t>e</a:t>
            </a:r>
            <a:r>
              <a:rPr lang="en-US" sz="3400" baseline="30000">
                <a:latin typeface="Arial" charset="0"/>
              </a:rPr>
              <a:t>-</a:t>
            </a:r>
            <a:r>
              <a:rPr lang="en-US" sz="3400">
                <a:latin typeface="Arial" charset="0"/>
              </a:rPr>
              <a:t> are shared equally</a:t>
            </a:r>
          </a:p>
          <a:p>
            <a:pPr marL="742950" lvl="1" indent="-285750" eaLnBrk="0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3400">
                <a:latin typeface="Arial" charset="0"/>
              </a:rPr>
              <a:t>usually identical atoms</a:t>
            </a:r>
          </a:p>
          <a:p>
            <a:pPr marL="742950" lvl="1" indent="-285750" eaLnBrk="0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3400">
                <a:latin typeface="Arial" charset="0"/>
              </a:rPr>
              <a:t>Examples: Cl</a:t>
            </a:r>
            <a:r>
              <a:rPr lang="en-US" sz="3400" baseline="-25000">
                <a:latin typeface="Arial" charset="0"/>
              </a:rPr>
              <a:t>2</a:t>
            </a:r>
            <a:r>
              <a:rPr lang="en-US" sz="3400">
                <a:latin typeface="Arial" charset="0"/>
              </a:rPr>
              <a:t>, O</a:t>
            </a:r>
            <a:r>
              <a:rPr lang="en-US" sz="3400" baseline="-25000">
                <a:latin typeface="Arial" charset="0"/>
              </a:rPr>
              <a:t>2</a:t>
            </a:r>
            <a:r>
              <a:rPr lang="en-US" sz="3400">
                <a:latin typeface="Arial" charset="0"/>
              </a:rPr>
              <a:t> </a:t>
            </a:r>
          </a:p>
        </p:txBody>
      </p:sp>
      <p:pic>
        <p:nvPicPr>
          <p:cNvPr id="60421" name="Picture 5" descr="D:\Christy's Stuff\Teaching Stuff\99-00 School Year\Lessons\Chemical Bonding\Pictures\nonpol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0888" y="4298950"/>
            <a:ext cx="4486275" cy="20193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04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Covalent 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Bond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1116013" y="1111250"/>
            <a:ext cx="6811962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Symbol" pitchFamily="18" charset="2"/>
              <a:buChar char="¨"/>
            </a:pPr>
            <a:r>
              <a:rPr lang="en-US" sz="3400" b="1">
                <a:latin typeface="Arial" charset="0"/>
              </a:rPr>
              <a:t>Polar Covalent Bond</a:t>
            </a:r>
            <a:endParaRPr lang="en-US" sz="3400">
              <a:latin typeface="Arial" charset="0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1222375" y="1797050"/>
            <a:ext cx="7775575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3400">
                <a:latin typeface="Arial" charset="0"/>
              </a:rPr>
              <a:t>e</a:t>
            </a:r>
            <a:r>
              <a:rPr lang="en-US" sz="3400" baseline="30000">
                <a:latin typeface="Arial" charset="0"/>
              </a:rPr>
              <a:t>-</a:t>
            </a:r>
            <a:r>
              <a:rPr lang="en-US" sz="3400">
                <a:latin typeface="Arial" charset="0"/>
              </a:rPr>
              <a:t> are shared unequally between 2 different atoms</a:t>
            </a:r>
          </a:p>
          <a:p>
            <a:pPr marL="742950" lvl="1" indent="-285750" eaLnBrk="0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3400">
                <a:latin typeface="Arial" charset="0"/>
              </a:rPr>
              <a:t>results in partial opposite charges</a:t>
            </a:r>
          </a:p>
          <a:p>
            <a:pPr marL="742950" lvl="1" indent="-285750" eaLnBrk="0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3400">
                <a:latin typeface="Arial" charset="0"/>
              </a:rPr>
              <a:t>Example: H</a:t>
            </a:r>
            <a:r>
              <a:rPr lang="en-US" sz="3400" baseline="-25000">
                <a:latin typeface="Arial" charset="0"/>
              </a:rPr>
              <a:t>2</a:t>
            </a:r>
            <a:r>
              <a:rPr lang="en-US" sz="3400">
                <a:latin typeface="Arial" charset="0"/>
              </a:rPr>
              <a:t>O</a:t>
            </a:r>
          </a:p>
        </p:txBody>
      </p:sp>
      <p:pic>
        <p:nvPicPr>
          <p:cNvPr id="61445" name="Picture 5" descr="D:\Christy's Stuff\Teaching Stuff\99-00 School Year\Lessons\Chemical Bonding\Pictures\pol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9925" y="4411663"/>
            <a:ext cx="4419600" cy="22574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1449" name="Rectangle 9"/>
          <p:cNvSpPr>
            <a:spLocks noGrp="1" noChangeArrowheads="1"/>
          </p:cNvSpPr>
          <p:nvPr>
            <p:ph type="title"/>
          </p:nvPr>
        </p:nvSpPr>
        <p:spPr>
          <a:xfrm>
            <a:off x="1312863" y="150813"/>
            <a:ext cx="749776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Covalent 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Bond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Chemical 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Bond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idx="1"/>
          </p:nvPr>
        </p:nvSpPr>
        <p:spPr>
          <a:xfrm>
            <a:off x="1257300" y="1433513"/>
            <a:ext cx="7383463" cy="4738687"/>
          </a:xfrm>
        </p:spPr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Strong attractive force between atoms or ions in a molecule or compound.</a:t>
            </a:r>
          </a:p>
          <a:p>
            <a:pPr marL="365760" indent="-283464"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b="1" dirty="0"/>
          </a:p>
          <a:p>
            <a:pPr marL="365760" indent="-283464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/>
              <a:t>Formed by:</a:t>
            </a:r>
            <a:endParaRPr lang="en-US" dirty="0"/>
          </a:p>
          <a:p>
            <a:pPr marL="640080" lvl="1" indent="-237744" eaLnBrk="1" fontAlgn="auto" hangingPunct="1">
              <a:lnSpc>
                <a:spcPct val="12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transferring e</a:t>
            </a:r>
            <a:r>
              <a:rPr lang="en-US" baseline="30000" dirty="0"/>
              <a:t>- </a:t>
            </a:r>
            <a:r>
              <a:rPr lang="en-US" dirty="0"/>
              <a:t>(losing or gaining)</a:t>
            </a:r>
            <a:endParaRPr lang="en-US" baseline="30000" dirty="0"/>
          </a:p>
          <a:p>
            <a:pPr marL="640080" lvl="1" indent="-237744" eaLnBrk="1" fontAlgn="auto" hangingPunct="1">
              <a:lnSpc>
                <a:spcPct val="12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sharing </a:t>
            </a:r>
            <a:r>
              <a:rPr lang="en-US" dirty="0" smtClean="0"/>
              <a:t>e</a:t>
            </a:r>
            <a:r>
              <a:rPr lang="en-US" baseline="30000" dirty="0" smtClean="0"/>
              <a:t>-</a:t>
            </a:r>
          </a:p>
          <a:p>
            <a:pPr marL="640080" lvl="1" indent="-237744" eaLnBrk="1" fontAlgn="auto" hangingPunct="1">
              <a:lnSpc>
                <a:spcPct val="120000"/>
              </a:lnSpc>
              <a:spcAft>
                <a:spcPts val="0"/>
              </a:spcAft>
              <a:buFont typeface="Verdana"/>
              <a:buNone/>
              <a:defRPr/>
            </a:pPr>
            <a:endParaRPr lang="en-US" baseline="30000" dirty="0" smtClean="0"/>
          </a:p>
          <a:p>
            <a:pPr marL="365760" indent="-283464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Valence Electrons play the biggest role in determining how atoms combine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Covalent Bond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Water is polar covalent bond</a:t>
            </a:r>
          </a:p>
          <a:p>
            <a:r>
              <a:rPr lang="en-US" smtClean="0"/>
              <a:t>Oxygen has a greater electron affinity, pulls the electrons more toward it</a:t>
            </a:r>
          </a:p>
        </p:txBody>
      </p:sp>
      <p:pic>
        <p:nvPicPr>
          <p:cNvPr id="28676" name="Picture 2" descr="http://t3.gstatic.com/images?q=tbn:ANd9GcTZL-3ow4vcUsvLyJDpkaMpFUbxVbAHrkO3HHMDKOAP8f6LmaEHwxWEJtAP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60000">
            <a:off x="5494338" y="3700463"/>
            <a:ext cx="2601912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0538" y="3170238"/>
            <a:ext cx="30765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177925" y="2897188"/>
            <a:ext cx="37369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Symbol" pitchFamily="18" charset="2"/>
              <a:buNone/>
            </a:pPr>
            <a:r>
              <a:rPr lang="en-US" sz="10000" b="1">
                <a:solidFill>
                  <a:srgbClr val="FFCC00"/>
                </a:solidFill>
                <a:latin typeface="Century Schoolbook" pitchFamily="18" charset="0"/>
              </a:rPr>
              <a:t>H</a:t>
            </a:r>
            <a:r>
              <a:rPr lang="en-US" sz="10000" b="1" baseline="-25000">
                <a:solidFill>
                  <a:srgbClr val="FFCC00"/>
                </a:solidFill>
                <a:latin typeface="Century Schoolbook" pitchFamily="18" charset="0"/>
              </a:rPr>
              <a:t>2</a:t>
            </a:r>
            <a:r>
              <a:rPr lang="en-US" sz="10000" b="1">
                <a:solidFill>
                  <a:srgbClr val="FFCC00"/>
                </a:solidFill>
                <a:latin typeface="Century Schoolbook" pitchFamily="18" charset="0"/>
              </a:rPr>
              <a:t>O</a:t>
            </a:r>
            <a:endParaRPr lang="en-US" sz="3000" b="1">
              <a:solidFill>
                <a:srgbClr val="FFCC00"/>
              </a:solidFill>
              <a:latin typeface="Century Schoolbook" pitchFamily="18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252788" y="4672013"/>
            <a:ext cx="5776912" cy="898525"/>
            <a:chOff x="1646" y="3486"/>
            <a:chExt cx="3670" cy="566"/>
          </a:xfrm>
        </p:grpSpPr>
        <p:sp>
          <p:nvSpPr>
            <p:cNvPr id="29706" name="Rectangle 4"/>
            <p:cNvSpPr>
              <a:spLocks noChangeArrowheads="1"/>
            </p:cNvSpPr>
            <p:nvPr/>
          </p:nvSpPr>
          <p:spPr bwMode="auto">
            <a:xfrm>
              <a:off x="2748" y="3627"/>
              <a:ext cx="2568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eaLnBrk="0" hangingPunct="0">
                <a:spcBef>
                  <a:spcPct val="20000"/>
                </a:spcBef>
                <a:buClr>
                  <a:schemeClr val="accent1"/>
                </a:buClr>
                <a:buSzPct val="90000"/>
                <a:buFont typeface="Symbol" pitchFamily="18" charset="2"/>
                <a:buNone/>
              </a:pPr>
              <a:r>
                <a:rPr lang="en-US" sz="3400">
                  <a:latin typeface="Arial" charset="0"/>
                </a:rPr>
                <a:t>2 hydrogen atoms</a:t>
              </a:r>
            </a:p>
          </p:txBody>
        </p:sp>
        <p:sp>
          <p:nvSpPr>
            <p:cNvPr id="29707" name="Line 7"/>
            <p:cNvSpPr>
              <a:spLocks noChangeShapeType="1"/>
            </p:cNvSpPr>
            <p:nvPr/>
          </p:nvSpPr>
          <p:spPr bwMode="auto">
            <a:xfrm flipH="1" flipV="1">
              <a:off x="1646" y="3486"/>
              <a:ext cx="1075" cy="335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273550" y="4089400"/>
            <a:ext cx="4659313" cy="674688"/>
            <a:chOff x="2279" y="3091"/>
            <a:chExt cx="3043" cy="425"/>
          </a:xfrm>
        </p:grpSpPr>
        <p:sp>
          <p:nvSpPr>
            <p:cNvPr id="29704" name="Rectangle 5"/>
            <p:cNvSpPr>
              <a:spLocks noChangeArrowheads="1"/>
            </p:cNvSpPr>
            <p:nvPr/>
          </p:nvSpPr>
          <p:spPr bwMode="auto">
            <a:xfrm>
              <a:off x="3154" y="3091"/>
              <a:ext cx="2168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eaLnBrk="0" hangingPunct="0">
                <a:spcBef>
                  <a:spcPct val="20000"/>
                </a:spcBef>
                <a:buClr>
                  <a:schemeClr val="accent1"/>
                </a:buClr>
                <a:buSzPct val="90000"/>
                <a:buFont typeface="Symbol" pitchFamily="18" charset="2"/>
                <a:buNone/>
              </a:pPr>
              <a:r>
                <a:rPr lang="en-US" sz="3400">
                  <a:latin typeface="Arial" charset="0"/>
                </a:rPr>
                <a:t>1 oxygen atom</a:t>
              </a:r>
            </a:p>
          </p:txBody>
        </p:sp>
        <p:sp>
          <p:nvSpPr>
            <p:cNvPr id="29705" name="Line 8"/>
            <p:cNvSpPr>
              <a:spLocks noChangeShapeType="1"/>
            </p:cNvSpPr>
            <p:nvPr/>
          </p:nvSpPr>
          <p:spPr bwMode="auto">
            <a:xfrm flipH="1">
              <a:off x="2279" y="3315"/>
              <a:ext cx="886" cy="7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18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Chemical 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Formula</a:t>
            </a:r>
          </a:p>
        </p:txBody>
      </p:sp>
      <p:sp>
        <p:nvSpPr>
          <p:cNvPr id="50187" name="Rectangle 11"/>
          <p:cNvSpPr>
            <a:spLocks noGrp="1" noChangeArrowheads="1"/>
          </p:cNvSpPr>
          <p:nvPr>
            <p:ph idx="1"/>
          </p:nvPr>
        </p:nvSpPr>
        <p:spPr>
          <a:xfrm>
            <a:off x="1222375" y="1219200"/>
            <a:ext cx="7262813" cy="1849438"/>
          </a:xfrm>
        </p:spPr>
        <p:txBody>
          <a:bodyPr/>
          <a:lstStyle/>
          <a:p>
            <a:pPr eaLnBrk="1" hangingPunct="1"/>
            <a:r>
              <a:rPr lang="en-US" b="1" smtClean="0"/>
              <a:t>Shows:</a:t>
            </a:r>
          </a:p>
          <a:p>
            <a:pPr lvl="1" eaLnBrk="1" hangingPunct="1">
              <a:buFontTx/>
              <a:buNone/>
            </a:pPr>
            <a:r>
              <a:rPr lang="en-US" smtClean="0"/>
              <a:t>1) elements in the compound</a:t>
            </a:r>
          </a:p>
          <a:p>
            <a:pPr lvl="1" eaLnBrk="1" hangingPunct="1">
              <a:buFontTx/>
              <a:buNone/>
            </a:pPr>
            <a:r>
              <a:rPr lang="en-US" smtClean="0"/>
              <a:t>2) ratio of their atoms</a:t>
            </a:r>
          </a:p>
        </p:txBody>
      </p:sp>
      <p:graphicFrame>
        <p:nvGraphicFramePr>
          <p:cNvPr id="104448" name="Object 0"/>
          <p:cNvGraphicFramePr>
            <a:graphicFrameLocks noChangeAspect="1"/>
          </p:cNvGraphicFramePr>
          <p:nvPr/>
        </p:nvGraphicFramePr>
        <p:xfrm>
          <a:off x="6196013" y="1757363"/>
          <a:ext cx="2486025" cy="193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Photo Editor Photo" r:id="rId3" imgW="1905266" imgH="1486107" progId="">
                  <p:embed/>
                </p:oleObj>
              </mc:Choice>
              <mc:Fallback>
                <p:oleObj name="Photo Editor Photo" r:id="rId3" imgW="1905266" imgH="1486107" progId="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6013" y="1757363"/>
                        <a:ext cx="2486025" cy="193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utoUpdateAnimBg="0"/>
      <p:bldP spid="50187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Chemical Formulas</a:t>
            </a:r>
            <a:endParaRPr lang="en-US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Examples:</a:t>
            </a:r>
          </a:p>
          <a:p>
            <a:pPr lvl="1"/>
            <a:r>
              <a:rPr lang="en-US" smtClean="0"/>
              <a:t>Salt– NaCl</a:t>
            </a:r>
          </a:p>
          <a:p>
            <a:pPr lvl="1"/>
            <a:r>
              <a:rPr lang="en-US" smtClean="0"/>
              <a:t>Water – H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</a:p>
          <a:p>
            <a:pPr lvl="1"/>
            <a:r>
              <a:rPr lang="en-US" smtClean="0"/>
              <a:t>Sand – SiO</a:t>
            </a:r>
            <a:r>
              <a:rPr lang="en-US" baseline="-25000" smtClean="0"/>
              <a:t>2</a:t>
            </a:r>
          </a:p>
          <a:p>
            <a:pPr lvl="1"/>
            <a:r>
              <a:rPr lang="en-US" smtClean="0"/>
              <a:t>Sugar – C</a:t>
            </a:r>
            <a:r>
              <a:rPr lang="en-US" baseline="-25000" smtClean="0"/>
              <a:t>6</a:t>
            </a:r>
            <a:r>
              <a:rPr lang="en-US" smtClean="0"/>
              <a:t>H</a:t>
            </a:r>
            <a:r>
              <a:rPr lang="en-US" baseline="-25000" smtClean="0"/>
              <a:t>12</a:t>
            </a:r>
            <a:r>
              <a:rPr lang="en-US" smtClean="0"/>
              <a:t>O</a:t>
            </a:r>
            <a:r>
              <a:rPr lang="en-US" baseline="-25000" smtClean="0"/>
              <a:t>6</a:t>
            </a:r>
          </a:p>
          <a:p>
            <a:pPr lvl="1"/>
            <a:r>
              <a:rPr lang="en-US" smtClean="0"/>
              <a:t>Alcohol – C</a:t>
            </a:r>
            <a:r>
              <a:rPr lang="en-US" baseline="-25000" smtClean="0"/>
              <a:t>2</a:t>
            </a:r>
            <a:r>
              <a:rPr lang="en-US" smtClean="0"/>
              <a:t>H</a:t>
            </a:r>
            <a:r>
              <a:rPr lang="en-US" baseline="-25000" smtClean="0"/>
              <a:t>5</a:t>
            </a:r>
            <a:r>
              <a:rPr lang="en-US" smtClean="0"/>
              <a:t>OH</a:t>
            </a:r>
          </a:p>
          <a:p>
            <a:pPr lvl="1"/>
            <a:r>
              <a:rPr lang="en-US" smtClean="0"/>
              <a:t>Magnesium hydroxide – Mg(OH)</a:t>
            </a:r>
            <a:r>
              <a:rPr lang="en-US" baseline="-25000" smtClean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1266825" y="1274763"/>
            <a:ext cx="7777163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Symbol" pitchFamily="18" charset="2"/>
              <a:buChar char="¨"/>
            </a:pPr>
            <a:r>
              <a:rPr lang="en-US" sz="2800">
                <a:latin typeface="Arial" charset="0"/>
              </a:rPr>
              <a:t>Covalent bond that occurs between atoms of the same element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Symbol" pitchFamily="18" charset="2"/>
              <a:buChar char="¨"/>
            </a:pPr>
            <a:r>
              <a:rPr lang="en-US" sz="2800">
                <a:latin typeface="Arial" charset="0"/>
              </a:rPr>
              <a:t>The Seven Diatomic Elements</a:t>
            </a:r>
          </a:p>
        </p:txBody>
      </p:sp>
      <p:pic>
        <p:nvPicPr>
          <p:cNvPr id="31747" name="Picture 4" descr="X:\Christy's Stuff\Teaching Stuff\99-00 School Year\Lessons\Chemical Bonding\Pictures\pertable.gif"/>
          <p:cNvPicPr>
            <a:picLocks noChangeAspect="1" noChangeArrowheads="1"/>
          </p:cNvPicPr>
          <p:nvPr/>
        </p:nvPicPr>
        <p:blipFill>
          <a:blip r:embed="rId2" cstate="print"/>
          <a:srcRect b="26956"/>
          <a:stretch>
            <a:fillRect/>
          </a:stretch>
        </p:blipFill>
        <p:spPr bwMode="auto">
          <a:xfrm>
            <a:off x="36513" y="2817813"/>
            <a:ext cx="9107487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246063" y="2587625"/>
            <a:ext cx="865187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Symbol" pitchFamily="18" charset="2"/>
              <a:buNone/>
            </a:pPr>
            <a:r>
              <a:rPr lang="en-US" sz="3400" b="1">
                <a:solidFill>
                  <a:srgbClr val="13FF13"/>
                </a:solidFill>
                <a:latin typeface="Comic Sans MS" pitchFamily="66" charset="0"/>
              </a:rPr>
              <a:t>Br</a:t>
            </a:r>
            <a:r>
              <a:rPr lang="en-US" sz="3400" b="1" baseline="-25000">
                <a:solidFill>
                  <a:srgbClr val="13FF13"/>
                </a:solidFill>
                <a:latin typeface="Comic Sans MS" pitchFamily="66" charset="0"/>
              </a:rPr>
              <a:t>2</a:t>
            </a:r>
            <a:r>
              <a:rPr lang="en-US" sz="3400" b="1">
                <a:solidFill>
                  <a:srgbClr val="13FF13"/>
                </a:solidFill>
                <a:latin typeface="Comic Sans MS" pitchFamily="66" charset="0"/>
              </a:rPr>
              <a:t>  I</a:t>
            </a:r>
            <a:r>
              <a:rPr lang="en-US" sz="3400" b="1" baseline="-25000">
                <a:solidFill>
                  <a:srgbClr val="13FF13"/>
                </a:solidFill>
                <a:latin typeface="Comic Sans MS" pitchFamily="66" charset="0"/>
              </a:rPr>
              <a:t>2</a:t>
            </a:r>
            <a:r>
              <a:rPr lang="en-US" sz="3400" b="1">
                <a:solidFill>
                  <a:srgbClr val="13FF13"/>
                </a:solidFill>
                <a:latin typeface="Comic Sans MS" pitchFamily="66" charset="0"/>
              </a:rPr>
              <a:t>  N</a:t>
            </a:r>
            <a:r>
              <a:rPr lang="en-US" sz="3400" b="1" baseline="-25000">
                <a:solidFill>
                  <a:srgbClr val="13FF13"/>
                </a:solidFill>
                <a:latin typeface="Comic Sans MS" pitchFamily="66" charset="0"/>
              </a:rPr>
              <a:t>2</a:t>
            </a:r>
            <a:r>
              <a:rPr lang="en-US" sz="3400" b="1">
                <a:solidFill>
                  <a:srgbClr val="13FF13"/>
                </a:solidFill>
                <a:latin typeface="Comic Sans MS" pitchFamily="66" charset="0"/>
              </a:rPr>
              <a:t>  Cl</a:t>
            </a:r>
            <a:r>
              <a:rPr lang="en-US" sz="3400" b="1" baseline="-25000">
                <a:solidFill>
                  <a:srgbClr val="13FF13"/>
                </a:solidFill>
                <a:latin typeface="Comic Sans MS" pitchFamily="66" charset="0"/>
              </a:rPr>
              <a:t>2</a:t>
            </a:r>
            <a:r>
              <a:rPr lang="en-US" sz="3400" b="1">
                <a:solidFill>
                  <a:srgbClr val="13FF13"/>
                </a:solidFill>
                <a:latin typeface="Comic Sans MS" pitchFamily="66" charset="0"/>
              </a:rPr>
              <a:t>  H</a:t>
            </a:r>
            <a:r>
              <a:rPr lang="en-US" sz="3400" b="1" baseline="-25000">
                <a:solidFill>
                  <a:srgbClr val="13FF13"/>
                </a:solidFill>
                <a:latin typeface="Comic Sans MS" pitchFamily="66" charset="0"/>
              </a:rPr>
              <a:t>2</a:t>
            </a:r>
            <a:r>
              <a:rPr lang="en-US" sz="3400" b="1">
                <a:solidFill>
                  <a:srgbClr val="13FF13"/>
                </a:solidFill>
                <a:latin typeface="Comic Sans MS" pitchFamily="66" charset="0"/>
              </a:rPr>
              <a:t>  O</a:t>
            </a:r>
            <a:r>
              <a:rPr lang="en-US" sz="3400" b="1" baseline="-25000">
                <a:solidFill>
                  <a:srgbClr val="13FF13"/>
                </a:solidFill>
                <a:latin typeface="Comic Sans MS" pitchFamily="66" charset="0"/>
              </a:rPr>
              <a:t>2</a:t>
            </a:r>
            <a:r>
              <a:rPr lang="en-US" sz="3400" b="1">
                <a:solidFill>
                  <a:srgbClr val="13FF13"/>
                </a:solidFill>
                <a:latin typeface="Comic Sans MS" pitchFamily="66" charset="0"/>
              </a:rPr>
              <a:t>  F</a:t>
            </a:r>
            <a:r>
              <a:rPr lang="en-US" sz="3400" b="1" baseline="-25000">
                <a:solidFill>
                  <a:srgbClr val="13FF13"/>
                </a:solidFill>
                <a:latin typeface="Comic Sans MS" pitchFamily="66" charset="0"/>
              </a:rPr>
              <a:t>2</a:t>
            </a:r>
            <a:endParaRPr lang="en-US" sz="3400">
              <a:latin typeface="Arial" charset="0"/>
            </a:endParaRPr>
          </a:p>
        </p:txBody>
      </p:sp>
      <p:sp>
        <p:nvSpPr>
          <p:cNvPr id="82969" name="Rectangle 25"/>
          <p:cNvSpPr>
            <a:spLocks noGrp="1" noChangeArrowheads="1"/>
          </p:cNvSpPr>
          <p:nvPr>
            <p:ph type="title"/>
          </p:nvPr>
        </p:nvSpPr>
        <p:spPr>
          <a:xfrm>
            <a:off x="1435100" y="152400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Diatomic Elements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15888" y="2890838"/>
            <a:ext cx="8447087" cy="2411412"/>
            <a:chOff x="73" y="1821"/>
            <a:chExt cx="5321" cy="1519"/>
          </a:xfrm>
        </p:grpSpPr>
        <p:sp>
          <p:nvSpPr>
            <p:cNvPr id="31751" name="Rectangle 17"/>
            <p:cNvSpPr>
              <a:spLocks noChangeArrowheads="1"/>
            </p:cNvSpPr>
            <p:nvPr/>
          </p:nvSpPr>
          <p:spPr bwMode="auto">
            <a:xfrm>
              <a:off x="4457" y="2134"/>
              <a:ext cx="312" cy="304"/>
            </a:xfrm>
            <a:prstGeom prst="rect">
              <a:avLst/>
            </a:prstGeom>
            <a:noFill/>
            <a:ln w="57150">
              <a:solidFill>
                <a:srgbClr val="13FF13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1752" name="Rectangle 28"/>
            <p:cNvSpPr>
              <a:spLocks noChangeArrowheads="1"/>
            </p:cNvSpPr>
            <p:nvPr/>
          </p:nvSpPr>
          <p:spPr bwMode="auto">
            <a:xfrm>
              <a:off x="4771" y="2134"/>
              <a:ext cx="312" cy="304"/>
            </a:xfrm>
            <a:prstGeom prst="rect">
              <a:avLst/>
            </a:prstGeom>
            <a:noFill/>
            <a:ln w="57150">
              <a:solidFill>
                <a:srgbClr val="13FF13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1753" name="Rectangle 29"/>
            <p:cNvSpPr>
              <a:spLocks noChangeArrowheads="1"/>
            </p:cNvSpPr>
            <p:nvPr/>
          </p:nvSpPr>
          <p:spPr bwMode="auto">
            <a:xfrm>
              <a:off x="5082" y="2134"/>
              <a:ext cx="312" cy="304"/>
            </a:xfrm>
            <a:prstGeom prst="rect">
              <a:avLst/>
            </a:prstGeom>
            <a:noFill/>
            <a:ln w="57150">
              <a:solidFill>
                <a:srgbClr val="13FF13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1754" name="Rectangle 30"/>
            <p:cNvSpPr>
              <a:spLocks noChangeArrowheads="1"/>
            </p:cNvSpPr>
            <p:nvPr/>
          </p:nvSpPr>
          <p:spPr bwMode="auto">
            <a:xfrm>
              <a:off x="5082" y="2435"/>
              <a:ext cx="312" cy="304"/>
            </a:xfrm>
            <a:prstGeom prst="rect">
              <a:avLst/>
            </a:prstGeom>
            <a:noFill/>
            <a:ln w="57150">
              <a:solidFill>
                <a:srgbClr val="13FF13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1755" name="Rectangle 31"/>
            <p:cNvSpPr>
              <a:spLocks noChangeArrowheads="1"/>
            </p:cNvSpPr>
            <p:nvPr/>
          </p:nvSpPr>
          <p:spPr bwMode="auto">
            <a:xfrm>
              <a:off x="5082" y="2736"/>
              <a:ext cx="312" cy="304"/>
            </a:xfrm>
            <a:prstGeom prst="rect">
              <a:avLst/>
            </a:prstGeom>
            <a:noFill/>
            <a:ln w="57150">
              <a:solidFill>
                <a:srgbClr val="13FF13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1756" name="Rectangle 32"/>
            <p:cNvSpPr>
              <a:spLocks noChangeArrowheads="1"/>
            </p:cNvSpPr>
            <p:nvPr/>
          </p:nvSpPr>
          <p:spPr bwMode="auto">
            <a:xfrm>
              <a:off x="5082" y="3036"/>
              <a:ext cx="312" cy="304"/>
            </a:xfrm>
            <a:prstGeom prst="rect">
              <a:avLst/>
            </a:prstGeom>
            <a:noFill/>
            <a:ln w="57150">
              <a:solidFill>
                <a:srgbClr val="13FF13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1757" name="Rectangle 33"/>
            <p:cNvSpPr>
              <a:spLocks noChangeArrowheads="1"/>
            </p:cNvSpPr>
            <p:nvPr/>
          </p:nvSpPr>
          <p:spPr bwMode="auto">
            <a:xfrm>
              <a:off x="73" y="1821"/>
              <a:ext cx="312" cy="304"/>
            </a:xfrm>
            <a:prstGeom prst="rect">
              <a:avLst/>
            </a:prstGeom>
            <a:noFill/>
            <a:ln w="57150">
              <a:solidFill>
                <a:srgbClr val="13FF13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60338"/>
            <a:ext cx="7497763" cy="9413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Polyatomic Ions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277938" y="969963"/>
            <a:ext cx="7497762" cy="4926012"/>
          </a:xfrm>
        </p:spPr>
        <p:txBody>
          <a:bodyPr/>
          <a:lstStyle/>
          <a:p>
            <a:pPr eaLnBrk="1" hangingPunct="1"/>
            <a:r>
              <a:rPr lang="en-US" smtClean="0"/>
              <a:t>A group of covalently bonded atoms that have an overall charge</a:t>
            </a:r>
          </a:p>
        </p:txBody>
      </p:sp>
      <p:pic>
        <p:nvPicPr>
          <p:cNvPr id="32772" name="Picture 2" descr="http://www.wavesignal.com/Principles/Images/po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6113" y="2000250"/>
            <a:ext cx="423862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1193800" y="2687638"/>
            <a:ext cx="3135313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/>
              <a:t>Bonds within the group of atoms are covalent</a:t>
            </a:r>
          </a:p>
          <a:p>
            <a:pPr>
              <a:buFont typeface="Arial" charset="0"/>
              <a:buChar char="•"/>
            </a:pPr>
            <a:r>
              <a:rPr lang="en-US" sz="3200"/>
              <a:t>Bonds between polyatomic ions and other ions are ionic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Comparison 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Chart</a:t>
            </a:r>
          </a:p>
        </p:txBody>
      </p:sp>
      <p:graphicFrame>
        <p:nvGraphicFramePr>
          <p:cNvPr id="33795" name="Object 2"/>
          <p:cNvGraphicFramePr>
            <a:graphicFrameLocks noChangeAspect="1"/>
          </p:cNvGraphicFramePr>
          <p:nvPr/>
        </p:nvGraphicFramePr>
        <p:xfrm>
          <a:off x="79375" y="1595438"/>
          <a:ext cx="8983663" cy="526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Document" r:id="rId3" imgW="5315712" imgH="5443728" progId="Word.Document.8">
                  <p:embed/>
                </p:oleObj>
              </mc:Choice>
              <mc:Fallback>
                <p:oleObj name="Document" r:id="rId3" imgW="5315712" imgH="544372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753" b="6091"/>
                      <a:stretch>
                        <a:fillRect/>
                      </a:stretch>
                    </p:blipFill>
                    <p:spPr bwMode="auto">
                      <a:xfrm>
                        <a:off x="79375" y="1595438"/>
                        <a:ext cx="8983663" cy="5262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6" name="Text Box 10"/>
          <p:cNvSpPr txBox="1">
            <a:spLocks noChangeArrowheads="1"/>
          </p:cNvSpPr>
          <p:nvPr/>
        </p:nvSpPr>
        <p:spPr bwMode="auto">
          <a:xfrm>
            <a:off x="2211388" y="1636713"/>
            <a:ext cx="3336925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solidFill>
                  <a:schemeClr val="tx2"/>
                </a:solidFill>
                <a:latin typeface="Arial" charset="0"/>
              </a:rPr>
              <a:t>IONIC</a:t>
            </a:r>
          </a:p>
        </p:txBody>
      </p:sp>
      <p:sp>
        <p:nvSpPr>
          <p:cNvPr id="33797" name="Text Box 11"/>
          <p:cNvSpPr txBox="1">
            <a:spLocks noChangeArrowheads="1"/>
          </p:cNvSpPr>
          <p:nvPr/>
        </p:nvSpPr>
        <p:spPr bwMode="auto">
          <a:xfrm>
            <a:off x="6278563" y="1628775"/>
            <a:ext cx="21399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>
                <a:solidFill>
                  <a:schemeClr val="accent1"/>
                </a:solidFill>
                <a:latin typeface="Arial" charset="0"/>
              </a:rPr>
              <a:t>COVALENT</a:t>
            </a:r>
          </a:p>
        </p:txBody>
      </p:sp>
      <p:sp>
        <p:nvSpPr>
          <p:cNvPr id="33798" name="Text Box 12"/>
          <p:cNvSpPr txBox="1">
            <a:spLocks noChangeArrowheads="1"/>
          </p:cNvSpPr>
          <p:nvPr/>
        </p:nvSpPr>
        <p:spPr bwMode="auto">
          <a:xfrm>
            <a:off x="231775" y="2397125"/>
            <a:ext cx="1579563" cy="469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r>
              <a:rPr lang="en-US" b="1">
                <a:latin typeface="Arial" charset="0"/>
              </a:rPr>
              <a:t>Electrons</a:t>
            </a:r>
          </a:p>
        </p:txBody>
      </p:sp>
      <p:sp>
        <p:nvSpPr>
          <p:cNvPr id="33799" name="Text Box 13"/>
          <p:cNvSpPr txBox="1">
            <a:spLocks noChangeArrowheads="1"/>
          </p:cNvSpPr>
          <p:nvPr/>
        </p:nvSpPr>
        <p:spPr bwMode="auto">
          <a:xfrm>
            <a:off x="231775" y="3133725"/>
            <a:ext cx="1579563" cy="6429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r>
              <a:rPr lang="en-US" b="1">
                <a:latin typeface="Arial" charset="0"/>
              </a:rPr>
              <a:t>Melting</a:t>
            </a:r>
          </a:p>
          <a:p>
            <a:pPr eaLnBrk="0" hangingPunct="0"/>
            <a:r>
              <a:rPr lang="en-US" b="1">
                <a:latin typeface="Arial" charset="0"/>
              </a:rPr>
              <a:t>Point</a:t>
            </a:r>
          </a:p>
        </p:txBody>
      </p:sp>
      <p:sp>
        <p:nvSpPr>
          <p:cNvPr id="33800" name="Text Box 14"/>
          <p:cNvSpPr txBox="1">
            <a:spLocks noChangeArrowheads="1"/>
          </p:cNvSpPr>
          <p:nvPr/>
        </p:nvSpPr>
        <p:spPr bwMode="auto">
          <a:xfrm>
            <a:off x="231775" y="4059238"/>
            <a:ext cx="2122488" cy="5699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r>
              <a:rPr lang="en-US" b="1">
                <a:latin typeface="Arial" charset="0"/>
              </a:rPr>
              <a:t>Soluble in </a:t>
            </a:r>
          </a:p>
          <a:p>
            <a:pPr eaLnBrk="0" hangingPunct="0"/>
            <a:r>
              <a:rPr lang="en-US" b="1">
                <a:latin typeface="Arial" charset="0"/>
              </a:rPr>
              <a:t>Water</a:t>
            </a:r>
          </a:p>
        </p:txBody>
      </p:sp>
      <p:sp>
        <p:nvSpPr>
          <p:cNvPr id="33801" name="Text Box 15"/>
          <p:cNvSpPr txBox="1">
            <a:spLocks noChangeArrowheads="1"/>
          </p:cNvSpPr>
          <p:nvPr/>
        </p:nvSpPr>
        <p:spPr bwMode="auto">
          <a:xfrm>
            <a:off x="231775" y="4930775"/>
            <a:ext cx="2122488" cy="717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r>
              <a:rPr lang="en-US" b="1">
                <a:latin typeface="Arial" charset="0"/>
              </a:rPr>
              <a:t>Conduct Electricity</a:t>
            </a:r>
          </a:p>
        </p:txBody>
      </p:sp>
      <p:sp>
        <p:nvSpPr>
          <p:cNvPr id="33802" name="Text Box 16"/>
          <p:cNvSpPr txBox="1">
            <a:spLocks noChangeArrowheads="1"/>
          </p:cNvSpPr>
          <p:nvPr/>
        </p:nvSpPr>
        <p:spPr bwMode="auto">
          <a:xfrm>
            <a:off x="231775" y="5870575"/>
            <a:ext cx="2122488" cy="655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r>
              <a:rPr lang="en-US" b="1">
                <a:latin typeface="Arial" charset="0"/>
              </a:rPr>
              <a:t>Other</a:t>
            </a:r>
          </a:p>
          <a:p>
            <a:pPr eaLnBrk="0" hangingPunct="0"/>
            <a:r>
              <a:rPr lang="en-US" b="1">
                <a:latin typeface="Arial" charset="0"/>
              </a:rPr>
              <a:t>Properties</a:t>
            </a:r>
          </a:p>
        </p:txBody>
      </p: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2235200" y="2130425"/>
            <a:ext cx="3311525" cy="9032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/>
            <a:r>
              <a:rPr lang="en-US" sz="2800">
                <a:solidFill>
                  <a:schemeClr val="tx2"/>
                </a:solidFill>
                <a:latin typeface="Arial" charset="0"/>
              </a:rPr>
              <a:t>transferred from metal to nonmetal</a:t>
            </a:r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2208213" y="3273425"/>
            <a:ext cx="3348037" cy="706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/>
            <a:r>
              <a:rPr lang="en-US" sz="2800">
                <a:solidFill>
                  <a:schemeClr val="tx2"/>
                </a:solidFill>
                <a:latin typeface="Arial" charset="0"/>
              </a:rPr>
              <a:t>high</a:t>
            </a:r>
          </a:p>
        </p:txBody>
      </p:sp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2216150" y="4845050"/>
            <a:ext cx="3336925" cy="946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tx2"/>
                </a:solidFill>
                <a:latin typeface="Arial" charset="0"/>
              </a:rPr>
              <a:t>yes             (solution or liquid)</a:t>
            </a:r>
          </a:p>
        </p:txBody>
      </p:sp>
      <p:sp>
        <p:nvSpPr>
          <p:cNvPr id="72724" name="Text Box 20"/>
          <p:cNvSpPr txBox="1">
            <a:spLocks noChangeArrowheads="1"/>
          </p:cNvSpPr>
          <p:nvPr/>
        </p:nvSpPr>
        <p:spPr bwMode="auto">
          <a:xfrm>
            <a:off x="2214563" y="4187825"/>
            <a:ext cx="3336925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tx2"/>
                </a:solidFill>
                <a:latin typeface="Arial" charset="0"/>
              </a:rPr>
              <a:t>yes</a:t>
            </a:r>
          </a:p>
        </p:txBody>
      </p:sp>
      <p:sp>
        <p:nvSpPr>
          <p:cNvPr id="72725" name="Text Box 21"/>
          <p:cNvSpPr txBox="1">
            <a:spLocks noChangeArrowheads="1"/>
          </p:cNvSpPr>
          <p:nvPr/>
        </p:nvSpPr>
        <p:spPr bwMode="auto">
          <a:xfrm>
            <a:off x="2155825" y="5802313"/>
            <a:ext cx="3498850" cy="946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tx2"/>
                </a:solidFill>
                <a:latin typeface="Arial" charset="0"/>
              </a:rPr>
              <a:t>crystal lattice of ions, crystalline solids</a:t>
            </a:r>
          </a:p>
        </p:txBody>
      </p:sp>
      <p:sp>
        <p:nvSpPr>
          <p:cNvPr id="72731" name="Text Box 27"/>
          <p:cNvSpPr txBox="1">
            <a:spLocks noChangeArrowheads="1"/>
          </p:cNvSpPr>
          <p:nvPr/>
        </p:nvSpPr>
        <p:spPr bwMode="auto">
          <a:xfrm>
            <a:off x="5665788" y="2130425"/>
            <a:ext cx="3311525" cy="9032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/>
            <a:r>
              <a:rPr lang="en-US" sz="2800">
                <a:solidFill>
                  <a:schemeClr val="accent1"/>
                </a:solidFill>
                <a:latin typeface="Arial" charset="0"/>
              </a:rPr>
              <a:t>shared between nonmetals</a:t>
            </a:r>
          </a:p>
        </p:txBody>
      </p:sp>
      <p:sp>
        <p:nvSpPr>
          <p:cNvPr id="72732" name="Text Box 28"/>
          <p:cNvSpPr txBox="1">
            <a:spLocks noChangeArrowheads="1"/>
          </p:cNvSpPr>
          <p:nvPr/>
        </p:nvSpPr>
        <p:spPr bwMode="auto">
          <a:xfrm>
            <a:off x="5638800" y="3273425"/>
            <a:ext cx="3348038" cy="706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/>
            <a:r>
              <a:rPr lang="en-US" sz="2800">
                <a:solidFill>
                  <a:schemeClr val="accent1"/>
                </a:solidFill>
                <a:latin typeface="Arial" charset="0"/>
              </a:rPr>
              <a:t>low</a:t>
            </a:r>
          </a:p>
        </p:txBody>
      </p:sp>
      <p:sp>
        <p:nvSpPr>
          <p:cNvPr id="72733" name="Text Box 29"/>
          <p:cNvSpPr txBox="1">
            <a:spLocks noChangeArrowheads="1"/>
          </p:cNvSpPr>
          <p:nvPr/>
        </p:nvSpPr>
        <p:spPr bwMode="auto">
          <a:xfrm>
            <a:off x="5646738" y="5084763"/>
            <a:ext cx="3336925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accent1"/>
                </a:solidFill>
                <a:latin typeface="Arial" charset="0"/>
              </a:rPr>
              <a:t>no</a:t>
            </a:r>
          </a:p>
        </p:txBody>
      </p:sp>
      <p:sp>
        <p:nvSpPr>
          <p:cNvPr id="72734" name="Text Box 30"/>
          <p:cNvSpPr txBox="1">
            <a:spLocks noChangeArrowheads="1"/>
          </p:cNvSpPr>
          <p:nvPr/>
        </p:nvSpPr>
        <p:spPr bwMode="auto">
          <a:xfrm>
            <a:off x="5645150" y="4187825"/>
            <a:ext cx="3336925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accent1"/>
                </a:solidFill>
                <a:latin typeface="Arial" charset="0"/>
              </a:rPr>
              <a:t>usually not</a:t>
            </a:r>
          </a:p>
        </p:txBody>
      </p:sp>
      <p:sp>
        <p:nvSpPr>
          <p:cNvPr id="72735" name="Text Box 31"/>
          <p:cNvSpPr txBox="1">
            <a:spLocks noChangeArrowheads="1"/>
          </p:cNvSpPr>
          <p:nvPr/>
        </p:nvSpPr>
        <p:spPr bwMode="auto">
          <a:xfrm>
            <a:off x="5661025" y="5800725"/>
            <a:ext cx="3333750" cy="946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accent1"/>
                </a:solidFill>
                <a:latin typeface="Arial" charset="0"/>
              </a:rPr>
              <a:t>molecules, odorous liquids &amp; gases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2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2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2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21" grpId="0" autoUpdateAnimBg="0"/>
      <p:bldP spid="72722" grpId="0" autoUpdateAnimBg="0"/>
      <p:bldP spid="72723" grpId="0" autoUpdateAnimBg="0"/>
      <p:bldP spid="72724" grpId="0" autoUpdateAnimBg="0"/>
      <p:bldP spid="72725" grpId="0" autoUpdateAnimBg="0"/>
      <p:bldP spid="72731" grpId="0" autoUpdateAnimBg="0"/>
      <p:bldP spid="72732" grpId="0" autoUpdateAnimBg="0"/>
      <p:bldP spid="72733" grpId="0" autoUpdateAnimBg="0"/>
      <p:bldP spid="72734" grpId="0" autoUpdateAnimBg="0"/>
      <p:bldP spid="72735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Metallic Bonding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Bond between metals</a:t>
            </a:r>
          </a:p>
          <a:p>
            <a:pPr lvl="1" eaLnBrk="1" hangingPunct="1"/>
            <a:r>
              <a:rPr lang="en-US" smtClean="0"/>
              <a:t>Described as a “sea of electrons”</a:t>
            </a:r>
          </a:p>
          <a:p>
            <a:pPr lvl="1" eaLnBrk="1" hangingPunct="1"/>
            <a:r>
              <a:rPr lang="en-US" smtClean="0"/>
              <a:t>Electrons continuously move around the atoms of the metal</a:t>
            </a:r>
          </a:p>
          <a:p>
            <a:pPr lvl="1" eaLnBrk="1" hangingPunct="1"/>
            <a:endParaRPr lang="en-US" smtClean="0"/>
          </a:p>
        </p:txBody>
      </p:sp>
      <p:pic>
        <p:nvPicPr>
          <p:cNvPr id="34820" name="Picture 2" descr="http://www.maryrose.org/learning/science/images/thum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3388" y="3684588"/>
            <a:ext cx="3517900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1125538" y="1204913"/>
            <a:ext cx="7834312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50000"/>
              </a:spcBef>
              <a:buClr>
                <a:schemeClr val="accent1"/>
              </a:buClr>
              <a:buSzPct val="90000"/>
              <a:buFont typeface="Symbol" pitchFamily="18" charset="2"/>
              <a:buChar char="¨"/>
            </a:pPr>
            <a:r>
              <a:rPr lang="en-US" sz="3600">
                <a:latin typeface="Arial" charset="0"/>
              </a:rPr>
              <a:t>Write the names of both elements, positive ion first. </a:t>
            </a:r>
          </a:p>
          <a:p>
            <a:pPr marL="342900" indent="-342900" eaLnBrk="0" hangingPunct="0">
              <a:spcBef>
                <a:spcPct val="50000"/>
              </a:spcBef>
              <a:buClr>
                <a:schemeClr val="accent1"/>
              </a:buClr>
              <a:buSzPct val="90000"/>
              <a:buFont typeface="Symbol" pitchFamily="18" charset="2"/>
              <a:buChar char="¨"/>
            </a:pPr>
            <a:r>
              <a:rPr lang="en-US" sz="3600">
                <a:latin typeface="Arial" charset="0"/>
              </a:rPr>
              <a:t>Change the negative ion’s ending to </a:t>
            </a:r>
            <a:r>
              <a:rPr lang="en-US" sz="3600">
                <a:solidFill>
                  <a:schemeClr val="tx2"/>
                </a:solidFill>
                <a:latin typeface="Arial" charset="0"/>
              </a:rPr>
              <a:t>-ide</a:t>
            </a:r>
            <a:r>
              <a:rPr lang="en-US" sz="3600">
                <a:latin typeface="Arial" charset="0"/>
              </a:rPr>
              <a:t>.</a:t>
            </a:r>
          </a:p>
          <a:p>
            <a:pPr marL="342900" indent="-342900" eaLnBrk="0" hangingPunct="0">
              <a:spcBef>
                <a:spcPct val="50000"/>
              </a:spcBef>
              <a:buClr>
                <a:schemeClr val="accent1"/>
              </a:buClr>
              <a:buSzPct val="90000"/>
              <a:buFont typeface="Symbol" pitchFamily="18" charset="2"/>
              <a:buChar char="¨"/>
            </a:pPr>
            <a:r>
              <a:rPr lang="en-US" sz="3600">
                <a:latin typeface="Arial" charset="0"/>
              </a:rPr>
              <a:t>Write the names of </a:t>
            </a:r>
            <a:r>
              <a:rPr lang="en-US" sz="3600">
                <a:solidFill>
                  <a:schemeClr val="tx2"/>
                </a:solidFill>
                <a:latin typeface="Arial" charset="0"/>
              </a:rPr>
              <a:t>polyatomic ions</a:t>
            </a:r>
            <a:r>
              <a:rPr lang="en-US" sz="3600">
                <a:latin typeface="Arial" charset="0"/>
              </a:rPr>
              <a:t> in place of the positive or negative ion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Ionic 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Names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1125538" y="1204913"/>
            <a:ext cx="7834312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50000"/>
              </a:spcBef>
              <a:buClr>
                <a:schemeClr val="accent1"/>
              </a:buClr>
              <a:buSzPct val="90000"/>
              <a:buFont typeface="Symbol" pitchFamily="18" charset="2"/>
              <a:buChar char="¨"/>
            </a:pPr>
            <a:r>
              <a:rPr lang="en-US" dirty="0">
                <a:latin typeface="Arial" charset="0"/>
              </a:rPr>
              <a:t>Write the names of both elements, positive ion first</a:t>
            </a:r>
            <a:r>
              <a:rPr lang="en-US" dirty="0" smtClean="0">
                <a:latin typeface="Arial" charset="0"/>
              </a:rPr>
              <a:t>.</a:t>
            </a: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90000"/>
            </a:pPr>
            <a:r>
              <a:rPr lang="en-US" sz="3200" dirty="0" smtClean="0">
                <a:latin typeface="Arial" charset="0"/>
              </a:rPr>
              <a:t>sodium bromine</a:t>
            </a: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90000"/>
            </a:pPr>
            <a:r>
              <a:rPr lang="en-US" dirty="0" smtClean="0">
                <a:latin typeface="Arial" charset="0"/>
              </a:rPr>
              <a:t> </a:t>
            </a:r>
            <a:endParaRPr lang="en-US" dirty="0">
              <a:latin typeface="Arial" charset="0"/>
            </a:endParaRPr>
          </a:p>
          <a:p>
            <a:pPr marL="342900" indent="-342900" eaLnBrk="0" hangingPunct="0">
              <a:spcBef>
                <a:spcPct val="50000"/>
              </a:spcBef>
              <a:buClr>
                <a:schemeClr val="accent1"/>
              </a:buClr>
              <a:buSzPct val="90000"/>
              <a:buFont typeface="Symbol" pitchFamily="18" charset="2"/>
              <a:buChar char="¨"/>
            </a:pPr>
            <a:r>
              <a:rPr lang="en-US" dirty="0">
                <a:latin typeface="Arial" charset="0"/>
              </a:rPr>
              <a:t>Change the negative ion’s ending to </a:t>
            </a:r>
            <a:r>
              <a:rPr lang="en-US" dirty="0">
                <a:solidFill>
                  <a:schemeClr val="tx2"/>
                </a:solidFill>
                <a:latin typeface="Arial" charset="0"/>
              </a:rPr>
              <a:t>-ide</a:t>
            </a:r>
            <a:r>
              <a:rPr lang="en-US" dirty="0" smtClean="0">
                <a:latin typeface="Arial" charset="0"/>
              </a:rPr>
              <a:t>.</a:t>
            </a: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90000"/>
            </a:pPr>
            <a:r>
              <a:rPr lang="en-US" sz="3200" dirty="0">
                <a:latin typeface="Arial" charset="0"/>
              </a:rPr>
              <a:t>s</a:t>
            </a:r>
            <a:r>
              <a:rPr lang="en-US" sz="3200" dirty="0" smtClean="0">
                <a:latin typeface="Arial" charset="0"/>
              </a:rPr>
              <a:t>odium bromide</a:t>
            </a: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90000"/>
            </a:pPr>
            <a:endParaRPr lang="en-US" dirty="0">
              <a:latin typeface="Arial" charset="0"/>
            </a:endParaRPr>
          </a:p>
          <a:p>
            <a:pPr marL="342900" indent="-342900" eaLnBrk="0" hangingPunct="0">
              <a:spcBef>
                <a:spcPct val="50000"/>
              </a:spcBef>
              <a:buClr>
                <a:schemeClr val="accent1"/>
              </a:buClr>
              <a:buSzPct val="90000"/>
              <a:buFont typeface="Symbol" pitchFamily="18" charset="2"/>
              <a:buChar char="¨"/>
            </a:pPr>
            <a:r>
              <a:rPr lang="en-US" dirty="0" smtClean="0">
                <a:latin typeface="Arial" charset="0"/>
              </a:rPr>
              <a:t>Write the names of </a:t>
            </a:r>
            <a:r>
              <a:rPr lang="en-US" dirty="0" smtClean="0">
                <a:solidFill>
                  <a:schemeClr val="tx2"/>
                </a:solidFill>
                <a:latin typeface="Arial" charset="0"/>
              </a:rPr>
              <a:t>polyatomic ions</a:t>
            </a:r>
            <a:r>
              <a:rPr lang="en-US" dirty="0" smtClean="0">
                <a:latin typeface="Arial" charset="0"/>
              </a:rPr>
              <a:t> in place of the positive or negative ion</a:t>
            </a:r>
            <a:endParaRPr lang="en-US" dirty="0">
              <a:latin typeface="Arial" charset="0"/>
            </a:endParaRP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90000"/>
            </a:pPr>
            <a:r>
              <a:rPr lang="en-US" dirty="0" smtClean="0">
                <a:latin typeface="Arial" charset="0"/>
              </a:rPr>
              <a:t>No polyatomic ions</a:t>
            </a:r>
            <a:endParaRPr lang="en-US" dirty="0">
              <a:latin typeface="Arial" charset="0"/>
            </a:endParaRP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Example: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NaBr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1125538" y="1204913"/>
            <a:ext cx="7834312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50000"/>
              </a:spcBef>
              <a:buClr>
                <a:schemeClr val="accent1"/>
              </a:buClr>
              <a:buSzPct val="90000"/>
              <a:buFont typeface="Symbol" pitchFamily="18" charset="2"/>
              <a:buChar char="¨"/>
            </a:pPr>
            <a:r>
              <a:rPr lang="en-US" dirty="0">
                <a:latin typeface="Arial" charset="0"/>
              </a:rPr>
              <a:t>Write the names of both elements, positive ion first</a:t>
            </a:r>
            <a:r>
              <a:rPr lang="en-US" dirty="0" smtClean="0">
                <a:latin typeface="Arial" charset="0"/>
              </a:rPr>
              <a:t>.</a:t>
            </a: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90000"/>
            </a:pPr>
            <a:r>
              <a:rPr lang="en-US" sz="2000" dirty="0" smtClean="0">
                <a:latin typeface="Arial" charset="0"/>
              </a:rPr>
              <a:t>With more than 2 elements, there must be a polyatomic ion.  Check the table of polyatomic ions.  CO</a:t>
            </a:r>
            <a:r>
              <a:rPr lang="en-US" sz="2000" baseline="-25000" dirty="0" smtClean="0">
                <a:latin typeface="Arial" charset="0"/>
              </a:rPr>
              <a:t>3</a:t>
            </a:r>
            <a:r>
              <a:rPr lang="en-US" sz="2000" dirty="0" smtClean="0">
                <a:latin typeface="Arial" charset="0"/>
              </a:rPr>
              <a:t> is carbonate</a:t>
            </a: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90000"/>
            </a:pPr>
            <a:r>
              <a:rPr lang="en-US" sz="3200" dirty="0" smtClean="0">
                <a:latin typeface="Arial" charset="0"/>
              </a:rPr>
              <a:t>sodium carbonate</a:t>
            </a: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90000"/>
            </a:pPr>
            <a:r>
              <a:rPr lang="en-US" dirty="0" smtClean="0">
                <a:latin typeface="Arial" charset="0"/>
              </a:rPr>
              <a:t> </a:t>
            </a:r>
            <a:endParaRPr lang="en-US" dirty="0">
              <a:latin typeface="Arial" charset="0"/>
            </a:endParaRPr>
          </a:p>
          <a:p>
            <a:pPr marL="342900" indent="-342900" eaLnBrk="0" hangingPunct="0">
              <a:spcBef>
                <a:spcPct val="50000"/>
              </a:spcBef>
              <a:buClr>
                <a:schemeClr val="accent1"/>
              </a:buClr>
              <a:buSzPct val="90000"/>
              <a:buFont typeface="Symbol" pitchFamily="18" charset="2"/>
              <a:buChar char="¨"/>
            </a:pPr>
            <a:r>
              <a:rPr lang="en-US" dirty="0">
                <a:latin typeface="Arial" charset="0"/>
              </a:rPr>
              <a:t>Change the negative ion’s ending to </a:t>
            </a:r>
            <a:r>
              <a:rPr lang="en-US" dirty="0">
                <a:solidFill>
                  <a:schemeClr val="tx2"/>
                </a:solidFill>
                <a:latin typeface="Arial" charset="0"/>
              </a:rPr>
              <a:t>-ide</a:t>
            </a:r>
            <a:r>
              <a:rPr lang="en-US" dirty="0" smtClean="0">
                <a:latin typeface="Arial" charset="0"/>
              </a:rPr>
              <a:t>.</a:t>
            </a:r>
          </a:p>
          <a:p>
            <a:pPr marL="342900" indent="-342900" eaLnBrk="0" hangingPunct="0">
              <a:spcBef>
                <a:spcPct val="50000"/>
              </a:spcBef>
              <a:buClr>
                <a:schemeClr val="accent1"/>
              </a:buClr>
              <a:buSzPct val="90000"/>
              <a:buFont typeface="Symbol" pitchFamily="18" charset="2"/>
              <a:buChar char="¨"/>
            </a:pPr>
            <a:r>
              <a:rPr lang="en-US" dirty="0" smtClean="0">
                <a:latin typeface="Arial" charset="0"/>
              </a:rPr>
              <a:t>Write the names of </a:t>
            </a:r>
            <a:r>
              <a:rPr lang="en-US" dirty="0" smtClean="0">
                <a:solidFill>
                  <a:schemeClr val="tx2"/>
                </a:solidFill>
                <a:latin typeface="Arial" charset="0"/>
              </a:rPr>
              <a:t>polyatomic ions</a:t>
            </a:r>
            <a:r>
              <a:rPr lang="en-US" dirty="0" smtClean="0">
                <a:latin typeface="Arial" charset="0"/>
              </a:rPr>
              <a:t> in place of the positive or negative ion</a:t>
            </a: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90000"/>
            </a:pPr>
            <a:r>
              <a:rPr lang="en-US" sz="3200" dirty="0" smtClean="0">
                <a:latin typeface="Arial" charset="0"/>
              </a:rPr>
              <a:t>sodium carbonate</a:t>
            </a:r>
            <a:endParaRPr lang="en-US" sz="3200" dirty="0">
              <a:latin typeface="Arial" charset="0"/>
            </a:endParaRP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Example: Na</a:t>
            </a:r>
            <a:r>
              <a:rPr lang="en-US" baseline="-25000" dirty="0" smtClean="0">
                <a:solidFill>
                  <a:schemeClr val="tx2">
                    <a:satMod val="13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CO</a:t>
            </a:r>
            <a:r>
              <a:rPr lang="en-US" baseline="-25000" dirty="0" smtClean="0">
                <a:solidFill>
                  <a:schemeClr val="tx2">
                    <a:satMod val="130000"/>
                  </a:schemeClr>
                </a:solidFill>
              </a:rPr>
              <a:t>3</a:t>
            </a:r>
            <a:endParaRPr lang="en-US" baseline="-25000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66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Stability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1195388" y="1362075"/>
            <a:ext cx="7712075" cy="3746500"/>
          </a:xfrm>
        </p:spPr>
        <p:txBody>
          <a:bodyPr/>
          <a:lstStyle/>
          <a:p>
            <a:pPr eaLnBrk="1" hangingPunct="1"/>
            <a:r>
              <a:rPr lang="en-US" b="1" smtClean="0"/>
              <a:t>Octet Rule</a:t>
            </a:r>
            <a:endParaRPr lang="en-US" smtClean="0"/>
          </a:p>
          <a:p>
            <a:pPr lvl="1" eaLnBrk="1" hangingPunct="1"/>
            <a:r>
              <a:rPr lang="en-US" smtClean="0"/>
              <a:t>most atoms form bonds in order to have 8 valence e</a:t>
            </a:r>
            <a:r>
              <a:rPr lang="en-US" baseline="30000" smtClean="0"/>
              <a:t>-</a:t>
            </a:r>
            <a:endParaRPr lang="en-US" smtClean="0"/>
          </a:p>
          <a:p>
            <a:pPr lvl="1" eaLnBrk="1" hangingPunct="1"/>
            <a:r>
              <a:rPr lang="en-US" smtClean="0"/>
              <a:t>full outer energy level</a:t>
            </a:r>
          </a:p>
          <a:p>
            <a:pPr lvl="1" eaLnBrk="1" hangingPunct="1"/>
            <a:r>
              <a:rPr lang="en-US" smtClean="0"/>
              <a:t>Noble Gas configuration</a:t>
            </a:r>
          </a:p>
          <a:p>
            <a:pPr lvl="2" eaLnBrk="1" hangingPunct="1"/>
            <a:r>
              <a:rPr lang="en-US" smtClean="0"/>
              <a:t>Want to be like the noble gases</a:t>
            </a:r>
          </a:p>
          <a:p>
            <a:pPr lvl="1" eaLnBrk="1" hangingPunct="1"/>
            <a:r>
              <a:rPr lang="en-US" smtClean="0"/>
              <a:t>8 is great!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6350000" y="2743200"/>
            <a:ext cx="2235200" cy="2193925"/>
            <a:chOff x="3950" y="1911"/>
            <a:chExt cx="1408" cy="1382"/>
          </a:xfrm>
        </p:grpSpPr>
        <p:sp>
          <p:nvSpPr>
            <p:cNvPr id="11270" name="AutoShape 5"/>
            <p:cNvSpPr>
              <a:spLocks noChangeAspect="1" noChangeArrowheads="1"/>
            </p:cNvSpPr>
            <p:nvPr/>
          </p:nvSpPr>
          <p:spPr bwMode="auto">
            <a:xfrm>
              <a:off x="3950" y="1911"/>
              <a:ext cx="1408" cy="1382"/>
            </a:xfrm>
            <a:prstGeom prst="star16">
              <a:avLst>
                <a:gd name="adj" fmla="val 37500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271" name="Text Box 7"/>
            <p:cNvSpPr txBox="1">
              <a:spLocks noChangeAspect="1" noChangeArrowheads="1"/>
            </p:cNvSpPr>
            <p:nvPr/>
          </p:nvSpPr>
          <p:spPr bwMode="auto">
            <a:xfrm>
              <a:off x="4309" y="2314"/>
              <a:ext cx="69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5400">
                  <a:solidFill>
                    <a:schemeClr val="bg1"/>
                  </a:solidFill>
                  <a:latin typeface="Arial" charset="0"/>
                </a:rPr>
                <a:t>Ne</a:t>
              </a:r>
              <a:endParaRPr lang="en-US" sz="1800">
                <a:solidFill>
                  <a:srgbClr val="800080"/>
                </a:solidFill>
              </a:endParaRPr>
            </a:p>
          </p:txBody>
        </p:sp>
        <p:grpSp>
          <p:nvGrpSpPr>
            <p:cNvPr id="11272" name="Group 8"/>
            <p:cNvGrpSpPr>
              <a:grpSpLocks noChangeAspect="1"/>
            </p:cNvGrpSpPr>
            <p:nvPr/>
          </p:nvGrpSpPr>
          <p:grpSpPr bwMode="auto">
            <a:xfrm>
              <a:off x="4226" y="2444"/>
              <a:ext cx="110" cy="345"/>
              <a:chOff x="3312" y="3264"/>
              <a:chExt cx="192" cy="576"/>
            </a:xfrm>
          </p:grpSpPr>
          <p:sp>
            <p:nvSpPr>
              <p:cNvPr id="11282" name="Oval 9"/>
              <p:cNvSpPr>
                <a:spLocks noChangeAspect="1" noChangeArrowheads="1"/>
              </p:cNvSpPr>
              <p:nvPr/>
            </p:nvSpPr>
            <p:spPr bwMode="auto">
              <a:xfrm>
                <a:off x="3312" y="3648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283" name="Oval 10"/>
              <p:cNvSpPr>
                <a:spLocks noChangeAspect="1" noChangeArrowheads="1"/>
              </p:cNvSpPr>
              <p:nvPr/>
            </p:nvSpPr>
            <p:spPr bwMode="auto">
              <a:xfrm>
                <a:off x="3312" y="3264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1273" name="Group 11"/>
            <p:cNvGrpSpPr>
              <a:grpSpLocks noChangeAspect="1"/>
            </p:cNvGrpSpPr>
            <p:nvPr/>
          </p:nvGrpSpPr>
          <p:grpSpPr bwMode="auto">
            <a:xfrm>
              <a:off x="4972" y="2444"/>
              <a:ext cx="110" cy="345"/>
              <a:chOff x="3312" y="3264"/>
              <a:chExt cx="192" cy="576"/>
            </a:xfrm>
          </p:grpSpPr>
          <p:sp>
            <p:nvSpPr>
              <p:cNvPr id="11280" name="Oval 12"/>
              <p:cNvSpPr>
                <a:spLocks noChangeAspect="1" noChangeArrowheads="1"/>
              </p:cNvSpPr>
              <p:nvPr/>
            </p:nvSpPr>
            <p:spPr bwMode="auto">
              <a:xfrm>
                <a:off x="3312" y="3648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281" name="Oval 13"/>
              <p:cNvSpPr>
                <a:spLocks noChangeAspect="1" noChangeArrowheads="1"/>
              </p:cNvSpPr>
              <p:nvPr/>
            </p:nvSpPr>
            <p:spPr bwMode="auto">
              <a:xfrm>
                <a:off x="3312" y="3264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1274" name="Group 14"/>
            <p:cNvGrpSpPr>
              <a:grpSpLocks noChangeAspect="1"/>
            </p:cNvGrpSpPr>
            <p:nvPr/>
          </p:nvGrpSpPr>
          <p:grpSpPr bwMode="auto">
            <a:xfrm rot="-5400000">
              <a:off x="4596" y="2134"/>
              <a:ext cx="115" cy="332"/>
              <a:chOff x="3312" y="3264"/>
              <a:chExt cx="192" cy="576"/>
            </a:xfrm>
          </p:grpSpPr>
          <p:sp>
            <p:nvSpPr>
              <p:cNvPr id="11278" name="Oval 15"/>
              <p:cNvSpPr>
                <a:spLocks noChangeAspect="1" noChangeArrowheads="1"/>
              </p:cNvSpPr>
              <p:nvPr/>
            </p:nvSpPr>
            <p:spPr bwMode="auto">
              <a:xfrm>
                <a:off x="3312" y="3648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279" name="Oval 16"/>
              <p:cNvSpPr>
                <a:spLocks noChangeAspect="1" noChangeArrowheads="1"/>
              </p:cNvSpPr>
              <p:nvPr/>
            </p:nvSpPr>
            <p:spPr bwMode="auto">
              <a:xfrm>
                <a:off x="3312" y="3264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1275" name="Group 17"/>
            <p:cNvGrpSpPr>
              <a:grpSpLocks noChangeAspect="1"/>
            </p:cNvGrpSpPr>
            <p:nvPr/>
          </p:nvGrpSpPr>
          <p:grpSpPr bwMode="auto">
            <a:xfrm rot="-5400000">
              <a:off x="4596" y="2739"/>
              <a:ext cx="115" cy="332"/>
              <a:chOff x="3312" y="3264"/>
              <a:chExt cx="192" cy="576"/>
            </a:xfrm>
          </p:grpSpPr>
          <p:sp>
            <p:nvSpPr>
              <p:cNvPr id="11276" name="Oval 18"/>
              <p:cNvSpPr>
                <a:spLocks noChangeAspect="1" noChangeArrowheads="1"/>
              </p:cNvSpPr>
              <p:nvPr/>
            </p:nvSpPr>
            <p:spPr bwMode="auto">
              <a:xfrm>
                <a:off x="3312" y="3648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277" name="Oval 19"/>
              <p:cNvSpPr>
                <a:spLocks noChangeAspect="1" noChangeArrowheads="1"/>
              </p:cNvSpPr>
              <p:nvPr/>
            </p:nvSpPr>
            <p:spPr bwMode="auto">
              <a:xfrm>
                <a:off x="3312" y="3264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</p:grpSp>
      <p:sp>
        <p:nvSpPr>
          <p:cNvPr id="63510" name="Rectangle 22"/>
          <p:cNvSpPr>
            <a:spLocks noChangeArrowheads="1"/>
          </p:cNvSpPr>
          <p:nvPr/>
        </p:nvSpPr>
        <p:spPr bwMode="auto">
          <a:xfrm>
            <a:off x="1143000" y="5194300"/>
            <a:ext cx="776446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60000"/>
              </a:spcBef>
              <a:buClr>
                <a:schemeClr val="accent1"/>
              </a:buClr>
              <a:buSzPct val="90000"/>
              <a:buFont typeface="Symbol" pitchFamily="18" charset="2"/>
              <a:buChar char="¨"/>
            </a:pPr>
            <a:r>
              <a:rPr lang="en-US" sz="3400">
                <a:latin typeface="Arial" charset="0"/>
              </a:rPr>
              <a:t>Stability is the driving force behind bond formation!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bldLvl="2" autoUpdateAnimBg="0"/>
      <p:bldP spid="63510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1125538" y="1204913"/>
            <a:ext cx="7834312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50000"/>
              </a:spcBef>
              <a:buClr>
                <a:schemeClr val="accent1"/>
              </a:buClr>
              <a:buSzPct val="90000"/>
              <a:buFont typeface="Symbol" pitchFamily="18" charset="2"/>
              <a:buChar char="¨"/>
            </a:pPr>
            <a:r>
              <a:rPr lang="en-US" dirty="0">
                <a:latin typeface="Arial" charset="0"/>
              </a:rPr>
              <a:t>Write the names of both elements, positive ion first</a:t>
            </a:r>
            <a:r>
              <a:rPr lang="en-US" dirty="0" smtClean="0">
                <a:latin typeface="Arial" charset="0"/>
              </a:rPr>
              <a:t>.</a:t>
            </a: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90000"/>
            </a:pPr>
            <a:r>
              <a:rPr lang="en-US" sz="3200" dirty="0" smtClean="0">
                <a:latin typeface="Arial" charset="0"/>
              </a:rPr>
              <a:t>lithium oxygen</a:t>
            </a:r>
            <a:endParaRPr lang="en-US" sz="3200" dirty="0" smtClean="0">
              <a:latin typeface="Arial" charset="0"/>
            </a:endParaRP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90000"/>
            </a:pPr>
            <a:r>
              <a:rPr lang="en-US" dirty="0" smtClean="0">
                <a:latin typeface="Arial" charset="0"/>
              </a:rPr>
              <a:t> </a:t>
            </a:r>
            <a:endParaRPr lang="en-US" dirty="0">
              <a:latin typeface="Arial" charset="0"/>
            </a:endParaRPr>
          </a:p>
          <a:p>
            <a:pPr marL="342900" indent="-342900" eaLnBrk="0" hangingPunct="0">
              <a:spcBef>
                <a:spcPct val="50000"/>
              </a:spcBef>
              <a:buClr>
                <a:schemeClr val="accent1"/>
              </a:buClr>
              <a:buSzPct val="90000"/>
              <a:buFont typeface="Symbol" pitchFamily="18" charset="2"/>
              <a:buChar char="¨"/>
            </a:pPr>
            <a:r>
              <a:rPr lang="en-US" dirty="0">
                <a:latin typeface="Arial" charset="0"/>
              </a:rPr>
              <a:t>Change the negative ion’s ending to </a:t>
            </a:r>
            <a:r>
              <a:rPr lang="en-US" dirty="0">
                <a:solidFill>
                  <a:schemeClr val="tx2"/>
                </a:solidFill>
                <a:latin typeface="Arial" charset="0"/>
              </a:rPr>
              <a:t>-ide</a:t>
            </a:r>
            <a:r>
              <a:rPr lang="en-US" dirty="0" smtClean="0">
                <a:latin typeface="Arial" charset="0"/>
              </a:rPr>
              <a:t>.</a:t>
            </a: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90000"/>
            </a:pPr>
            <a:r>
              <a:rPr lang="en-US" sz="3200" dirty="0">
                <a:latin typeface="Arial" charset="0"/>
              </a:rPr>
              <a:t>l</a:t>
            </a:r>
            <a:r>
              <a:rPr lang="en-US" sz="3200" dirty="0" smtClean="0">
                <a:latin typeface="Arial" charset="0"/>
              </a:rPr>
              <a:t>ithium oxide</a:t>
            </a: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90000"/>
            </a:pPr>
            <a:r>
              <a:rPr lang="en-US" dirty="0" smtClean="0">
                <a:latin typeface="Arial" charset="0"/>
              </a:rPr>
              <a:t>(note that that for ionic compounds, the subscript doesn’t affect the name)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Example: Li</a:t>
            </a:r>
            <a:r>
              <a:rPr lang="en-US" baseline="-25000" dirty="0" smtClean="0">
                <a:solidFill>
                  <a:schemeClr val="tx2">
                    <a:satMod val="13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O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1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Covalent Naming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the names of both elements in the order that they are shown</a:t>
            </a:r>
          </a:p>
          <a:p>
            <a:r>
              <a:rPr lang="en-US" dirty="0" smtClean="0"/>
              <a:t>Change the second element’s ending to –ide</a:t>
            </a:r>
          </a:p>
          <a:p>
            <a:r>
              <a:rPr lang="en-US" dirty="0" smtClean="0"/>
              <a:t>Add the </a:t>
            </a:r>
            <a:r>
              <a:rPr lang="en-US" dirty="0" err="1" smtClean="0"/>
              <a:t>greek</a:t>
            </a:r>
            <a:r>
              <a:rPr lang="en-US" dirty="0" smtClean="0"/>
              <a:t> prefix to note the number of each element shown</a:t>
            </a:r>
          </a:p>
          <a:p>
            <a:r>
              <a:rPr lang="en-US" dirty="0" smtClean="0"/>
              <a:t>If there is only one of the first element, it does not need a </a:t>
            </a:r>
            <a:r>
              <a:rPr lang="en-US" dirty="0" err="1" smtClean="0"/>
              <a:t>greek</a:t>
            </a:r>
            <a:r>
              <a:rPr lang="en-US" dirty="0" smtClean="0"/>
              <a:t> prefix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42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6953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Covalent Naming</a:t>
            </a:r>
            <a:endParaRPr lang="en-US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974725" y="981075"/>
            <a:ext cx="7904163" cy="4800600"/>
          </a:xfrm>
        </p:spPr>
        <p:txBody>
          <a:bodyPr/>
          <a:lstStyle/>
          <a:p>
            <a:pPr eaLnBrk="1" hangingPunct="1"/>
            <a:r>
              <a:rPr lang="en-US" smtClean="0"/>
              <a:t>When naming molecular compounds, we use Greek prefixes to tell us the number of atoms present in the compound</a:t>
            </a:r>
          </a:p>
          <a:p>
            <a:pPr lvl="1" eaLnBrk="1" hangingPunct="1"/>
            <a:r>
              <a:rPr lang="en-US" smtClean="0"/>
              <a:t>One = mono</a:t>
            </a:r>
          </a:p>
          <a:p>
            <a:pPr lvl="1" eaLnBrk="1" hangingPunct="1"/>
            <a:r>
              <a:rPr lang="en-US" smtClean="0"/>
              <a:t>Two = di</a:t>
            </a:r>
          </a:p>
          <a:p>
            <a:pPr lvl="1" eaLnBrk="1" hangingPunct="1"/>
            <a:r>
              <a:rPr lang="en-US" smtClean="0"/>
              <a:t>Three = tri</a:t>
            </a:r>
          </a:p>
          <a:p>
            <a:pPr lvl="1" eaLnBrk="1" hangingPunct="1"/>
            <a:r>
              <a:rPr lang="en-US" smtClean="0"/>
              <a:t>Four = tetra</a:t>
            </a:r>
          </a:p>
          <a:p>
            <a:pPr lvl="1" eaLnBrk="1" hangingPunct="1"/>
            <a:r>
              <a:rPr lang="en-US" smtClean="0"/>
              <a:t>Five = penta</a:t>
            </a:r>
          </a:p>
          <a:p>
            <a:pPr lvl="1" eaLnBrk="1" hangingPunct="1"/>
            <a:r>
              <a:rPr lang="en-US" smtClean="0"/>
              <a:t>Six = hexa</a:t>
            </a:r>
          </a:p>
          <a:p>
            <a:pPr lvl="1" eaLnBrk="1" hangingPunct="1"/>
            <a:r>
              <a:rPr lang="en-US" smtClean="0"/>
              <a:t>Seven = hepta</a:t>
            </a:r>
          </a:p>
          <a:p>
            <a:pPr lvl="1" eaLnBrk="1" hangingPunct="1"/>
            <a:r>
              <a:rPr lang="en-US" smtClean="0"/>
              <a:t>Eight = octa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Write the names of both elements in the order that they are shown</a:t>
            </a:r>
          </a:p>
          <a:p>
            <a:pPr marL="82550" indent="0">
              <a:buNone/>
            </a:pPr>
            <a:r>
              <a:rPr lang="en-US" sz="2800" dirty="0" smtClean="0"/>
              <a:t>Hydrogen oxygen</a:t>
            </a:r>
          </a:p>
          <a:p>
            <a:pPr marL="82550" indent="0">
              <a:buNone/>
            </a:pPr>
            <a:endParaRPr lang="en-US" sz="1400" dirty="0" smtClean="0"/>
          </a:p>
          <a:p>
            <a:r>
              <a:rPr lang="en-US" sz="2000" dirty="0" smtClean="0"/>
              <a:t>Change the second element’s ending to –ide</a:t>
            </a:r>
          </a:p>
          <a:p>
            <a:pPr marL="82550" indent="0">
              <a:buNone/>
            </a:pPr>
            <a:r>
              <a:rPr lang="en-US" sz="2800" dirty="0" smtClean="0"/>
              <a:t>Hydrogen oxide</a:t>
            </a:r>
            <a:endParaRPr lang="en-US" sz="2800" dirty="0"/>
          </a:p>
          <a:p>
            <a:pPr marL="82550" indent="0">
              <a:buNone/>
            </a:pPr>
            <a:endParaRPr lang="en-US" sz="1400" dirty="0" smtClean="0"/>
          </a:p>
          <a:p>
            <a:r>
              <a:rPr lang="en-US" sz="2000" dirty="0" smtClean="0"/>
              <a:t>Add the </a:t>
            </a:r>
            <a:r>
              <a:rPr lang="en-US" sz="2000" dirty="0" err="1" smtClean="0"/>
              <a:t>greek</a:t>
            </a:r>
            <a:r>
              <a:rPr lang="en-US" sz="2000" dirty="0" smtClean="0"/>
              <a:t> prefix to note the number of each element</a:t>
            </a:r>
          </a:p>
          <a:p>
            <a:pPr marL="82550" indent="0">
              <a:buNone/>
            </a:pPr>
            <a:r>
              <a:rPr lang="en-US" sz="2800" dirty="0" err="1" smtClean="0"/>
              <a:t>Dihydrogen</a:t>
            </a:r>
            <a:r>
              <a:rPr lang="en-US" sz="2800" dirty="0" smtClean="0"/>
              <a:t> monoxide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000" dirty="0" smtClean="0"/>
              <a:t>If there is only one of the first element, it does not need a </a:t>
            </a:r>
            <a:r>
              <a:rPr lang="en-US" sz="2000" dirty="0" err="1" smtClean="0"/>
              <a:t>greek</a:t>
            </a:r>
            <a:r>
              <a:rPr lang="en-US" sz="2000" dirty="0" smtClean="0"/>
              <a:t> prefix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5508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Write the names of both elements in the order that they are shown</a:t>
            </a:r>
          </a:p>
          <a:p>
            <a:pPr marL="82550" indent="0">
              <a:buNone/>
            </a:pPr>
            <a:r>
              <a:rPr lang="en-US" sz="2800" dirty="0" smtClean="0"/>
              <a:t>Carbon oxygen</a:t>
            </a:r>
          </a:p>
          <a:p>
            <a:pPr marL="82550" indent="0">
              <a:buNone/>
            </a:pPr>
            <a:endParaRPr lang="en-US" sz="1400" dirty="0" smtClean="0"/>
          </a:p>
          <a:p>
            <a:r>
              <a:rPr lang="en-US" sz="2000" dirty="0" smtClean="0"/>
              <a:t>Change the second element’s ending to –ide</a:t>
            </a:r>
          </a:p>
          <a:p>
            <a:pPr marL="82550" indent="0">
              <a:buNone/>
            </a:pPr>
            <a:r>
              <a:rPr lang="en-US" sz="2800" dirty="0" smtClean="0"/>
              <a:t>Carbon oxide</a:t>
            </a:r>
            <a:endParaRPr lang="en-US" sz="2800" dirty="0"/>
          </a:p>
          <a:p>
            <a:pPr marL="82550" indent="0">
              <a:buNone/>
            </a:pPr>
            <a:endParaRPr lang="en-US" sz="1400" dirty="0" smtClean="0"/>
          </a:p>
          <a:p>
            <a:r>
              <a:rPr lang="en-US" sz="2000" dirty="0" smtClean="0"/>
              <a:t>Add the </a:t>
            </a:r>
            <a:r>
              <a:rPr lang="en-US" sz="2000" dirty="0" err="1" smtClean="0"/>
              <a:t>greek</a:t>
            </a:r>
            <a:r>
              <a:rPr lang="en-US" sz="2000" dirty="0" smtClean="0"/>
              <a:t> prefix to note the number of each element</a:t>
            </a:r>
          </a:p>
          <a:p>
            <a:pPr marL="82550" indent="0">
              <a:buNone/>
            </a:pPr>
            <a:r>
              <a:rPr lang="en-US" sz="2800" dirty="0" err="1" smtClean="0"/>
              <a:t>Monocarbon</a:t>
            </a:r>
            <a:r>
              <a:rPr lang="en-US" sz="2800" dirty="0" smtClean="0"/>
              <a:t> monoxide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000" dirty="0" smtClean="0"/>
              <a:t>If there is only one of the first element, it does not need a </a:t>
            </a:r>
            <a:r>
              <a:rPr lang="en-US" sz="2000" dirty="0" err="1" smtClean="0"/>
              <a:t>greek</a:t>
            </a:r>
            <a:r>
              <a:rPr lang="en-US" sz="2000" dirty="0" smtClean="0"/>
              <a:t> prefix</a:t>
            </a:r>
          </a:p>
          <a:p>
            <a:pPr marL="82550" indent="0">
              <a:buNone/>
            </a:pPr>
            <a:r>
              <a:rPr lang="en-US" sz="2800" dirty="0" smtClean="0"/>
              <a:t>Carbon monoxide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87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Write the names of both elements in the order that they are shown</a:t>
            </a:r>
          </a:p>
          <a:p>
            <a:pPr marL="82550" indent="0">
              <a:buNone/>
            </a:pPr>
            <a:r>
              <a:rPr lang="en-US" sz="2800" dirty="0" smtClean="0"/>
              <a:t>Carbon oxygen</a:t>
            </a:r>
          </a:p>
          <a:p>
            <a:pPr marL="82550" indent="0">
              <a:buNone/>
            </a:pPr>
            <a:endParaRPr lang="en-US" sz="1400" dirty="0" smtClean="0"/>
          </a:p>
          <a:p>
            <a:r>
              <a:rPr lang="en-US" sz="2000" dirty="0" smtClean="0"/>
              <a:t>Change the second element’s ending to –ide</a:t>
            </a:r>
          </a:p>
          <a:p>
            <a:pPr marL="82550" indent="0">
              <a:buNone/>
            </a:pPr>
            <a:r>
              <a:rPr lang="en-US" sz="2800" dirty="0" smtClean="0"/>
              <a:t>Carbon oxide</a:t>
            </a:r>
            <a:endParaRPr lang="en-US" sz="2800" dirty="0"/>
          </a:p>
          <a:p>
            <a:pPr marL="82550" indent="0">
              <a:buNone/>
            </a:pPr>
            <a:endParaRPr lang="en-US" sz="1400" dirty="0" smtClean="0"/>
          </a:p>
          <a:p>
            <a:r>
              <a:rPr lang="en-US" sz="2000" dirty="0" smtClean="0"/>
              <a:t>Add the </a:t>
            </a:r>
            <a:r>
              <a:rPr lang="en-US" sz="2000" dirty="0" err="1" smtClean="0"/>
              <a:t>greek</a:t>
            </a:r>
            <a:r>
              <a:rPr lang="en-US" sz="2000" dirty="0" smtClean="0"/>
              <a:t> prefix to note the number of each element</a:t>
            </a:r>
          </a:p>
          <a:p>
            <a:pPr marL="82550" indent="0">
              <a:buNone/>
            </a:pPr>
            <a:r>
              <a:rPr lang="en-US" sz="2800" dirty="0" err="1" smtClean="0"/>
              <a:t>Monocarbon</a:t>
            </a:r>
            <a:r>
              <a:rPr lang="en-US" sz="2800" dirty="0" smtClean="0"/>
              <a:t> dioxide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000" dirty="0" smtClean="0"/>
              <a:t>If there is only one of the first element, it does not need a </a:t>
            </a:r>
            <a:r>
              <a:rPr lang="en-US" sz="2000" dirty="0" err="1" smtClean="0"/>
              <a:t>greek</a:t>
            </a:r>
            <a:r>
              <a:rPr lang="en-US" sz="2000" dirty="0" smtClean="0"/>
              <a:t> prefix</a:t>
            </a:r>
          </a:p>
          <a:p>
            <a:pPr marL="82550" indent="0">
              <a:buNone/>
            </a:pPr>
            <a:r>
              <a:rPr lang="en-US" sz="2800" dirty="0" smtClean="0"/>
              <a:t>Carbon dioxide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88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1133475" y="1116013"/>
            <a:ext cx="7896225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Symbol" pitchFamily="18" charset="2"/>
              <a:buChar char="¨"/>
            </a:pPr>
            <a:r>
              <a:rPr lang="en-US" sz="3200">
                <a:latin typeface="Arial" charset="0"/>
              </a:rPr>
              <a:t>Write each ion.  Put the positive ion first.</a:t>
            </a:r>
          </a:p>
          <a:p>
            <a:pPr marL="342900" indent="-34290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Symbol" pitchFamily="18" charset="2"/>
              <a:buChar char="¨"/>
            </a:pPr>
            <a:r>
              <a:rPr lang="en-US" sz="3200">
                <a:latin typeface="Arial" charset="0"/>
              </a:rPr>
              <a:t>Overall charge must equal zero.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3200">
                <a:latin typeface="Arial" charset="0"/>
              </a:rPr>
              <a:t>If charges cancel, just write the symbols.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3200">
                <a:latin typeface="Arial" charset="0"/>
              </a:rPr>
              <a:t>If not, crisscross the charges to find subscripts.</a:t>
            </a:r>
          </a:p>
          <a:p>
            <a:pPr marL="342900" indent="-34290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Symbol" pitchFamily="18" charset="2"/>
              <a:buChar char="¨"/>
            </a:pPr>
            <a:r>
              <a:rPr lang="en-US" sz="3200">
                <a:latin typeface="Arial" charset="0"/>
              </a:rPr>
              <a:t>Use parentheses when more than one </a:t>
            </a:r>
            <a:r>
              <a:rPr lang="en-US" sz="3200">
                <a:solidFill>
                  <a:schemeClr val="tx2"/>
                </a:solidFill>
                <a:latin typeface="Arial" charset="0"/>
              </a:rPr>
              <a:t>polyatomic ion</a:t>
            </a:r>
            <a:r>
              <a:rPr lang="en-US" sz="3200">
                <a:latin typeface="Arial" charset="0"/>
              </a:rPr>
              <a:t> is needed.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>
          <a:xfrm>
            <a:off x="1250950" y="177800"/>
            <a:ext cx="7497763" cy="877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Ionic 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Formulas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 bldLvl="2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1133475" y="1116013"/>
            <a:ext cx="7896225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Symbol" pitchFamily="18" charset="2"/>
              <a:buChar char="¨"/>
            </a:pPr>
            <a:r>
              <a:rPr lang="en-US" sz="2000" dirty="0">
                <a:latin typeface="Arial" charset="0"/>
              </a:rPr>
              <a:t>Write each ion.  Put the positive ion first</a:t>
            </a:r>
            <a:r>
              <a:rPr lang="en-US" sz="2000" dirty="0" smtClean="0">
                <a:latin typeface="Arial" charset="0"/>
              </a:rPr>
              <a:t>.</a:t>
            </a:r>
          </a:p>
          <a:p>
            <a:pPr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90000"/>
            </a:pPr>
            <a:r>
              <a:rPr lang="en-US" sz="3200" dirty="0" smtClean="0">
                <a:latin typeface="Arial" charset="0"/>
              </a:rPr>
              <a:t>K</a:t>
            </a:r>
            <a:r>
              <a:rPr lang="en-US" sz="3200" baseline="30000" dirty="0" smtClean="0">
                <a:latin typeface="Arial" charset="0"/>
              </a:rPr>
              <a:t>1+     </a:t>
            </a:r>
            <a:r>
              <a:rPr lang="en-US" sz="3200" dirty="0" smtClean="0">
                <a:latin typeface="Arial" charset="0"/>
              </a:rPr>
              <a:t>Cl</a:t>
            </a:r>
            <a:r>
              <a:rPr lang="en-US" sz="3200" baseline="30000" dirty="0" smtClean="0">
                <a:latin typeface="Arial" charset="0"/>
              </a:rPr>
              <a:t>1-</a:t>
            </a:r>
          </a:p>
          <a:p>
            <a:pPr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90000"/>
            </a:pPr>
            <a:endParaRPr lang="en-US" sz="3200" dirty="0">
              <a:latin typeface="Arial" charset="0"/>
            </a:endParaRPr>
          </a:p>
          <a:p>
            <a:pPr marL="342900" indent="-34290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Symbol" pitchFamily="18" charset="2"/>
              <a:buChar char="¨"/>
            </a:pPr>
            <a:r>
              <a:rPr lang="en-US" sz="2000" dirty="0">
                <a:latin typeface="Arial" charset="0"/>
              </a:rPr>
              <a:t>Overall charge must equal zero.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000" dirty="0">
                <a:latin typeface="Arial" charset="0"/>
              </a:rPr>
              <a:t>If charges cancel, just write the symbols</a:t>
            </a:r>
            <a:r>
              <a:rPr lang="en-US" sz="2000" dirty="0" smtClean="0">
                <a:latin typeface="Arial" charset="0"/>
              </a:rPr>
              <a:t>.</a:t>
            </a:r>
            <a:endParaRPr lang="en-US" sz="2000" dirty="0">
              <a:latin typeface="Arial" charset="0"/>
            </a:endParaRP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000" dirty="0">
                <a:latin typeface="Arial" charset="0"/>
              </a:rPr>
              <a:t>If not, crisscross the charges to find </a:t>
            </a:r>
            <a:r>
              <a:rPr lang="en-US" sz="2000" dirty="0" smtClean="0">
                <a:latin typeface="Arial" charset="0"/>
              </a:rPr>
              <a:t>subscripts.</a:t>
            </a:r>
          </a:p>
          <a:p>
            <a:pPr marL="0" lvl="1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3200" dirty="0" err="1" smtClean="0">
                <a:latin typeface="Arial" charset="0"/>
              </a:rPr>
              <a:t>KCl</a:t>
            </a:r>
            <a:endParaRPr lang="en-US" sz="3200" dirty="0" smtClean="0">
              <a:latin typeface="Arial" charset="0"/>
            </a:endParaRPr>
          </a:p>
          <a:p>
            <a:pPr marL="0" lvl="1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2800" dirty="0">
              <a:latin typeface="Arial" charset="0"/>
            </a:endParaRPr>
          </a:p>
          <a:p>
            <a:pPr marL="342900" indent="-34290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Symbol" pitchFamily="18" charset="2"/>
              <a:buChar char="¨"/>
            </a:pPr>
            <a:r>
              <a:rPr lang="en-US" sz="2000" dirty="0">
                <a:latin typeface="Arial" charset="0"/>
              </a:rPr>
              <a:t>Use parentheses when more than one </a:t>
            </a:r>
            <a:r>
              <a:rPr lang="en-US" sz="2000" dirty="0">
                <a:solidFill>
                  <a:schemeClr val="tx2"/>
                </a:solidFill>
                <a:latin typeface="Arial" charset="0"/>
              </a:rPr>
              <a:t>polyatomic ion</a:t>
            </a:r>
            <a:r>
              <a:rPr lang="en-US" sz="2000" dirty="0">
                <a:latin typeface="Arial" charset="0"/>
              </a:rPr>
              <a:t> is </a:t>
            </a:r>
            <a:r>
              <a:rPr lang="en-US" sz="2000" dirty="0" smtClean="0">
                <a:latin typeface="Arial" charset="0"/>
              </a:rPr>
              <a:t>needed.</a:t>
            </a:r>
          </a:p>
          <a:p>
            <a:pPr marL="0" lvl="1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90000"/>
            </a:pPr>
            <a:r>
              <a:rPr lang="en-US" dirty="0" smtClean="0">
                <a:latin typeface="Arial" charset="0"/>
              </a:rPr>
              <a:t>No polyatomic ions. </a:t>
            </a:r>
            <a:r>
              <a:rPr lang="en-US" sz="3200" dirty="0" err="1" smtClean="0">
                <a:latin typeface="Arial" charset="0"/>
              </a:rPr>
              <a:t>KCl</a:t>
            </a:r>
            <a:endParaRPr lang="en-US" sz="3200" dirty="0">
              <a:latin typeface="Arial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>
          <a:xfrm>
            <a:off x="1250950" y="177800"/>
            <a:ext cx="7497763" cy="877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Example: Potassium chloride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07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6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uiExpand="1" build="p" bldLvl="2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1133475" y="1116013"/>
            <a:ext cx="7896225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Symbol" pitchFamily="18" charset="2"/>
              <a:buChar char="¨"/>
            </a:pPr>
            <a:r>
              <a:rPr lang="en-US" sz="2000" dirty="0">
                <a:latin typeface="Arial" charset="0"/>
              </a:rPr>
              <a:t>Write each ion.  Put the positive ion first</a:t>
            </a:r>
            <a:r>
              <a:rPr lang="en-US" sz="2000" dirty="0" smtClean="0">
                <a:latin typeface="Arial" charset="0"/>
              </a:rPr>
              <a:t>.</a:t>
            </a:r>
          </a:p>
          <a:p>
            <a:pPr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90000"/>
            </a:pPr>
            <a:r>
              <a:rPr lang="en-US" sz="3200" dirty="0" smtClean="0">
                <a:latin typeface="Arial" charset="0"/>
              </a:rPr>
              <a:t>Mg</a:t>
            </a:r>
            <a:r>
              <a:rPr lang="en-US" sz="3200" baseline="30000" dirty="0" smtClean="0">
                <a:latin typeface="Arial" charset="0"/>
              </a:rPr>
              <a:t>2</a:t>
            </a:r>
            <a:r>
              <a:rPr lang="en-US" sz="3200" baseline="30000" dirty="0" smtClean="0">
                <a:latin typeface="Arial" charset="0"/>
              </a:rPr>
              <a:t>+     </a:t>
            </a:r>
            <a:r>
              <a:rPr lang="en-US" dirty="0">
                <a:latin typeface="Arial" charset="0"/>
              </a:rPr>
              <a:t>Nitrate is a polyatomic </a:t>
            </a:r>
            <a:r>
              <a:rPr lang="en-US" dirty="0" smtClean="0">
                <a:latin typeface="Arial" charset="0"/>
              </a:rPr>
              <a:t>ion: </a:t>
            </a:r>
            <a:r>
              <a:rPr lang="en-US" sz="3200" dirty="0" smtClean="0">
                <a:latin typeface="Arial" charset="0"/>
              </a:rPr>
              <a:t>NO</a:t>
            </a:r>
            <a:r>
              <a:rPr lang="en-US" sz="3200" baseline="-25000" dirty="0" smtClean="0">
                <a:latin typeface="Arial" charset="0"/>
              </a:rPr>
              <a:t>3</a:t>
            </a:r>
            <a:r>
              <a:rPr lang="en-US" sz="3200" baseline="30000" dirty="0" smtClean="0">
                <a:latin typeface="Arial" charset="0"/>
              </a:rPr>
              <a:t>1-</a:t>
            </a:r>
          </a:p>
          <a:p>
            <a:pPr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90000"/>
            </a:pPr>
            <a:endParaRPr lang="en-US" sz="3200" dirty="0">
              <a:latin typeface="Arial" charset="0"/>
            </a:endParaRPr>
          </a:p>
          <a:p>
            <a:pPr marL="342900" indent="-34290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Symbol" pitchFamily="18" charset="2"/>
              <a:buChar char="¨"/>
            </a:pPr>
            <a:r>
              <a:rPr lang="en-US" sz="2000" dirty="0">
                <a:latin typeface="Arial" charset="0"/>
              </a:rPr>
              <a:t>Overall charge must equal zero.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000" dirty="0">
                <a:latin typeface="Arial" charset="0"/>
              </a:rPr>
              <a:t>If charges cancel, just write the symbols</a:t>
            </a:r>
            <a:r>
              <a:rPr lang="en-US" sz="2000" dirty="0" smtClean="0">
                <a:latin typeface="Arial" charset="0"/>
              </a:rPr>
              <a:t>.</a:t>
            </a:r>
            <a:endParaRPr lang="en-US" sz="2000" dirty="0">
              <a:latin typeface="Arial" charset="0"/>
            </a:endParaRP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000" dirty="0">
                <a:latin typeface="Arial" charset="0"/>
              </a:rPr>
              <a:t>If not, crisscross the charges to find </a:t>
            </a:r>
            <a:r>
              <a:rPr lang="en-US" sz="2000" dirty="0" smtClean="0">
                <a:latin typeface="Arial" charset="0"/>
              </a:rPr>
              <a:t>subscripts.</a:t>
            </a:r>
          </a:p>
          <a:p>
            <a:pPr marL="0" lvl="1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3200" dirty="0" smtClean="0">
                <a:latin typeface="Arial" charset="0"/>
              </a:rPr>
              <a:t>Mg</a:t>
            </a:r>
            <a:r>
              <a:rPr lang="en-US" sz="3200" baseline="-25000" dirty="0" smtClean="0">
                <a:latin typeface="Arial" charset="0"/>
              </a:rPr>
              <a:t>1</a:t>
            </a:r>
            <a:r>
              <a:rPr lang="en-US" sz="3200" dirty="0" smtClean="0">
                <a:latin typeface="Arial" charset="0"/>
              </a:rPr>
              <a:t>                 NO</a:t>
            </a:r>
            <a:r>
              <a:rPr lang="en-US" sz="3200" baseline="-25000" dirty="0" smtClean="0">
                <a:latin typeface="Arial" charset="0"/>
              </a:rPr>
              <a:t>3  </a:t>
            </a:r>
            <a:r>
              <a:rPr lang="en-US" sz="3200" dirty="0" smtClean="0">
                <a:latin typeface="Arial" charset="0"/>
              </a:rPr>
              <a:t>  </a:t>
            </a:r>
            <a:r>
              <a:rPr lang="en-US" sz="3200" baseline="-25000" dirty="0" smtClean="0">
                <a:latin typeface="Arial" charset="0"/>
              </a:rPr>
              <a:t> 2</a:t>
            </a:r>
          </a:p>
          <a:p>
            <a:pPr marL="0" lvl="1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2800" dirty="0">
              <a:latin typeface="Arial" charset="0"/>
            </a:endParaRPr>
          </a:p>
          <a:p>
            <a:pPr marL="342900" indent="-34290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Symbol" pitchFamily="18" charset="2"/>
              <a:buChar char="¨"/>
            </a:pPr>
            <a:r>
              <a:rPr lang="en-US" sz="2000" dirty="0">
                <a:latin typeface="Arial" charset="0"/>
              </a:rPr>
              <a:t>Use parentheses when more than one </a:t>
            </a:r>
            <a:r>
              <a:rPr lang="en-US" sz="2000" dirty="0">
                <a:solidFill>
                  <a:schemeClr val="tx2"/>
                </a:solidFill>
                <a:latin typeface="Arial" charset="0"/>
              </a:rPr>
              <a:t>polyatomic ion</a:t>
            </a:r>
            <a:r>
              <a:rPr lang="en-US" sz="2000" dirty="0">
                <a:latin typeface="Arial" charset="0"/>
              </a:rPr>
              <a:t> is needed</a:t>
            </a:r>
            <a:r>
              <a:rPr lang="en-US" sz="2000" dirty="0" smtClean="0">
                <a:latin typeface="Arial" charset="0"/>
              </a:rPr>
              <a:t>.</a:t>
            </a:r>
          </a:p>
          <a:p>
            <a:pPr marL="0" lvl="1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90000"/>
            </a:pPr>
            <a:r>
              <a:rPr lang="en-US" sz="3200" dirty="0" smtClean="0">
                <a:latin typeface="Arial" charset="0"/>
              </a:rPr>
              <a:t>Mg(NO</a:t>
            </a:r>
            <a:r>
              <a:rPr lang="en-US" sz="3200" baseline="-25000" dirty="0" smtClean="0">
                <a:latin typeface="Arial" charset="0"/>
              </a:rPr>
              <a:t>3</a:t>
            </a:r>
            <a:r>
              <a:rPr lang="en-US" sz="3200" dirty="0" smtClean="0">
                <a:latin typeface="Arial" charset="0"/>
              </a:rPr>
              <a:t>)</a:t>
            </a:r>
            <a:r>
              <a:rPr lang="en-US" sz="3200" baseline="-25000" dirty="0" smtClean="0">
                <a:latin typeface="Arial" charset="0"/>
              </a:rPr>
              <a:t>2</a:t>
            </a:r>
            <a:endParaRPr lang="en-US" sz="3200" baseline="-25000" dirty="0">
              <a:latin typeface="Arial" charset="0"/>
            </a:endParaRPr>
          </a:p>
          <a:p>
            <a:pPr marL="342900" indent="-34290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Symbol" pitchFamily="18" charset="2"/>
              <a:buChar char="¨"/>
            </a:pPr>
            <a:endParaRPr lang="en-US" dirty="0">
              <a:latin typeface="Arial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>
          <a:xfrm>
            <a:off x="1250950" y="177800"/>
            <a:ext cx="7497763" cy="877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Example: Magnesium nitrate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07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6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 bldLvl="2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1133475" y="1116013"/>
            <a:ext cx="7896225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Symbol" pitchFamily="18" charset="2"/>
              <a:buChar char="¨"/>
            </a:pPr>
            <a:r>
              <a:rPr lang="en-US" sz="2000" dirty="0">
                <a:latin typeface="Arial" charset="0"/>
              </a:rPr>
              <a:t>Write each ion.  Put the positive ion first</a:t>
            </a:r>
            <a:r>
              <a:rPr lang="en-US" sz="2000" dirty="0" smtClean="0">
                <a:latin typeface="Arial" charset="0"/>
              </a:rPr>
              <a:t>.</a:t>
            </a:r>
          </a:p>
          <a:p>
            <a:pPr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90000"/>
            </a:pPr>
            <a:r>
              <a:rPr lang="en-US" sz="3200" dirty="0" smtClean="0">
                <a:latin typeface="Arial" charset="0"/>
              </a:rPr>
              <a:t>Cu</a:t>
            </a:r>
            <a:r>
              <a:rPr lang="en-US" sz="3200" baseline="30000" dirty="0" smtClean="0">
                <a:latin typeface="Arial" charset="0"/>
              </a:rPr>
              <a:t>2</a:t>
            </a:r>
            <a:r>
              <a:rPr lang="en-US" sz="3200" baseline="30000" dirty="0" smtClean="0">
                <a:latin typeface="Arial" charset="0"/>
              </a:rPr>
              <a:t>+     </a:t>
            </a:r>
            <a:r>
              <a:rPr lang="en-US" sz="3200" dirty="0" smtClean="0">
                <a:latin typeface="Arial" charset="0"/>
              </a:rPr>
              <a:t>Cl</a:t>
            </a:r>
            <a:r>
              <a:rPr lang="en-US" sz="3200" baseline="30000" dirty="0" smtClean="0">
                <a:latin typeface="Arial" charset="0"/>
              </a:rPr>
              <a:t>1-</a:t>
            </a:r>
          </a:p>
          <a:p>
            <a:pPr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90000"/>
            </a:pPr>
            <a:endParaRPr lang="en-US" sz="3200" dirty="0">
              <a:latin typeface="Arial" charset="0"/>
            </a:endParaRPr>
          </a:p>
          <a:p>
            <a:pPr marL="342900" indent="-34290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Symbol" pitchFamily="18" charset="2"/>
              <a:buChar char="¨"/>
            </a:pPr>
            <a:r>
              <a:rPr lang="en-US" sz="2000" dirty="0">
                <a:latin typeface="Arial" charset="0"/>
              </a:rPr>
              <a:t>Overall charge must equal zero.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000" dirty="0">
                <a:latin typeface="Arial" charset="0"/>
              </a:rPr>
              <a:t>If charges cancel, just write the symbols</a:t>
            </a:r>
            <a:r>
              <a:rPr lang="en-US" sz="2000" dirty="0" smtClean="0">
                <a:latin typeface="Arial" charset="0"/>
              </a:rPr>
              <a:t>.</a:t>
            </a:r>
            <a:endParaRPr lang="en-US" sz="2000" dirty="0">
              <a:latin typeface="Arial" charset="0"/>
            </a:endParaRP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000" dirty="0">
                <a:latin typeface="Arial" charset="0"/>
              </a:rPr>
              <a:t>If not, crisscross the charges to find </a:t>
            </a:r>
            <a:r>
              <a:rPr lang="en-US" sz="2000" dirty="0" smtClean="0">
                <a:latin typeface="Arial" charset="0"/>
              </a:rPr>
              <a:t>subscripts.</a:t>
            </a:r>
          </a:p>
          <a:p>
            <a:pPr marL="0" lvl="1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3200" dirty="0" smtClean="0">
                <a:latin typeface="Arial" charset="0"/>
              </a:rPr>
              <a:t>Cu</a:t>
            </a:r>
            <a:r>
              <a:rPr lang="en-US" sz="3200" baseline="-25000" dirty="0" smtClean="0">
                <a:latin typeface="Arial" charset="0"/>
              </a:rPr>
              <a:t>1</a:t>
            </a:r>
            <a:r>
              <a:rPr lang="en-US" sz="3200" dirty="0" smtClean="0">
                <a:latin typeface="Arial" charset="0"/>
              </a:rPr>
              <a:t>Cl</a:t>
            </a:r>
            <a:r>
              <a:rPr lang="en-US" sz="3200" baseline="-25000" dirty="0" smtClean="0">
                <a:latin typeface="Arial" charset="0"/>
              </a:rPr>
              <a:t>2</a:t>
            </a:r>
          </a:p>
          <a:p>
            <a:pPr marL="0" lvl="1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2800" dirty="0">
              <a:latin typeface="Arial" charset="0"/>
            </a:endParaRPr>
          </a:p>
          <a:p>
            <a:pPr marL="342900" indent="-34290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Symbol" pitchFamily="18" charset="2"/>
              <a:buChar char="¨"/>
            </a:pPr>
            <a:r>
              <a:rPr lang="en-US" sz="2000" dirty="0">
                <a:latin typeface="Arial" charset="0"/>
              </a:rPr>
              <a:t>Use parentheses when more than one </a:t>
            </a:r>
            <a:r>
              <a:rPr lang="en-US" sz="2000" dirty="0">
                <a:solidFill>
                  <a:schemeClr val="tx2"/>
                </a:solidFill>
                <a:latin typeface="Arial" charset="0"/>
              </a:rPr>
              <a:t>polyatomic ion</a:t>
            </a:r>
            <a:r>
              <a:rPr lang="en-US" sz="2000" dirty="0">
                <a:latin typeface="Arial" charset="0"/>
              </a:rPr>
              <a:t> is needed</a:t>
            </a:r>
            <a:r>
              <a:rPr lang="en-US" sz="2000" dirty="0" smtClean="0">
                <a:latin typeface="Arial" charset="0"/>
              </a:rPr>
              <a:t>.</a:t>
            </a:r>
          </a:p>
          <a:p>
            <a:pPr marL="0" lvl="1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90000"/>
            </a:pPr>
            <a:r>
              <a:rPr lang="en-US" dirty="0" smtClean="0">
                <a:latin typeface="Arial" charset="0"/>
              </a:rPr>
              <a:t>No polyatomic ions. </a:t>
            </a:r>
            <a:r>
              <a:rPr lang="en-US" sz="3200" dirty="0" smtClean="0">
                <a:latin typeface="Arial" charset="0"/>
              </a:rPr>
              <a:t>CuCl</a:t>
            </a:r>
            <a:r>
              <a:rPr lang="en-US" sz="3200" baseline="-25000" dirty="0" smtClean="0">
                <a:latin typeface="Arial" charset="0"/>
              </a:rPr>
              <a:t>2</a:t>
            </a:r>
            <a:endParaRPr lang="en-US" sz="3200" baseline="-25000" dirty="0">
              <a:latin typeface="Arial" charset="0"/>
            </a:endParaRPr>
          </a:p>
          <a:p>
            <a:pPr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90000"/>
            </a:pPr>
            <a:endParaRPr lang="en-US" dirty="0" smtClean="0">
              <a:latin typeface="Arial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>
          <a:xfrm>
            <a:off x="1250950" y="177800"/>
            <a:ext cx="7497763" cy="877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Example: Copper chloride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58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6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Review…	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Ion – atom that has lost or gained electrons to become charged</a:t>
            </a:r>
          </a:p>
          <a:p>
            <a:pPr lvl="1" eaLnBrk="1" hangingPunct="1"/>
            <a:r>
              <a:rPr lang="en-US" smtClean="0"/>
              <a:t>Example – </a:t>
            </a:r>
          </a:p>
          <a:p>
            <a:pPr lvl="2" eaLnBrk="1" hangingPunct="1"/>
            <a:r>
              <a:rPr lang="en-US" smtClean="0"/>
              <a:t>Sodium – Na</a:t>
            </a:r>
            <a:r>
              <a:rPr lang="en-US" baseline="30000" smtClean="0"/>
              <a:t>1+</a:t>
            </a:r>
          </a:p>
          <a:p>
            <a:pPr lvl="2" eaLnBrk="1" hangingPunct="1"/>
            <a:endParaRPr lang="en-US" smtClean="0"/>
          </a:p>
          <a:p>
            <a:pPr lvl="2" eaLnBrk="1" hangingPunct="1"/>
            <a:r>
              <a:rPr lang="en-US" smtClean="0"/>
              <a:t>Magnesium – Mg</a:t>
            </a:r>
            <a:r>
              <a:rPr lang="en-US" baseline="30000" smtClean="0"/>
              <a:t>2+</a:t>
            </a:r>
          </a:p>
          <a:p>
            <a:pPr lvl="2" eaLnBrk="1" hangingPunct="1"/>
            <a:endParaRPr lang="en-US" smtClean="0"/>
          </a:p>
          <a:p>
            <a:pPr lvl="2" eaLnBrk="1" hangingPunct="1"/>
            <a:r>
              <a:rPr lang="en-US" smtClean="0"/>
              <a:t>Chlorine – Cl</a:t>
            </a:r>
            <a:r>
              <a:rPr lang="en-US" baseline="30000" smtClean="0"/>
              <a:t>1-</a:t>
            </a:r>
          </a:p>
          <a:p>
            <a:pPr lvl="2" eaLnBrk="1" hangingPunct="1"/>
            <a:endParaRPr lang="en-US" smtClean="0"/>
          </a:p>
          <a:p>
            <a:pPr lvl="2" eaLnBrk="1" hangingPunct="1"/>
            <a:r>
              <a:rPr lang="en-US" smtClean="0"/>
              <a:t>Oxygen – O</a:t>
            </a:r>
            <a:r>
              <a:rPr lang="en-US" baseline="30000" smtClean="0"/>
              <a:t>2-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Ionic 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Bond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1257300" y="1271588"/>
            <a:ext cx="7464425" cy="4522787"/>
          </a:xfrm>
        </p:spPr>
        <p:txBody>
          <a:bodyPr/>
          <a:lstStyle/>
          <a:p>
            <a:pPr eaLnBrk="1" hangingPunct="1"/>
            <a:r>
              <a:rPr lang="en-US" sz="3600" smtClean="0"/>
              <a:t>Attraction between 2 oppositely charged ions</a:t>
            </a:r>
          </a:p>
          <a:p>
            <a:pPr eaLnBrk="1" hangingPunct="1"/>
            <a:endParaRPr lang="en-US" sz="3600" smtClean="0"/>
          </a:p>
          <a:p>
            <a:pPr eaLnBrk="1" hangingPunct="1"/>
            <a:r>
              <a:rPr lang="en-US" sz="3600" smtClean="0"/>
              <a:t>Formed by </a:t>
            </a:r>
            <a:r>
              <a:rPr lang="en-US" sz="3600" u="sng" smtClean="0"/>
              <a:t>transferring e</a:t>
            </a:r>
            <a:r>
              <a:rPr lang="en-US" sz="3600" u="sng" baseline="30000" smtClean="0"/>
              <a:t>-</a:t>
            </a:r>
            <a:r>
              <a:rPr lang="en-US" sz="3600" baseline="30000" smtClean="0"/>
              <a:t>  </a:t>
            </a:r>
            <a:r>
              <a:rPr lang="en-US" sz="3600" smtClean="0"/>
              <a:t>from a metal to a nonmetal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Ionic Bond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Example: sodium chloride</a:t>
            </a:r>
          </a:p>
          <a:p>
            <a:pPr lvl="1"/>
            <a:r>
              <a:rPr lang="en-US" sz="2400" smtClean="0"/>
              <a:t>Sodium gives an electron to chlorine</a:t>
            </a:r>
          </a:p>
          <a:p>
            <a:pPr lvl="1"/>
            <a:r>
              <a:rPr lang="en-US" sz="2400" smtClean="0"/>
              <a:t>Sodium becomes a positively charged ion and chlorine becomes a negatively charged ion.</a:t>
            </a:r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  <a:p>
            <a:r>
              <a:rPr lang="en-US" sz="2800" smtClean="0"/>
              <a:t>The result of the bond between the ions is a compound, sodium chloride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215900" y="3443288"/>
            <a:ext cx="8753475" cy="159861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Ionic Bond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Bohr diagrams – show all of the electrons in their energy levels</a:t>
            </a:r>
          </a:p>
          <a:p>
            <a:pPr lvl="1" eaLnBrk="1" hangingPunct="1"/>
            <a:r>
              <a:rPr lang="en-US" smtClean="0"/>
              <a:t>First energy level has 2, others have 8</a:t>
            </a:r>
          </a:p>
          <a:p>
            <a:pPr lvl="1" eaLnBrk="1" hangingPunct="1"/>
            <a:r>
              <a:rPr lang="en-US" smtClean="0"/>
              <a:t>Outermost are valence electrons</a:t>
            </a:r>
          </a:p>
        </p:txBody>
      </p:sp>
      <p:pic>
        <p:nvPicPr>
          <p:cNvPr id="15364" name="Picture 2" descr="http://fisitech.files.wordpress.com/2010/06/ionic_bonding_anima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8838" y="3652838"/>
            <a:ext cx="5627687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Ionic Bond</a:t>
            </a:r>
            <a:endParaRPr lang="en-US" dirty="0"/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Lithium and bromine</a:t>
            </a:r>
          </a:p>
          <a:p>
            <a:pPr lvl="1"/>
            <a:r>
              <a:rPr lang="en-US" smtClean="0"/>
              <a:t>Lithium ion lost electron, bromine ion gained electron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r>
              <a:rPr lang="en-US" smtClean="0"/>
              <a:t>Result is lithium bromine with ionic bond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7613" y="3276600"/>
            <a:ext cx="749935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Oxidation 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Number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068388" y="1649413"/>
            <a:ext cx="7389812" cy="16160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The charge on an ion.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Indicates the # of e</a:t>
            </a:r>
            <a:r>
              <a:rPr lang="en-US" baseline="30000" smtClean="0"/>
              <a:t>-</a:t>
            </a:r>
            <a:r>
              <a:rPr lang="en-US" smtClean="0"/>
              <a:t> gained/lost to become stable.</a:t>
            </a:r>
          </a:p>
        </p:txBody>
      </p:sp>
      <p:pic>
        <p:nvPicPr>
          <p:cNvPr id="17412" name="Picture 4" descr="X:\Christy's Stuff\Teaching Stuff\99-00 School Year\Lessons\Chemical Bonding\Pictures\pertable.gif"/>
          <p:cNvPicPr>
            <a:picLocks noChangeAspect="1" noChangeArrowheads="1"/>
          </p:cNvPicPr>
          <p:nvPr/>
        </p:nvPicPr>
        <p:blipFill>
          <a:blip r:embed="rId2" cstate="print"/>
          <a:srcRect b="29887"/>
          <a:stretch>
            <a:fillRect/>
          </a:stretch>
        </p:blipFill>
        <p:spPr bwMode="auto">
          <a:xfrm>
            <a:off x="34925" y="3176588"/>
            <a:ext cx="9107488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4613" y="2741613"/>
            <a:ext cx="56515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002060"/>
                </a:solidFill>
              </a:rPr>
              <a:t>1+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85788" y="3240088"/>
            <a:ext cx="56515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002060"/>
                </a:solidFill>
              </a:rPr>
              <a:t>2+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054725" y="3240088"/>
            <a:ext cx="56515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002060"/>
                </a:solidFill>
              </a:rPr>
              <a:t>3+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6546850" y="3240088"/>
            <a:ext cx="56515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002060"/>
                </a:solidFill>
              </a:rPr>
              <a:t>4+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7085013" y="3240088"/>
            <a:ext cx="481012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002060"/>
                </a:solidFill>
              </a:rPr>
              <a:t>3-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7583488" y="3240088"/>
            <a:ext cx="481012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002060"/>
                </a:solidFill>
              </a:rPr>
              <a:t>2-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8077200" y="3240088"/>
            <a:ext cx="481013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002060"/>
                </a:solidFill>
              </a:rPr>
              <a:t>1-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8629650" y="2741613"/>
            <a:ext cx="36195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002060"/>
                </a:solidFill>
              </a:rPr>
              <a:t>0</a:t>
            </a:r>
            <a:endParaRPr lang="en-US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8265</TotalTime>
  <Words>1348</Words>
  <Application>Microsoft Office PowerPoint</Application>
  <PresentationFormat>On-screen Show (4:3)</PresentationFormat>
  <Paragraphs>285</Paragraphs>
  <Slides>39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Solstice</vt:lpstr>
      <vt:lpstr>Photo Editor Photo</vt:lpstr>
      <vt:lpstr>Document</vt:lpstr>
      <vt:lpstr>Chemistry Unit 4 - Chemical Bonds</vt:lpstr>
      <vt:lpstr>Chemical Bond</vt:lpstr>
      <vt:lpstr>Stability</vt:lpstr>
      <vt:lpstr>Review… </vt:lpstr>
      <vt:lpstr>Ionic Bond</vt:lpstr>
      <vt:lpstr>Ionic Bond</vt:lpstr>
      <vt:lpstr>Ionic Bond</vt:lpstr>
      <vt:lpstr>Ionic Bond</vt:lpstr>
      <vt:lpstr>Oxidation Number</vt:lpstr>
      <vt:lpstr>Oxidation Number</vt:lpstr>
      <vt:lpstr>More about ions… </vt:lpstr>
      <vt:lpstr>More about ions… </vt:lpstr>
      <vt:lpstr>Ionic Bond</vt:lpstr>
      <vt:lpstr>Ionic Bond</vt:lpstr>
      <vt:lpstr>Covalent Bond</vt:lpstr>
      <vt:lpstr>Covalent Bond</vt:lpstr>
      <vt:lpstr>Covalent Bond</vt:lpstr>
      <vt:lpstr>Covalent Bond</vt:lpstr>
      <vt:lpstr>Covalent Bond</vt:lpstr>
      <vt:lpstr>Covalent Bond</vt:lpstr>
      <vt:lpstr>Chemical Formula</vt:lpstr>
      <vt:lpstr>Chemical Formulas</vt:lpstr>
      <vt:lpstr>Diatomic Elements</vt:lpstr>
      <vt:lpstr>Polyatomic Ions</vt:lpstr>
      <vt:lpstr>Comparison Chart</vt:lpstr>
      <vt:lpstr>Metallic Bonding</vt:lpstr>
      <vt:lpstr>Ionic Names</vt:lpstr>
      <vt:lpstr>Example: NaBr</vt:lpstr>
      <vt:lpstr>Example: Na2CO3</vt:lpstr>
      <vt:lpstr>Example: Li2O</vt:lpstr>
      <vt:lpstr>Covalent Naming</vt:lpstr>
      <vt:lpstr>Covalent Naming</vt:lpstr>
      <vt:lpstr>Example: H2O</vt:lpstr>
      <vt:lpstr>Example: CO</vt:lpstr>
      <vt:lpstr>Example: CO2</vt:lpstr>
      <vt:lpstr>Ionic Formulas</vt:lpstr>
      <vt:lpstr>Example: Potassium chloride</vt:lpstr>
      <vt:lpstr>Example: Magnesium nitrate</vt:lpstr>
      <vt:lpstr>Example: Copper chloride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 Why Atoms Combine</dc:title>
  <cp:lastModifiedBy>Tim</cp:lastModifiedBy>
  <cp:revision>201</cp:revision>
  <dcterms:created xsi:type="dcterms:W3CDTF">2000-08-07T19:51:21Z</dcterms:created>
  <dcterms:modified xsi:type="dcterms:W3CDTF">2014-04-10T14:26:04Z</dcterms:modified>
</cp:coreProperties>
</file>