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310" r:id="rId6"/>
    <p:sldId id="260" r:id="rId7"/>
    <p:sldId id="262" r:id="rId8"/>
    <p:sldId id="263" r:id="rId9"/>
    <p:sldId id="261" r:id="rId10"/>
    <p:sldId id="270" r:id="rId11"/>
    <p:sldId id="271" r:id="rId12"/>
    <p:sldId id="311" r:id="rId13"/>
    <p:sldId id="272" r:id="rId14"/>
    <p:sldId id="273" r:id="rId15"/>
    <p:sldId id="265" r:id="rId16"/>
    <p:sldId id="266" r:id="rId17"/>
    <p:sldId id="267" r:id="rId18"/>
    <p:sldId id="268" r:id="rId19"/>
    <p:sldId id="269" r:id="rId20"/>
    <p:sldId id="307" r:id="rId21"/>
    <p:sldId id="308" r:id="rId22"/>
    <p:sldId id="309" r:id="rId23"/>
    <p:sldId id="274" r:id="rId24"/>
    <p:sldId id="275" r:id="rId25"/>
    <p:sldId id="277" r:id="rId26"/>
    <p:sldId id="278" r:id="rId27"/>
    <p:sldId id="286" r:id="rId28"/>
    <p:sldId id="279" r:id="rId29"/>
    <p:sldId id="284" r:id="rId30"/>
    <p:sldId id="283" r:id="rId31"/>
    <p:sldId id="280" r:id="rId32"/>
    <p:sldId id="281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305" r:id="rId46"/>
    <p:sldId id="299" r:id="rId47"/>
    <p:sldId id="300" r:id="rId48"/>
    <p:sldId id="301" r:id="rId49"/>
    <p:sldId id="302" r:id="rId50"/>
    <p:sldId id="303" r:id="rId51"/>
    <p:sldId id="306" r:id="rId52"/>
    <p:sldId id="304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5AA72-90D6-45ED-9D09-EA02F918D57B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52616-0A49-4CC4-BCBF-FEA4E8A0E6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67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05/10/99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5E3D9F-5855-433D-8D6F-FACE58D99782}" type="slidenum">
              <a:rPr lang="en-US"/>
              <a:pPr/>
              <a:t>15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8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05/10/99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D12A57-E146-4208-BCF4-17EF3B270C21}" type="slidenum">
              <a:rPr lang="en-US"/>
              <a:pPr/>
              <a:t>16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47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05/10/99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1FE645-634F-4B8F-A527-28BF54C18D47}" type="slidenum">
              <a:rPr lang="en-US"/>
              <a:pPr/>
              <a:t>17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69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05/10/99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DCFE6F-4FA6-481F-ABBA-0154B4487FD2}" type="slidenum">
              <a:rPr lang="en-US"/>
              <a:pPr/>
              <a:t>18</a:t>
            </a:fld>
            <a:endParaRPr lang="en-US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03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05/10/99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68BCF7-52BD-43A3-9F49-EB8D78A3E3BF}" type="slidenum">
              <a:rPr lang="en-US"/>
              <a:pPr/>
              <a:t>19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9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FABEA0-EF9E-4625-A842-D877EC8A2FBD}" type="slidenum">
              <a:rPr lang="en-US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2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0DFA-618F-4B1D-8F01-DE66203ABAD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4B51-2CDF-4C50-8908-681C67D08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0DFA-618F-4B1D-8F01-DE66203ABAD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4B51-2CDF-4C50-8908-681C67D08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0DFA-618F-4B1D-8F01-DE66203ABAD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4B51-2CDF-4C50-8908-681C67D08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450"/>
            <a:ext cx="7772400" cy="8953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466850"/>
            <a:ext cx="3810000" cy="2190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24400" y="1466850"/>
            <a:ext cx="3810000" cy="219075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4B4A8-2090-427A-86A1-E4E9444D3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0DFA-618F-4B1D-8F01-DE66203ABAD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4B51-2CDF-4C50-8908-681C67D08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0DFA-618F-4B1D-8F01-DE66203ABAD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4B51-2CDF-4C50-8908-681C67D08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0DFA-618F-4B1D-8F01-DE66203ABAD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4B51-2CDF-4C50-8908-681C67D08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0DFA-618F-4B1D-8F01-DE66203ABAD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4B51-2CDF-4C50-8908-681C67D08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0DFA-618F-4B1D-8F01-DE66203ABAD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4B51-2CDF-4C50-8908-681C67D08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0DFA-618F-4B1D-8F01-DE66203ABAD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4B51-2CDF-4C50-8908-681C67D08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0DFA-618F-4B1D-8F01-DE66203ABAD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4B51-2CDF-4C50-8908-681C67D08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0DFA-618F-4B1D-8F01-DE66203ABAD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4B51-2CDF-4C50-8908-681C67D08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30DFA-618F-4B1D-8F01-DE66203ABAD1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C4B51-2CDF-4C50-8908-681C67D08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sc2.ehb-schweiz2.ch/Chemie/Simulationen%20Chemie/Bindung/Bindung%20Hundeanalogie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229600" cy="3886200"/>
          </a:xfrm>
        </p:spPr>
        <p:txBody>
          <a:bodyPr>
            <a:normAutofit/>
          </a:bodyPr>
          <a:lstStyle/>
          <a:p>
            <a:r>
              <a:rPr lang="en-US"/>
              <a:t>Bonding and Molecular </a:t>
            </a:r>
            <a:r>
              <a:rPr lang="en-US" dirty="0"/>
              <a:t>Geometry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114800"/>
            <a:ext cx="6400800" cy="1752600"/>
          </a:xfrm>
        </p:spPr>
        <p:txBody>
          <a:bodyPr>
            <a:normAutofit/>
          </a:bodyPr>
          <a:lstStyle/>
          <a:p>
            <a:r>
              <a:rPr lang="en-US" sz="6600" dirty="0"/>
              <a:t>Unit 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 noGrp="1" noChangeArrowheads="1"/>
          </p:cNvSpPr>
          <p:nvPr>
            <p:ph type="title"/>
          </p:nvPr>
        </p:nvSpPr>
        <p:spPr>
          <a:xfrm>
            <a:off x="295275" y="84138"/>
            <a:ext cx="8440738" cy="665162"/>
          </a:xfrm>
        </p:spPr>
        <p:txBody>
          <a:bodyPr/>
          <a:lstStyle/>
          <a:p>
            <a:pPr algn="l"/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Valence electrons for Elements</a:t>
            </a:r>
            <a:endParaRPr lang="en-US" sz="3600">
              <a:solidFill>
                <a:srgbClr val="50009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833438"/>
            <a:ext cx="7861300" cy="690562"/>
          </a:xfrm>
        </p:spPr>
        <p:txBody>
          <a:bodyPr>
            <a:normAutofit fontScale="55000" lnSpcReduction="20000"/>
          </a:bodyPr>
          <a:lstStyle/>
          <a:p>
            <a:pPr marL="0" indent="0">
              <a:buFontTx/>
              <a:buNone/>
            </a:pPr>
            <a:r>
              <a:rPr lang="en-US" sz="2000" b="0">
                <a:effectLst>
                  <a:outerShdw blurRad="38100" dist="38100" dir="2700000" algn="tl">
                    <a:srgbClr val="C0C0C0"/>
                  </a:outerShdw>
                </a:effectLst>
              </a:rPr>
              <a:t>Recall that the valence electrons for the elements can be determined based on the elements position on the periodic table.</a:t>
            </a:r>
          </a:p>
          <a:p>
            <a:pPr marL="0" indent="0">
              <a:buFontTx/>
              <a:buNone/>
            </a:pPr>
            <a:endParaRPr lang="en-US" sz="2000" b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FontTx/>
              <a:buNone/>
            </a:pPr>
            <a:r>
              <a:rPr lang="en-US" sz="2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Lewis Dot Symbol</a:t>
            </a:r>
            <a:endParaRPr lang="en-US" sz="2000" b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FontTx/>
              <a:buNone/>
            </a:pPr>
            <a:endParaRPr lang="en-US" sz="2000" b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0"/>
            <a:ext cx="8483600" cy="306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16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 autoUpdateAnimBg="0"/>
      <p:bldP spid="16394" grpId="0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914400" y="1512888"/>
            <a:ext cx="7189788" cy="4649787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13725" cy="563563"/>
          </a:xfrm>
        </p:spPr>
        <p:txBody>
          <a:bodyPr>
            <a:normAutofit fontScale="90000"/>
          </a:bodyPr>
          <a:lstStyle/>
          <a:p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Valence electrons and number of bonds</a:t>
            </a:r>
            <a:endParaRPr lang="en-US" sz="36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idx="1"/>
          </p:nvPr>
        </p:nvSpPr>
        <p:spPr>
          <a:xfrm>
            <a:off x="495300" y="663575"/>
            <a:ext cx="7658100" cy="523875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None/>
            </a:pPr>
            <a:r>
              <a:rPr lang="en-US" sz="2400" b="0">
                <a:effectLst>
                  <a:outerShdw blurRad="38100" dist="38100" dir="2700000" algn="tl">
                    <a:srgbClr val="C0C0C0"/>
                  </a:outerShdw>
                </a:effectLst>
              </a:rPr>
              <a:t>Number of bonds elements prefers depending on the number of valence electrons.  In general -</a:t>
            </a:r>
            <a:endParaRPr lang="en-US" sz="3600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 flipV="1">
            <a:off x="938213" y="2232025"/>
            <a:ext cx="7097712" cy="635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335338" y="2611438"/>
            <a:ext cx="66675" cy="244475"/>
            <a:chOff x="2101" y="1645"/>
            <a:chExt cx="42" cy="154"/>
          </a:xfrm>
        </p:grpSpPr>
        <p:sp>
          <p:nvSpPr>
            <p:cNvPr id="20607" name="Oval 6"/>
            <p:cNvSpPr>
              <a:spLocks noChangeArrowheads="1"/>
            </p:cNvSpPr>
            <p:nvPr/>
          </p:nvSpPr>
          <p:spPr bwMode="auto">
            <a:xfrm>
              <a:off x="2101" y="1757"/>
              <a:ext cx="42" cy="42"/>
            </a:xfrm>
            <a:prstGeom prst="ellipse">
              <a:avLst/>
            </a:pr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8" name="Oval 7"/>
            <p:cNvSpPr>
              <a:spLocks noChangeArrowheads="1"/>
            </p:cNvSpPr>
            <p:nvPr/>
          </p:nvSpPr>
          <p:spPr bwMode="auto">
            <a:xfrm>
              <a:off x="2101" y="1645"/>
              <a:ext cx="42" cy="42"/>
            </a:xfrm>
            <a:prstGeom prst="ellipse">
              <a:avLst/>
            </a:pr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7" name="Oval 9"/>
          <p:cNvSpPr>
            <a:spLocks noChangeArrowheads="1"/>
          </p:cNvSpPr>
          <p:nvPr/>
        </p:nvSpPr>
        <p:spPr bwMode="auto">
          <a:xfrm>
            <a:off x="3778250" y="2665413"/>
            <a:ext cx="66675" cy="85725"/>
          </a:xfrm>
          <a:prstGeom prst="ellipse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Rectangle 10"/>
          <p:cNvSpPr>
            <a:spLocks noChangeArrowheads="1"/>
          </p:cNvSpPr>
          <p:nvPr/>
        </p:nvSpPr>
        <p:spPr bwMode="auto">
          <a:xfrm>
            <a:off x="3386138" y="2489200"/>
            <a:ext cx="41751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2800" b="1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20489" name="Rectangle 11"/>
          <p:cNvSpPr>
            <a:spLocks noChangeArrowheads="1"/>
          </p:cNvSpPr>
          <p:nvPr/>
        </p:nvSpPr>
        <p:spPr bwMode="auto">
          <a:xfrm>
            <a:off x="1620838" y="1690688"/>
            <a:ext cx="328612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2100" b="1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20490" name="Rectangle 12"/>
          <p:cNvSpPr>
            <a:spLocks noChangeArrowheads="1"/>
          </p:cNvSpPr>
          <p:nvPr/>
        </p:nvSpPr>
        <p:spPr bwMode="auto">
          <a:xfrm>
            <a:off x="1793875" y="1690688"/>
            <a:ext cx="314325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2100" b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0491" name="Rectangle 13"/>
          <p:cNvSpPr>
            <a:spLocks noChangeArrowheads="1"/>
          </p:cNvSpPr>
          <p:nvPr/>
        </p:nvSpPr>
        <p:spPr bwMode="auto">
          <a:xfrm>
            <a:off x="1951038" y="1690688"/>
            <a:ext cx="417512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2100" b="1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20492" name="Rectangle 14"/>
          <p:cNvSpPr>
            <a:spLocks noChangeArrowheads="1"/>
          </p:cNvSpPr>
          <p:nvPr/>
        </p:nvSpPr>
        <p:spPr bwMode="auto">
          <a:xfrm>
            <a:off x="2233613" y="1690688"/>
            <a:ext cx="269875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2100" b="1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20493" name="Rectangle 15"/>
          <p:cNvSpPr>
            <a:spLocks noChangeArrowheads="1"/>
          </p:cNvSpPr>
          <p:nvPr/>
        </p:nvSpPr>
        <p:spPr bwMode="auto">
          <a:xfrm>
            <a:off x="2344738" y="1690688"/>
            <a:ext cx="269875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2100" b="1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20494" name="Rectangle 16"/>
          <p:cNvSpPr>
            <a:spLocks noChangeArrowheads="1"/>
          </p:cNvSpPr>
          <p:nvPr/>
        </p:nvSpPr>
        <p:spPr bwMode="auto">
          <a:xfrm>
            <a:off x="2454275" y="1690688"/>
            <a:ext cx="328613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2100" b="1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20495" name="Rectangle 17"/>
          <p:cNvSpPr>
            <a:spLocks noChangeArrowheads="1"/>
          </p:cNvSpPr>
          <p:nvPr/>
        </p:nvSpPr>
        <p:spPr bwMode="auto">
          <a:xfrm>
            <a:off x="3927475" y="1417638"/>
            <a:ext cx="782638" cy="820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4800" b="1">
                <a:solidFill>
                  <a:srgbClr val="000000"/>
                </a:solidFill>
                <a:latin typeface="Symbol" pitchFamily="18" charset="2"/>
              </a:rPr>
              <a:t></a:t>
            </a:r>
          </a:p>
        </p:txBody>
      </p:sp>
      <p:sp>
        <p:nvSpPr>
          <p:cNvPr id="20496" name="Rectangle 18"/>
          <p:cNvSpPr>
            <a:spLocks noChangeArrowheads="1"/>
          </p:cNvSpPr>
          <p:nvPr/>
        </p:nvSpPr>
        <p:spPr bwMode="auto">
          <a:xfrm>
            <a:off x="5089525" y="1673225"/>
            <a:ext cx="342900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2100" b="1">
                <a:solidFill>
                  <a:srgbClr val="000000"/>
                </a:solidFill>
              </a:rPr>
              <a:t>#</a:t>
            </a:r>
          </a:p>
        </p:txBody>
      </p:sp>
      <p:sp>
        <p:nvSpPr>
          <p:cNvPr id="20497" name="Rectangle 19"/>
          <p:cNvSpPr>
            <a:spLocks noChangeArrowheads="1"/>
          </p:cNvSpPr>
          <p:nvPr/>
        </p:nvSpPr>
        <p:spPr bwMode="auto">
          <a:xfrm>
            <a:off x="5278438" y="1673225"/>
            <a:ext cx="247650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21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0498" name="Rectangle 20"/>
          <p:cNvSpPr>
            <a:spLocks noChangeArrowheads="1"/>
          </p:cNvSpPr>
          <p:nvPr/>
        </p:nvSpPr>
        <p:spPr bwMode="auto">
          <a:xfrm>
            <a:off x="5356225" y="1673225"/>
            <a:ext cx="373063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2100" b="1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0499" name="Rectangle 21"/>
          <p:cNvSpPr>
            <a:spLocks noChangeArrowheads="1"/>
          </p:cNvSpPr>
          <p:nvPr/>
        </p:nvSpPr>
        <p:spPr bwMode="auto">
          <a:xfrm>
            <a:off x="5576888" y="1673225"/>
            <a:ext cx="328612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2100" b="1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20500" name="Rectangle 22"/>
          <p:cNvSpPr>
            <a:spLocks noChangeArrowheads="1"/>
          </p:cNvSpPr>
          <p:nvPr/>
        </p:nvSpPr>
        <p:spPr bwMode="auto">
          <a:xfrm>
            <a:off x="5749925" y="1673225"/>
            <a:ext cx="328613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2100" b="1">
                <a:solidFill>
                  <a:srgbClr val="000000"/>
                </a:solidFill>
              </a:rPr>
              <a:t>v</a:t>
            </a:r>
          </a:p>
        </p:txBody>
      </p:sp>
      <p:sp>
        <p:nvSpPr>
          <p:cNvPr id="20501" name="Rectangle 23"/>
          <p:cNvSpPr>
            <a:spLocks noChangeArrowheads="1"/>
          </p:cNvSpPr>
          <p:nvPr/>
        </p:nvSpPr>
        <p:spPr bwMode="auto">
          <a:xfrm>
            <a:off x="5922963" y="1673225"/>
            <a:ext cx="314325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2100" b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0502" name="Rectangle 24"/>
          <p:cNvSpPr>
            <a:spLocks noChangeArrowheads="1"/>
          </p:cNvSpPr>
          <p:nvPr/>
        </p:nvSpPr>
        <p:spPr bwMode="auto">
          <a:xfrm>
            <a:off x="6080125" y="1673225"/>
            <a:ext cx="269875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2100" b="1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20503" name="Rectangle 25"/>
          <p:cNvSpPr>
            <a:spLocks noChangeArrowheads="1"/>
          </p:cNvSpPr>
          <p:nvPr/>
        </p:nvSpPr>
        <p:spPr bwMode="auto">
          <a:xfrm>
            <a:off x="6189663" y="1673225"/>
            <a:ext cx="314325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2100" b="1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20504" name="Rectangle 26"/>
          <p:cNvSpPr>
            <a:spLocks noChangeArrowheads="1"/>
          </p:cNvSpPr>
          <p:nvPr/>
        </p:nvSpPr>
        <p:spPr bwMode="auto">
          <a:xfrm>
            <a:off x="6346825" y="1673225"/>
            <a:ext cx="344488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2100" b="1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20505" name="Rectangle 27"/>
          <p:cNvSpPr>
            <a:spLocks noChangeArrowheads="1"/>
          </p:cNvSpPr>
          <p:nvPr/>
        </p:nvSpPr>
        <p:spPr bwMode="auto">
          <a:xfrm>
            <a:off x="6535738" y="1673225"/>
            <a:ext cx="269875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2100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20506" name="Rectangle 28"/>
          <p:cNvSpPr>
            <a:spLocks noChangeArrowheads="1"/>
          </p:cNvSpPr>
          <p:nvPr/>
        </p:nvSpPr>
        <p:spPr bwMode="auto">
          <a:xfrm>
            <a:off x="6645275" y="1673225"/>
            <a:ext cx="247650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21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0507" name="Rectangle 29"/>
          <p:cNvSpPr>
            <a:spLocks noChangeArrowheads="1"/>
          </p:cNvSpPr>
          <p:nvPr/>
        </p:nvSpPr>
        <p:spPr bwMode="auto">
          <a:xfrm>
            <a:off x="6724650" y="1673225"/>
            <a:ext cx="358775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2100" b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0508" name="Rectangle 30"/>
          <p:cNvSpPr>
            <a:spLocks noChangeArrowheads="1"/>
          </p:cNvSpPr>
          <p:nvPr/>
        </p:nvSpPr>
        <p:spPr bwMode="auto">
          <a:xfrm>
            <a:off x="6927850" y="1673225"/>
            <a:ext cx="328613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2100" b="1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20509" name="Rectangle 31"/>
          <p:cNvSpPr>
            <a:spLocks noChangeArrowheads="1"/>
          </p:cNvSpPr>
          <p:nvPr/>
        </p:nvSpPr>
        <p:spPr bwMode="auto">
          <a:xfrm>
            <a:off x="7100888" y="1673225"/>
            <a:ext cx="344487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2100" b="1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20510" name="Rectangle 32"/>
          <p:cNvSpPr>
            <a:spLocks noChangeArrowheads="1"/>
          </p:cNvSpPr>
          <p:nvPr/>
        </p:nvSpPr>
        <p:spPr bwMode="auto">
          <a:xfrm>
            <a:off x="7289800" y="1673225"/>
            <a:ext cx="344488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2100" b="1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20511" name="Rectangle 33"/>
          <p:cNvSpPr>
            <a:spLocks noChangeArrowheads="1"/>
          </p:cNvSpPr>
          <p:nvPr/>
        </p:nvSpPr>
        <p:spPr bwMode="auto">
          <a:xfrm>
            <a:off x="7478713" y="1673225"/>
            <a:ext cx="417512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2100" b="1">
                <a:solidFill>
                  <a:srgbClr val="000000"/>
                </a:solidFill>
              </a:rPr>
              <a:t>s*</a:t>
            </a:r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1524000" y="2397125"/>
            <a:ext cx="1317625" cy="750888"/>
            <a:chOff x="960" y="1510"/>
            <a:chExt cx="830" cy="473"/>
          </a:xfrm>
        </p:grpSpPr>
        <p:sp>
          <p:nvSpPr>
            <p:cNvPr id="20587" name="Rectangle 34"/>
            <p:cNvSpPr>
              <a:spLocks noChangeArrowheads="1"/>
            </p:cNvSpPr>
            <p:nvPr/>
          </p:nvSpPr>
          <p:spPr bwMode="auto">
            <a:xfrm>
              <a:off x="979" y="1510"/>
              <a:ext cx="227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20588" name="Rectangle 35"/>
            <p:cNvSpPr>
              <a:spLocks noChangeArrowheads="1"/>
            </p:cNvSpPr>
            <p:nvPr/>
          </p:nvSpPr>
          <p:spPr bwMode="auto">
            <a:xfrm>
              <a:off x="1108" y="1510"/>
              <a:ext cx="182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20589" name="Rectangle 36"/>
            <p:cNvSpPr>
              <a:spLocks noChangeArrowheads="1"/>
            </p:cNvSpPr>
            <p:nvPr/>
          </p:nvSpPr>
          <p:spPr bwMode="auto">
            <a:xfrm>
              <a:off x="1187" y="1510"/>
              <a:ext cx="159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l</a:t>
              </a:r>
            </a:p>
          </p:txBody>
        </p:sp>
        <p:sp>
          <p:nvSpPr>
            <p:cNvPr id="20590" name="Rectangle 37"/>
            <p:cNvSpPr>
              <a:spLocks noChangeArrowheads="1"/>
            </p:cNvSpPr>
            <p:nvPr/>
          </p:nvSpPr>
          <p:spPr bwMode="auto">
            <a:xfrm>
              <a:off x="1237" y="1510"/>
              <a:ext cx="190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20591" name="Rectangle 38"/>
            <p:cNvSpPr>
              <a:spLocks noChangeArrowheads="1"/>
            </p:cNvSpPr>
            <p:nvPr/>
          </p:nvSpPr>
          <p:spPr bwMode="auto">
            <a:xfrm>
              <a:off x="1326" y="1510"/>
              <a:ext cx="190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20592" name="Rectangle 39"/>
            <p:cNvSpPr>
              <a:spLocks noChangeArrowheads="1"/>
            </p:cNvSpPr>
            <p:nvPr/>
          </p:nvSpPr>
          <p:spPr bwMode="auto">
            <a:xfrm>
              <a:off x="1415" y="1510"/>
              <a:ext cx="182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20593" name="Rectangle 40"/>
            <p:cNvSpPr>
              <a:spLocks noChangeArrowheads="1"/>
            </p:cNvSpPr>
            <p:nvPr/>
          </p:nvSpPr>
          <p:spPr bwMode="auto">
            <a:xfrm>
              <a:off x="1494" y="1510"/>
              <a:ext cx="197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20594" name="Rectangle 41"/>
            <p:cNvSpPr>
              <a:spLocks noChangeArrowheads="1"/>
            </p:cNvSpPr>
            <p:nvPr/>
          </p:nvSpPr>
          <p:spPr bwMode="auto">
            <a:xfrm>
              <a:off x="1593" y="1510"/>
              <a:ext cx="174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20595" name="Rectangle 42"/>
            <p:cNvSpPr>
              <a:spLocks noChangeArrowheads="1"/>
            </p:cNvSpPr>
            <p:nvPr/>
          </p:nvSpPr>
          <p:spPr bwMode="auto">
            <a:xfrm>
              <a:off x="960" y="1764"/>
              <a:ext cx="190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F</a:t>
              </a:r>
            </a:p>
          </p:txBody>
        </p:sp>
        <p:sp>
          <p:nvSpPr>
            <p:cNvPr id="20596" name="Rectangle 43"/>
            <p:cNvSpPr>
              <a:spLocks noChangeArrowheads="1"/>
            </p:cNvSpPr>
            <p:nvPr/>
          </p:nvSpPr>
          <p:spPr bwMode="auto">
            <a:xfrm>
              <a:off x="1049" y="1764"/>
              <a:ext cx="148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,</a:t>
              </a:r>
            </a:p>
          </p:txBody>
        </p:sp>
        <p:sp>
          <p:nvSpPr>
            <p:cNvPr id="20597" name="Rectangle 44"/>
            <p:cNvSpPr>
              <a:spLocks noChangeArrowheads="1"/>
            </p:cNvSpPr>
            <p:nvPr/>
          </p:nvSpPr>
          <p:spPr bwMode="auto">
            <a:xfrm>
              <a:off x="1088" y="1764"/>
              <a:ext cx="148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20598" name="Rectangle 45"/>
            <p:cNvSpPr>
              <a:spLocks noChangeArrowheads="1"/>
            </p:cNvSpPr>
            <p:nvPr/>
          </p:nvSpPr>
          <p:spPr bwMode="auto">
            <a:xfrm>
              <a:off x="1128" y="1764"/>
              <a:ext cx="205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20599" name="Rectangle 46"/>
            <p:cNvSpPr>
              <a:spLocks noChangeArrowheads="1"/>
            </p:cNvSpPr>
            <p:nvPr/>
          </p:nvSpPr>
          <p:spPr bwMode="auto">
            <a:xfrm>
              <a:off x="1237" y="1764"/>
              <a:ext cx="167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r</a:t>
              </a:r>
            </a:p>
          </p:txBody>
        </p:sp>
        <p:sp>
          <p:nvSpPr>
            <p:cNvPr id="20600" name="Rectangle 47"/>
            <p:cNvSpPr>
              <a:spLocks noChangeArrowheads="1"/>
            </p:cNvSpPr>
            <p:nvPr/>
          </p:nvSpPr>
          <p:spPr bwMode="auto">
            <a:xfrm>
              <a:off x="1296" y="1764"/>
              <a:ext cx="148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,</a:t>
              </a:r>
            </a:p>
          </p:txBody>
        </p:sp>
        <p:sp>
          <p:nvSpPr>
            <p:cNvPr id="20601" name="Rectangle 48"/>
            <p:cNvSpPr>
              <a:spLocks noChangeArrowheads="1"/>
            </p:cNvSpPr>
            <p:nvPr/>
          </p:nvSpPr>
          <p:spPr bwMode="auto">
            <a:xfrm>
              <a:off x="1336" y="1764"/>
              <a:ext cx="148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20602" name="Rectangle 49"/>
            <p:cNvSpPr>
              <a:spLocks noChangeArrowheads="1"/>
            </p:cNvSpPr>
            <p:nvPr/>
          </p:nvSpPr>
          <p:spPr bwMode="auto">
            <a:xfrm>
              <a:off x="1376" y="1764"/>
              <a:ext cx="212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20603" name="Rectangle 50"/>
            <p:cNvSpPr>
              <a:spLocks noChangeArrowheads="1"/>
            </p:cNvSpPr>
            <p:nvPr/>
          </p:nvSpPr>
          <p:spPr bwMode="auto">
            <a:xfrm>
              <a:off x="1494" y="1764"/>
              <a:ext cx="159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l</a:t>
              </a:r>
            </a:p>
          </p:txBody>
        </p:sp>
        <p:sp>
          <p:nvSpPr>
            <p:cNvPr id="20604" name="Rectangle 51"/>
            <p:cNvSpPr>
              <a:spLocks noChangeArrowheads="1"/>
            </p:cNvSpPr>
            <p:nvPr/>
          </p:nvSpPr>
          <p:spPr bwMode="auto">
            <a:xfrm>
              <a:off x="1544" y="1764"/>
              <a:ext cx="148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,</a:t>
              </a:r>
            </a:p>
          </p:txBody>
        </p:sp>
        <p:sp>
          <p:nvSpPr>
            <p:cNvPr id="20605" name="Rectangle 52"/>
            <p:cNvSpPr>
              <a:spLocks noChangeArrowheads="1"/>
            </p:cNvSpPr>
            <p:nvPr/>
          </p:nvSpPr>
          <p:spPr bwMode="auto">
            <a:xfrm>
              <a:off x="1583" y="1764"/>
              <a:ext cx="148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20606" name="Rectangle 53"/>
            <p:cNvSpPr>
              <a:spLocks noChangeArrowheads="1"/>
            </p:cNvSpPr>
            <p:nvPr/>
          </p:nvSpPr>
          <p:spPr bwMode="auto">
            <a:xfrm>
              <a:off x="1623" y="1764"/>
              <a:ext cx="167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I</a:t>
              </a:r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1492250" y="3397250"/>
            <a:ext cx="1344613" cy="750888"/>
            <a:chOff x="940" y="2140"/>
            <a:chExt cx="847" cy="473"/>
          </a:xfrm>
        </p:grpSpPr>
        <p:sp>
          <p:nvSpPr>
            <p:cNvPr id="20574" name="Rectangle 55"/>
            <p:cNvSpPr>
              <a:spLocks noChangeArrowheads="1"/>
            </p:cNvSpPr>
            <p:nvPr/>
          </p:nvSpPr>
          <p:spPr bwMode="auto">
            <a:xfrm>
              <a:off x="940" y="2140"/>
              <a:ext cx="212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20575" name="Rectangle 56"/>
            <p:cNvSpPr>
              <a:spLocks noChangeArrowheads="1"/>
            </p:cNvSpPr>
            <p:nvPr/>
          </p:nvSpPr>
          <p:spPr bwMode="auto">
            <a:xfrm>
              <a:off x="1059" y="2140"/>
              <a:ext cx="182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20576" name="Rectangle 57"/>
            <p:cNvSpPr>
              <a:spLocks noChangeArrowheads="1"/>
            </p:cNvSpPr>
            <p:nvPr/>
          </p:nvSpPr>
          <p:spPr bwMode="auto">
            <a:xfrm>
              <a:off x="1138" y="2140"/>
              <a:ext cx="159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l</a:t>
              </a:r>
            </a:p>
          </p:txBody>
        </p:sp>
        <p:sp>
          <p:nvSpPr>
            <p:cNvPr id="20577" name="Rectangle 58"/>
            <p:cNvSpPr>
              <a:spLocks noChangeArrowheads="1"/>
            </p:cNvSpPr>
            <p:nvPr/>
          </p:nvSpPr>
          <p:spPr bwMode="auto">
            <a:xfrm>
              <a:off x="1187" y="2140"/>
              <a:ext cx="174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20578" name="Rectangle 59"/>
            <p:cNvSpPr>
              <a:spLocks noChangeArrowheads="1"/>
            </p:cNvSpPr>
            <p:nvPr/>
          </p:nvSpPr>
          <p:spPr bwMode="auto">
            <a:xfrm>
              <a:off x="1257" y="2140"/>
              <a:ext cx="190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20579" name="Rectangle 60"/>
            <p:cNvSpPr>
              <a:spLocks noChangeArrowheads="1"/>
            </p:cNvSpPr>
            <p:nvPr/>
          </p:nvSpPr>
          <p:spPr bwMode="auto">
            <a:xfrm>
              <a:off x="1346" y="2140"/>
              <a:ext cx="190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20580" name="Rectangle 61"/>
            <p:cNvSpPr>
              <a:spLocks noChangeArrowheads="1"/>
            </p:cNvSpPr>
            <p:nvPr/>
          </p:nvSpPr>
          <p:spPr bwMode="auto">
            <a:xfrm>
              <a:off x="1435" y="2140"/>
              <a:ext cx="182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20581" name="Rectangle 62"/>
            <p:cNvSpPr>
              <a:spLocks noChangeArrowheads="1"/>
            </p:cNvSpPr>
            <p:nvPr/>
          </p:nvSpPr>
          <p:spPr bwMode="auto">
            <a:xfrm>
              <a:off x="1514" y="2140"/>
              <a:ext cx="197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20582" name="Rectangle 63"/>
            <p:cNvSpPr>
              <a:spLocks noChangeArrowheads="1"/>
            </p:cNvSpPr>
            <p:nvPr/>
          </p:nvSpPr>
          <p:spPr bwMode="auto">
            <a:xfrm>
              <a:off x="1613" y="2140"/>
              <a:ext cx="174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20583" name="Rectangle 64"/>
            <p:cNvSpPr>
              <a:spLocks noChangeArrowheads="1"/>
            </p:cNvSpPr>
            <p:nvPr/>
          </p:nvSpPr>
          <p:spPr bwMode="auto">
            <a:xfrm>
              <a:off x="1158" y="2394"/>
              <a:ext cx="227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20584" name="Rectangle 65"/>
            <p:cNvSpPr>
              <a:spLocks noChangeArrowheads="1"/>
            </p:cNvSpPr>
            <p:nvPr/>
          </p:nvSpPr>
          <p:spPr bwMode="auto">
            <a:xfrm>
              <a:off x="1286" y="2394"/>
              <a:ext cx="148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,</a:t>
              </a:r>
            </a:p>
          </p:txBody>
        </p:sp>
        <p:sp>
          <p:nvSpPr>
            <p:cNvPr id="20585" name="Rectangle 66"/>
            <p:cNvSpPr>
              <a:spLocks noChangeArrowheads="1"/>
            </p:cNvSpPr>
            <p:nvPr/>
          </p:nvSpPr>
          <p:spPr bwMode="auto">
            <a:xfrm>
              <a:off x="1326" y="2394"/>
              <a:ext cx="148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20586" name="Rectangle 67"/>
            <p:cNvSpPr>
              <a:spLocks noChangeArrowheads="1"/>
            </p:cNvSpPr>
            <p:nvPr/>
          </p:nvSpPr>
          <p:spPr bwMode="auto">
            <a:xfrm>
              <a:off x="1366" y="2394"/>
              <a:ext cx="197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S</a:t>
              </a:r>
            </a:p>
          </p:txBody>
        </p:sp>
      </p:grpSp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1604963" y="4433888"/>
            <a:ext cx="1177925" cy="750887"/>
            <a:chOff x="1011" y="2793"/>
            <a:chExt cx="742" cy="473"/>
          </a:xfrm>
        </p:grpSpPr>
        <p:sp>
          <p:nvSpPr>
            <p:cNvPr id="20562" name="Rectangle 69"/>
            <p:cNvSpPr>
              <a:spLocks noChangeArrowheads="1"/>
            </p:cNvSpPr>
            <p:nvPr/>
          </p:nvSpPr>
          <p:spPr bwMode="auto">
            <a:xfrm>
              <a:off x="1011" y="2793"/>
              <a:ext cx="227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20563" name="Rectangle 70"/>
            <p:cNvSpPr>
              <a:spLocks noChangeArrowheads="1"/>
            </p:cNvSpPr>
            <p:nvPr/>
          </p:nvSpPr>
          <p:spPr bwMode="auto">
            <a:xfrm>
              <a:off x="1140" y="2793"/>
              <a:ext cx="159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i</a:t>
              </a:r>
            </a:p>
          </p:txBody>
        </p:sp>
        <p:sp>
          <p:nvSpPr>
            <p:cNvPr id="20564" name="Rectangle 71"/>
            <p:cNvSpPr>
              <a:spLocks noChangeArrowheads="1"/>
            </p:cNvSpPr>
            <p:nvPr/>
          </p:nvSpPr>
          <p:spPr bwMode="auto">
            <a:xfrm>
              <a:off x="1189" y="2793"/>
              <a:ext cx="159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20565" name="Rectangle 72"/>
            <p:cNvSpPr>
              <a:spLocks noChangeArrowheads="1"/>
            </p:cNvSpPr>
            <p:nvPr/>
          </p:nvSpPr>
          <p:spPr bwMode="auto">
            <a:xfrm>
              <a:off x="1239" y="2793"/>
              <a:ext cx="167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r</a:t>
              </a:r>
            </a:p>
          </p:txBody>
        </p:sp>
        <p:sp>
          <p:nvSpPr>
            <p:cNvPr id="20566" name="Rectangle 73"/>
            <p:cNvSpPr>
              <a:spLocks noChangeArrowheads="1"/>
            </p:cNvSpPr>
            <p:nvPr/>
          </p:nvSpPr>
          <p:spPr bwMode="auto">
            <a:xfrm>
              <a:off x="1298" y="2793"/>
              <a:ext cx="190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20567" name="Rectangle 74"/>
            <p:cNvSpPr>
              <a:spLocks noChangeArrowheads="1"/>
            </p:cNvSpPr>
            <p:nvPr/>
          </p:nvSpPr>
          <p:spPr bwMode="auto">
            <a:xfrm>
              <a:off x="1388" y="2793"/>
              <a:ext cx="190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20568" name="Rectangle 75"/>
            <p:cNvSpPr>
              <a:spLocks noChangeArrowheads="1"/>
            </p:cNvSpPr>
            <p:nvPr/>
          </p:nvSpPr>
          <p:spPr bwMode="auto">
            <a:xfrm>
              <a:off x="1477" y="2793"/>
              <a:ext cx="182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20569" name="Rectangle 76"/>
            <p:cNvSpPr>
              <a:spLocks noChangeArrowheads="1"/>
            </p:cNvSpPr>
            <p:nvPr/>
          </p:nvSpPr>
          <p:spPr bwMode="auto">
            <a:xfrm>
              <a:off x="1556" y="2793"/>
              <a:ext cx="197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20570" name="Rectangle 77"/>
            <p:cNvSpPr>
              <a:spLocks noChangeArrowheads="1"/>
            </p:cNvSpPr>
            <p:nvPr/>
          </p:nvSpPr>
          <p:spPr bwMode="auto">
            <a:xfrm>
              <a:off x="1180" y="3047"/>
              <a:ext cx="227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20571" name="Rectangle 78"/>
            <p:cNvSpPr>
              <a:spLocks noChangeArrowheads="1"/>
            </p:cNvSpPr>
            <p:nvPr/>
          </p:nvSpPr>
          <p:spPr bwMode="auto">
            <a:xfrm>
              <a:off x="1308" y="3047"/>
              <a:ext cx="148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,</a:t>
              </a:r>
            </a:p>
          </p:txBody>
        </p:sp>
        <p:sp>
          <p:nvSpPr>
            <p:cNvPr id="20572" name="Rectangle 79"/>
            <p:cNvSpPr>
              <a:spLocks noChangeArrowheads="1"/>
            </p:cNvSpPr>
            <p:nvPr/>
          </p:nvSpPr>
          <p:spPr bwMode="auto">
            <a:xfrm>
              <a:off x="1348" y="3047"/>
              <a:ext cx="148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20573" name="Rectangle 80"/>
            <p:cNvSpPr>
              <a:spLocks noChangeArrowheads="1"/>
            </p:cNvSpPr>
            <p:nvPr/>
          </p:nvSpPr>
          <p:spPr bwMode="auto">
            <a:xfrm>
              <a:off x="1388" y="3047"/>
              <a:ext cx="197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P</a:t>
              </a:r>
            </a:p>
          </p:txBody>
        </p:sp>
      </p:grpSp>
      <p:grpSp>
        <p:nvGrpSpPr>
          <p:cNvPr id="6" name="Group 93"/>
          <p:cNvGrpSpPr>
            <a:grpSpLocks/>
          </p:cNvGrpSpPr>
          <p:nvPr/>
        </p:nvGrpSpPr>
        <p:grpSpPr bwMode="auto">
          <a:xfrm>
            <a:off x="1666875" y="5453063"/>
            <a:ext cx="1019175" cy="750887"/>
            <a:chOff x="1050" y="3435"/>
            <a:chExt cx="642" cy="473"/>
          </a:xfrm>
        </p:grpSpPr>
        <p:sp>
          <p:nvSpPr>
            <p:cNvPr id="20551" name="Rectangle 82"/>
            <p:cNvSpPr>
              <a:spLocks noChangeArrowheads="1"/>
            </p:cNvSpPr>
            <p:nvPr/>
          </p:nvSpPr>
          <p:spPr bwMode="auto">
            <a:xfrm>
              <a:off x="1050" y="3435"/>
              <a:ext cx="212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20552" name="Rectangle 83"/>
            <p:cNvSpPr>
              <a:spLocks noChangeArrowheads="1"/>
            </p:cNvSpPr>
            <p:nvPr/>
          </p:nvSpPr>
          <p:spPr bwMode="auto">
            <a:xfrm>
              <a:off x="1169" y="3435"/>
              <a:ext cx="182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20553" name="Rectangle 84"/>
            <p:cNvSpPr>
              <a:spLocks noChangeArrowheads="1"/>
            </p:cNvSpPr>
            <p:nvPr/>
          </p:nvSpPr>
          <p:spPr bwMode="auto">
            <a:xfrm>
              <a:off x="1248" y="3435"/>
              <a:ext cx="167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r</a:t>
              </a:r>
            </a:p>
          </p:txBody>
        </p:sp>
        <p:sp>
          <p:nvSpPr>
            <p:cNvPr id="20554" name="Rectangle 85"/>
            <p:cNvSpPr>
              <a:spLocks noChangeArrowheads="1"/>
            </p:cNvSpPr>
            <p:nvPr/>
          </p:nvSpPr>
          <p:spPr bwMode="auto">
            <a:xfrm>
              <a:off x="1307" y="3435"/>
              <a:ext cx="197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20555" name="Rectangle 86"/>
            <p:cNvSpPr>
              <a:spLocks noChangeArrowheads="1"/>
            </p:cNvSpPr>
            <p:nvPr/>
          </p:nvSpPr>
          <p:spPr bwMode="auto">
            <a:xfrm>
              <a:off x="1406" y="3435"/>
              <a:ext cx="190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20556" name="Rectangle 87"/>
            <p:cNvSpPr>
              <a:spLocks noChangeArrowheads="1"/>
            </p:cNvSpPr>
            <p:nvPr/>
          </p:nvSpPr>
          <p:spPr bwMode="auto">
            <a:xfrm>
              <a:off x="1495" y="3435"/>
              <a:ext cx="197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20557" name="Rectangle 88"/>
            <p:cNvSpPr>
              <a:spLocks noChangeArrowheads="1"/>
            </p:cNvSpPr>
            <p:nvPr/>
          </p:nvSpPr>
          <p:spPr bwMode="auto">
            <a:xfrm>
              <a:off x="1149" y="3689"/>
              <a:ext cx="212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20558" name="Rectangle 89"/>
            <p:cNvSpPr>
              <a:spLocks noChangeArrowheads="1"/>
            </p:cNvSpPr>
            <p:nvPr/>
          </p:nvSpPr>
          <p:spPr bwMode="auto">
            <a:xfrm>
              <a:off x="1268" y="3689"/>
              <a:ext cx="148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,</a:t>
              </a:r>
            </a:p>
          </p:txBody>
        </p:sp>
        <p:sp>
          <p:nvSpPr>
            <p:cNvPr id="20559" name="Rectangle 90"/>
            <p:cNvSpPr>
              <a:spLocks noChangeArrowheads="1"/>
            </p:cNvSpPr>
            <p:nvPr/>
          </p:nvSpPr>
          <p:spPr bwMode="auto">
            <a:xfrm>
              <a:off x="1307" y="3689"/>
              <a:ext cx="148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20560" name="Rectangle 91"/>
            <p:cNvSpPr>
              <a:spLocks noChangeArrowheads="1"/>
            </p:cNvSpPr>
            <p:nvPr/>
          </p:nvSpPr>
          <p:spPr bwMode="auto">
            <a:xfrm>
              <a:off x="1347" y="3689"/>
              <a:ext cx="197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20561" name="Rectangle 92"/>
            <p:cNvSpPr>
              <a:spLocks noChangeArrowheads="1"/>
            </p:cNvSpPr>
            <p:nvPr/>
          </p:nvSpPr>
          <p:spPr bwMode="auto">
            <a:xfrm>
              <a:off x="1446" y="3689"/>
              <a:ext cx="159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1700" b="1">
                  <a:solidFill>
                    <a:srgbClr val="000000"/>
                  </a:solidFill>
                </a:rPr>
                <a:t>i</a:t>
              </a:r>
            </a:p>
          </p:txBody>
        </p:sp>
      </p:grpSp>
      <p:sp>
        <p:nvSpPr>
          <p:cNvPr id="20516" name="Rectangle 94"/>
          <p:cNvSpPr>
            <a:spLocks noChangeArrowheads="1"/>
          </p:cNvSpPr>
          <p:nvPr/>
        </p:nvSpPr>
        <p:spPr bwMode="auto">
          <a:xfrm>
            <a:off x="4217988" y="5210175"/>
            <a:ext cx="782637" cy="820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4800" b="1">
                <a:solidFill>
                  <a:srgbClr val="000000"/>
                </a:solidFill>
                <a:latin typeface="Symbol" pitchFamily="18" charset="2"/>
              </a:rPr>
              <a:t></a:t>
            </a:r>
          </a:p>
        </p:txBody>
      </p:sp>
      <p:sp>
        <p:nvSpPr>
          <p:cNvPr id="20517" name="Oval 95"/>
          <p:cNvSpPr>
            <a:spLocks noChangeArrowheads="1"/>
          </p:cNvSpPr>
          <p:nvPr/>
        </p:nvSpPr>
        <p:spPr bwMode="auto">
          <a:xfrm>
            <a:off x="3787775" y="3668713"/>
            <a:ext cx="80963" cy="61912"/>
          </a:xfrm>
          <a:prstGeom prst="ellipse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8" name="Rectangle 96"/>
          <p:cNvSpPr>
            <a:spLocks noChangeArrowheads="1"/>
          </p:cNvSpPr>
          <p:nvPr/>
        </p:nvSpPr>
        <p:spPr bwMode="auto">
          <a:xfrm>
            <a:off x="3382963" y="3478213"/>
            <a:ext cx="438150" cy="485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2600" b="1">
                <a:solidFill>
                  <a:srgbClr val="000000"/>
                </a:solidFill>
                <a:latin typeface="New Century Schlbk" charset="0"/>
              </a:rPr>
              <a:t>O</a:t>
            </a:r>
          </a:p>
        </p:txBody>
      </p:sp>
      <p:sp>
        <p:nvSpPr>
          <p:cNvPr id="20519" name="Oval 97"/>
          <p:cNvSpPr>
            <a:spLocks noChangeArrowheads="1"/>
          </p:cNvSpPr>
          <p:nvPr/>
        </p:nvSpPr>
        <p:spPr bwMode="auto">
          <a:xfrm>
            <a:off x="3743325" y="4721225"/>
            <a:ext cx="77788" cy="77788"/>
          </a:xfrm>
          <a:prstGeom prst="ellipse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0" name="Rectangle 98"/>
          <p:cNvSpPr>
            <a:spLocks noChangeArrowheads="1"/>
          </p:cNvSpPr>
          <p:nvPr/>
        </p:nvSpPr>
        <p:spPr bwMode="auto">
          <a:xfrm>
            <a:off x="3348038" y="4541838"/>
            <a:ext cx="419100" cy="485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2600" b="1">
                <a:solidFill>
                  <a:srgbClr val="000000"/>
                </a:solidFill>
                <a:latin typeface="New Century Schlbk" charset="0"/>
              </a:rPr>
              <a:t>N</a:t>
            </a:r>
          </a:p>
        </p:txBody>
      </p:sp>
      <p:sp>
        <p:nvSpPr>
          <p:cNvPr id="20521" name="Oval 99"/>
          <p:cNvSpPr>
            <a:spLocks noChangeArrowheads="1"/>
          </p:cNvSpPr>
          <p:nvPr/>
        </p:nvSpPr>
        <p:spPr bwMode="auto">
          <a:xfrm>
            <a:off x="3768725" y="5592763"/>
            <a:ext cx="77788" cy="79375"/>
          </a:xfrm>
          <a:prstGeom prst="ellipse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2" name="Oval 100"/>
          <p:cNvSpPr>
            <a:spLocks noChangeArrowheads="1"/>
          </p:cNvSpPr>
          <p:nvPr/>
        </p:nvSpPr>
        <p:spPr bwMode="auto">
          <a:xfrm>
            <a:off x="3530600" y="5867400"/>
            <a:ext cx="79375" cy="60325"/>
          </a:xfrm>
          <a:prstGeom prst="ellipse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3" name="Oval 101"/>
          <p:cNvSpPr>
            <a:spLocks noChangeArrowheads="1"/>
          </p:cNvSpPr>
          <p:nvPr/>
        </p:nvSpPr>
        <p:spPr bwMode="auto">
          <a:xfrm>
            <a:off x="3275013" y="5611813"/>
            <a:ext cx="79375" cy="60325"/>
          </a:xfrm>
          <a:prstGeom prst="ellipse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4" name="Oval 102"/>
          <p:cNvSpPr>
            <a:spLocks noChangeArrowheads="1"/>
          </p:cNvSpPr>
          <p:nvPr/>
        </p:nvSpPr>
        <p:spPr bwMode="auto">
          <a:xfrm>
            <a:off x="3530600" y="5392738"/>
            <a:ext cx="79375" cy="60325"/>
          </a:xfrm>
          <a:prstGeom prst="ellipse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5" name="Rectangle 103"/>
          <p:cNvSpPr>
            <a:spLocks noChangeArrowheads="1"/>
          </p:cNvSpPr>
          <p:nvPr/>
        </p:nvSpPr>
        <p:spPr bwMode="auto">
          <a:xfrm>
            <a:off x="3368675" y="5472113"/>
            <a:ext cx="419100" cy="485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2600" b="1">
                <a:solidFill>
                  <a:srgbClr val="000000"/>
                </a:solidFill>
                <a:latin typeface="New Century Schlbk" charset="0"/>
              </a:rPr>
              <a:t>C</a:t>
            </a:r>
          </a:p>
        </p:txBody>
      </p:sp>
      <p:sp>
        <p:nvSpPr>
          <p:cNvPr id="20526" name="Oval 104"/>
          <p:cNvSpPr>
            <a:spLocks noChangeArrowheads="1"/>
          </p:cNvSpPr>
          <p:nvPr/>
        </p:nvSpPr>
        <p:spPr bwMode="auto">
          <a:xfrm>
            <a:off x="3459163" y="4438650"/>
            <a:ext cx="77787" cy="77788"/>
          </a:xfrm>
          <a:prstGeom prst="ellipse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7" name="Oval 105"/>
          <p:cNvSpPr>
            <a:spLocks noChangeArrowheads="1"/>
          </p:cNvSpPr>
          <p:nvPr/>
        </p:nvSpPr>
        <p:spPr bwMode="auto">
          <a:xfrm>
            <a:off x="3605213" y="4438650"/>
            <a:ext cx="77787" cy="77788"/>
          </a:xfrm>
          <a:prstGeom prst="ellipse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8" name="Oval 106"/>
          <p:cNvSpPr>
            <a:spLocks noChangeArrowheads="1"/>
          </p:cNvSpPr>
          <p:nvPr/>
        </p:nvSpPr>
        <p:spPr bwMode="auto">
          <a:xfrm>
            <a:off x="3532188" y="4946650"/>
            <a:ext cx="77787" cy="77788"/>
          </a:xfrm>
          <a:prstGeom prst="ellipse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9" name="Oval 107"/>
          <p:cNvSpPr>
            <a:spLocks noChangeArrowheads="1"/>
          </p:cNvSpPr>
          <p:nvPr/>
        </p:nvSpPr>
        <p:spPr bwMode="auto">
          <a:xfrm>
            <a:off x="3278188" y="4691063"/>
            <a:ext cx="77787" cy="77787"/>
          </a:xfrm>
          <a:prstGeom prst="ellipse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110"/>
          <p:cNvGrpSpPr>
            <a:grpSpLocks/>
          </p:cNvGrpSpPr>
          <p:nvPr/>
        </p:nvGrpSpPr>
        <p:grpSpPr bwMode="auto">
          <a:xfrm>
            <a:off x="3503613" y="3865563"/>
            <a:ext cx="223837" cy="77787"/>
            <a:chOff x="2207" y="2435"/>
            <a:chExt cx="141" cy="49"/>
          </a:xfrm>
        </p:grpSpPr>
        <p:sp>
          <p:nvSpPr>
            <p:cNvPr id="20549" name="Oval 108"/>
            <p:cNvSpPr>
              <a:spLocks noChangeArrowheads="1"/>
            </p:cNvSpPr>
            <p:nvPr/>
          </p:nvSpPr>
          <p:spPr bwMode="auto">
            <a:xfrm>
              <a:off x="2207" y="2435"/>
              <a:ext cx="49" cy="49"/>
            </a:xfrm>
            <a:prstGeom prst="ellipse">
              <a:avLst/>
            </a:pr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0" name="Oval 109"/>
            <p:cNvSpPr>
              <a:spLocks noChangeArrowheads="1"/>
            </p:cNvSpPr>
            <p:nvPr/>
          </p:nvSpPr>
          <p:spPr bwMode="auto">
            <a:xfrm>
              <a:off x="2299" y="2435"/>
              <a:ext cx="49" cy="49"/>
            </a:xfrm>
            <a:prstGeom prst="ellipse">
              <a:avLst/>
            </a:pr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13"/>
          <p:cNvGrpSpPr>
            <a:grpSpLocks/>
          </p:cNvGrpSpPr>
          <p:nvPr/>
        </p:nvGrpSpPr>
        <p:grpSpPr bwMode="auto">
          <a:xfrm>
            <a:off x="3502025" y="3448050"/>
            <a:ext cx="223838" cy="77788"/>
            <a:chOff x="2206" y="2172"/>
            <a:chExt cx="141" cy="49"/>
          </a:xfrm>
        </p:grpSpPr>
        <p:sp>
          <p:nvSpPr>
            <p:cNvPr id="20547" name="Oval 111"/>
            <p:cNvSpPr>
              <a:spLocks noChangeArrowheads="1"/>
            </p:cNvSpPr>
            <p:nvPr/>
          </p:nvSpPr>
          <p:spPr bwMode="auto">
            <a:xfrm>
              <a:off x="2206" y="2172"/>
              <a:ext cx="49" cy="49"/>
            </a:xfrm>
            <a:prstGeom prst="ellipse">
              <a:avLst/>
            </a:pr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8" name="Oval 112"/>
            <p:cNvSpPr>
              <a:spLocks noChangeArrowheads="1"/>
            </p:cNvSpPr>
            <p:nvPr/>
          </p:nvSpPr>
          <p:spPr bwMode="auto">
            <a:xfrm>
              <a:off x="2298" y="2172"/>
              <a:ext cx="49" cy="49"/>
            </a:xfrm>
            <a:prstGeom prst="ellipse">
              <a:avLst/>
            </a:pr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32" name="Oval 114"/>
          <p:cNvSpPr>
            <a:spLocks noChangeArrowheads="1"/>
          </p:cNvSpPr>
          <p:nvPr/>
        </p:nvSpPr>
        <p:spPr bwMode="auto">
          <a:xfrm>
            <a:off x="3324225" y="3640138"/>
            <a:ext cx="80963" cy="61912"/>
          </a:xfrm>
          <a:prstGeom prst="ellipse">
            <a:avLst/>
          </a:prstGeom>
          <a:solidFill>
            <a:srgbClr val="000000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117"/>
          <p:cNvGrpSpPr>
            <a:grpSpLocks/>
          </p:cNvGrpSpPr>
          <p:nvPr/>
        </p:nvGrpSpPr>
        <p:grpSpPr bwMode="auto">
          <a:xfrm>
            <a:off x="3475038" y="2457450"/>
            <a:ext cx="223837" cy="77788"/>
            <a:chOff x="2189" y="1548"/>
            <a:chExt cx="141" cy="49"/>
          </a:xfrm>
        </p:grpSpPr>
        <p:sp>
          <p:nvSpPr>
            <p:cNvPr id="20545" name="Oval 115"/>
            <p:cNvSpPr>
              <a:spLocks noChangeArrowheads="1"/>
            </p:cNvSpPr>
            <p:nvPr/>
          </p:nvSpPr>
          <p:spPr bwMode="auto">
            <a:xfrm>
              <a:off x="2189" y="1548"/>
              <a:ext cx="49" cy="49"/>
            </a:xfrm>
            <a:prstGeom prst="ellipse">
              <a:avLst/>
            </a:pr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6" name="Oval 116"/>
            <p:cNvSpPr>
              <a:spLocks noChangeArrowheads="1"/>
            </p:cNvSpPr>
            <p:nvPr/>
          </p:nvSpPr>
          <p:spPr bwMode="auto">
            <a:xfrm>
              <a:off x="2281" y="1548"/>
              <a:ext cx="49" cy="49"/>
            </a:xfrm>
            <a:prstGeom prst="ellipse">
              <a:avLst/>
            </a:pr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120"/>
          <p:cNvGrpSpPr>
            <a:grpSpLocks/>
          </p:cNvGrpSpPr>
          <p:nvPr/>
        </p:nvGrpSpPr>
        <p:grpSpPr bwMode="auto">
          <a:xfrm>
            <a:off x="3475038" y="2967038"/>
            <a:ext cx="223837" cy="77787"/>
            <a:chOff x="2189" y="1869"/>
            <a:chExt cx="141" cy="49"/>
          </a:xfrm>
        </p:grpSpPr>
        <p:sp>
          <p:nvSpPr>
            <p:cNvPr id="20543" name="Oval 118"/>
            <p:cNvSpPr>
              <a:spLocks noChangeArrowheads="1"/>
            </p:cNvSpPr>
            <p:nvPr/>
          </p:nvSpPr>
          <p:spPr bwMode="auto">
            <a:xfrm>
              <a:off x="2189" y="1869"/>
              <a:ext cx="49" cy="49"/>
            </a:xfrm>
            <a:prstGeom prst="ellipse">
              <a:avLst/>
            </a:pr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4" name="Oval 119"/>
            <p:cNvSpPr>
              <a:spLocks noChangeArrowheads="1"/>
            </p:cNvSpPr>
            <p:nvPr/>
          </p:nvSpPr>
          <p:spPr bwMode="auto">
            <a:xfrm>
              <a:off x="2281" y="1869"/>
              <a:ext cx="49" cy="49"/>
            </a:xfrm>
            <a:prstGeom prst="ellipse">
              <a:avLst/>
            </a:pr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35" name="Rectangle 121"/>
          <p:cNvSpPr>
            <a:spLocks noChangeArrowheads="1"/>
          </p:cNvSpPr>
          <p:nvPr/>
        </p:nvSpPr>
        <p:spPr bwMode="auto">
          <a:xfrm>
            <a:off x="4206875" y="4291013"/>
            <a:ext cx="782638" cy="820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4800" b="1">
                <a:solidFill>
                  <a:srgbClr val="000000"/>
                </a:solidFill>
                <a:latin typeface="Symbol" pitchFamily="18" charset="2"/>
              </a:rPr>
              <a:t></a:t>
            </a:r>
          </a:p>
        </p:txBody>
      </p:sp>
      <p:sp>
        <p:nvSpPr>
          <p:cNvPr id="20536" name="Rectangle 122"/>
          <p:cNvSpPr>
            <a:spLocks noChangeArrowheads="1"/>
          </p:cNvSpPr>
          <p:nvPr/>
        </p:nvSpPr>
        <p:spPr bwMode="auto">
          <a:xfrm>
            <a:off x="4189413" y="3257550"/>
            <a:ext cx="782637" cy="820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4800" b="1">
                <a:solidFill>
                  <a:srgbClr val="000000"/>
                </a:solidFill>
                <a:latin typeface="Symbol" pitchFamily="18" charset="2"/>
              </a:rPr>
              <a:t></a:t>
            </a:r>
          </a:p>
        </p:txBody>
      </p:sp>
      <p:sp>
        <p:nvSpPr>
          <p:cNvPr id="20537" name="Rectangle 123"/>
          <p:cNvSpPr>
            <a:spLocks noChangeArrowheads="1"/>
          </p:cNvSpPr>
          <p:nvPr/>
        </p:nvSpPr>
        <p:spPr bwMode="auto">
          <a:xfrm>
            <a:off x="4171950" y="2351088"/>
            <a:ext cx="782638" cy="820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4800" b="1">
                <a:solidFill>
                  <a:srgbClr val="000000"/>
                </a:solidFill>
                <a:latin typeface="Symbol" pitchFamily="18" charset="2"/>
              </a:rPr>
              <a:t></a:t>
            </a:r>
          </a:p>
        </p:txBody>
      </p:sp>
      <p:sp>
        <p:nvSpPr>
          <p:cNvPr id="25724" name="Rectangle 124"/>
          <p:cNvSpPr>
            <a:spLocks noChangeArrowheads="1"/>
          </p:cNvSpPr>
          <p:nvPr/>
        </p:nvSpPr>
        <p:spPr bwMode="auto">
          <a:xfrm>
            <a:off x="5257800" y="2514600"/>
            <a:ext cx="2573338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3600" b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bond  </a:t>
            </a:r>
            <a:r>
              <a:rPr lang="en-US" b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often</a:t>
            </a:r>
            <a:endParaRPr lang="en-US" sz="3600" b="1">
              <a:solidFill>
                <a:srgbClr val="00279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725" name="Rectangle 125"/>
          <p:cNvSpPr>
            <a:spLocks noChangeArrowheads="1"/>
          </p:cNvSpPr>
          <p:nvPr/>
        </p:nvSpPr>
        <p:spPr bwMode="auto">
          <a:xfrm>
            <a:off x="5257800" y="3352800"/>
            <a:ext cx="2459038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3600" b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bond </a:t>
            </a:r>
            <a:r>
              <a:rPr lang="en-US" b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often</a:t>
            </a:r>
          </a:p>
        </p:txBody>
      </p:sp>
      <p:sp>
        <p:nvSpPr>
          <p:cNvPr id="25726" name="Rectangle 126"/>
          <p:cNvSpPr>
            <a:spLocks noChangeArrowheads="1"/>
          </p:cNvSpPr>
          <p:nvPr/>
        </p:nvSpPr>
        <p:spPr bwMode="auto">
          <a:xfrm>
            <a:off x="5334000" y="4343400"/>
            <a:ext cx="2459038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3600" b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bond </a:t>
            </a:r>
            <a:r>
              <a:rPr lang="en-US" b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often</a:t>
            </a:r>
          </a:p>
        </p:txBody>
      </p:sp>
      <p:sp>
        <p:nvSpPr>
          <p:cNvPr id="25727" name="Rectangle 127"/>
          <p:cNvSpPr>
            <a:spLocks noChangeArrowheads="1"/>
          </p:cNvSpPr>
          <p:nvPr/>
        </p:nvSpPr>
        <p:spPr bwMode="auto">
          <a:xfrm>
            <a:off x="5334000" y="5334000"/>
            <a:ext cx="28098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3600" b="1">
                <a:solidFill>
                  <a:srgbClr val="CF0E3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bond  </a:t>
            </a:r>
            <a:r>
              <a:rPr lang="en-US" b="1">
                <a:solidFill>
                  <a:srgbClr val="CF0E3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always</a:t>
            </a:r>
          </a:p>
        </p:txBody>
      </p:sp>
      <p:sp>
        <p:nvSpPr>
          <p:cNvPr id="20542" name="Rectangle 128"/>
          <p:cNvSpPr>
            <a:spLocks noChangeArrowheads="1"/>
          </p:cNvSpPr>
          <p:nvPr/>
        </p:nvSpPr>
        <p:spPr bwMode="auto">
          <a:xfrm>
            <a:off x="685800" y="6248400"/>
            <a:ext cx="78486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/>
              <a:t>The above chart is a guide on the number of  bonds formed by these atoms.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Lewis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Shared Pair - a line or two dots between element symbols.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Lone Pair – a line or two dots on the side of an element by it(their)self.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2609175"/>
            <a:ext cx="1828800" cy="142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2" y="2548875"/>
            <a:ext cx="2362200" cy="1476375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5853112" y="3167531"/>
            <a:ext cx="457200" cy="239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8137416">
            <a:off x="1999591" y="3249981"/>
            <a:ext cx="457200" cy="239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638800" y="3421583"/>
            <a:ext cx="290512" cy="3884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262688" y="3429000"/>
            <a:ext cx="290512" cy="3884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13175537">
            <a:off x="2601387" y="3242471"/>
            <a:ext cx="457200" cy="239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848225"/>
            <a:ext cx="2362200" cy="14763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918049"/>
            <a:ext cx="1828800" cy="1425600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 rot="8137416">
            <a:off x="2039011" y="5043829"/>
            <a:ext cx="457200" cy="239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rot="2599228">
            <a:off x="2505736" y="5017629"/>
            <a:ext cx="457200" cy="239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900612" y="5736045"/>
            <a:ext cx="290512" cy="3884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586412" y="5057775"/>
            <a:ext cx="290512" cy="3884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100888" y="5736691"/>
            <a:ext cx="290512" cy="3884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367464" y="5057775"/>
            <a:ext cx="290512" cy="3884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257800" y="5475938"/>
            <a:ext cx="457200" cy="239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257800" y="6161738"/>
            <a:ext cx="457200" cy="239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943600" y="6096000"/>
            <a:ext cx="457200" cy="239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629400" y="6161738"/>
            <a:ext cx="457200" cy="239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615112" y="5475938"/>
            <a:ext cx="457200" cy="239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936455" y="4790138"/>
            <a:ext cx="457200" cy="239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900612" y="4495800"/>
            <a:ext cx="26431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was looking for an example of lone pairs being </a:t>
            </a:r>
            <a:r>
              <a:rPr lang="en-US" dirty="0" err="1"/>
              <a:t>reprented</a:t>
            </a:r>
            <a:r>
              <a:rPr lang="en-US" dirty="0"/>
              <a:t> as a line but could not find one on google</a:t>
            </a:r>
          </a:p>
        </p:txBody>
      </p:sp>
    </p:spTree>
    <p:extLst>
      <p:ext uri="{BB962C8B-B14F-4D97-AF65-F5344CB8AC3E}">
        <p14:creationId xmlns:p14="http://schemas.microsoft.com/office/powerpoint/2010/main" val="396122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30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"/>
            <a:ext cx="7772400" cy="723900"/>
          </a:xfrm>
        </p:spPr>
        <p:txBody>
          <a:bodyPr>
            <a:normAutofit/>
          </a:bodyPr>
          <a:lstStyle/>
          <a:p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Lewis Structure, Octet Rule Guidelines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420100" cy="4114800"/>
          </a:xfrm>
        </p:spPr>
        <p:txBody>
          <a:bodyPr>
            <a:normAutofit fontScale="85000" lnSpcReduction="20000"/>
          </a:bodyPr>
          <a:lstStyle/>
          <a:p>
            <a:pPr marL="342900" indent="-342900" defTabSz="914400">
              <a:buFontTx/>
              <a:buNone/>
              <a:tabLst>
                <a:tab pos="2286000" algn="l"/>
                <a:tab pos="3657600" algn="l"/>
                <a:tab pos="5207000" algn="l"/>
              </a:tabLst>
            </a:pPr>
            <a:r>
              <a:rPr lang="en-US" dirty="0"/>
              <a:t>When compounds are formed they tend to follow the </a:t>
            </a:r>
            <a:r>
              <a:rPr lang="en-US" dirty="0">
                <a:solidFill>
                  <a:srgbClr val="FC0128"/>
                </a:solidFill>
              </a:rPr>
              <a:t>Octet Rule.</a:t>
            </a:r>
          </a:p>
          <a:p>
            <a:pPr marL="581025" lvl="1" indent="-123825" defTabSz="914400">
              <a:buFontTx/>
              <a:buNone/>
              <a:tabLst>
                <a:tab pos="2286000" algn="l"/>
                <a:tab pos="3657600" algn="l"/>
                <a:tab pos="5207000" algn="l"/>
              </a:tabLst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-16" charset="-128"/>
              </a:rPr>
              <a:t>Octet Rule:  Atoms will share electrons (e</a:t>
            </a:r>
            <a:r>
              <a:rPr lang="en-US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-16" charset="-128"/>
              </a:rPr>
              <a:t>-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-16" charset="-128"/>
              </a:rPr>
              <a:t>) until it is surrounded by eight valence electrons.</a:t>
            </a:r>
          </a:p>
          <a:p>
            <a:pPr marL="342900" indent="-342900" defTabSz="914400">
              <a:buFontTx/>
              <a:buNone/>
              <a:tabLst>
                <a:tab pos="2286000" algn="l"/>
                <a:tab pos="3657600" algn="l"/>
                <a:tab pos="5207000" algn="l"/>
              </a:tabLst>
            </a:pPr>
            <a:r>
              <a:rPr lang="en-US" dirty="0"/>
              <a:t>Rules of the (VSEPR) game-</a:t>
            </a:r>
          </a:p>
          <a:p>
            <a:pPr marL="581025" lvl="1" indent="-123825" defTabSz="914400">
              <a:buFontTx/>
              <a:buNone/>
              <a:tabLst>
                <a:tab pos="2286000" algn="l"/>
                <a:tab pos="3657600" algn="l"/>
                <a:tab pos="5207000" algn="l"/>
              </a:tabLst>
            </a:pPr>
            <a:r>
              <a:rPr lang="en-US" sz="2000" dirty="0" err="1">
                <a:latin typeface="Times New Roman" pitchFamily="18" charset="0"/>
                <a:ea typeface="ＭＳ Ｐゴシック" pitchFamily="-16" charset="-128"/>
              </a:rPr>
              <a:t>i</a:t>
            </a:r>
            <a:r>
              <a:rPr lang="en-US" sz="2000" dirty="0">
                <a:latin typeface="Times New Roman" pitchFamily="18" charset="0"/>
                <a:ea typeface="ＭＳ Ｐゴシック" pitchFamily="-16" charset="-128"/>
              </a:rPr>
              <a:t>)  O.R. works mostly for second period elements.</a:t>
            </a:r>
          </a:p>
          <a:p>
            <a:pPr marL="857250" lvl="2" indent="-161925" defTabSz="914400">
              <a:buFontTx/>
              <a:buNone/>
              <a:tabLst>
                <a:tab pos="2286000" algn="l"/>
                <a:tab pos="3657600" algn="l"/>
                <a:tab pos="5207000" algn="l"/>
              </a:tabLst>
            </a:pPr>
            <a:r>
              <a:rPr lang="en-US" sz="1600" dirty="0">
                <a:latin typeface="Times" pitchFamily="-16" charset="0"/>
                <a:ea typeface="ＭＳ Ｐゴシック" pitchFamily="-16" charset="-128"/>
              </a:rPr>
              <a:t>Many exceptions especially with 3rd period elements (d-</a:t>
            </a:r>
            <a:r>
              <a:rPr lang="en-US" sz="1600" dirty="0" err="1">
                <a:latin typeface="Times" pitchFamily="-16" charset="0"/>
                <a:ea typeface="ＭＳ Ｐゴシック" pitchFamily="-16" charset="-128"/>
              </a:rPr>
              <a:t>orbitals</a:t>
            </a:r>
            <a:r>
              <a:rPr lang="en-US" sz="1600" dirty="0">
                <a:latin typeface="Times" pitchFamily="-16" charset="0"/>
                <a:ea typeface="ＭＳ Ｐゴシック" pitchFamily="-16" charset="-128"/>
              </a:rPr>
              <a:t>)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  <a:latin typeface="Times" pitchFamily="-16" charset="0"/>
              <a:ea typeface="ＭＳ Ｐゴシック" pitchFamily="-16" charset="-128"/>
            </a:endParaRPr>
          </a:p>
          <a:p>
            <a:pPr marL="581025" lvl="1" indent="-123825" defTabSz="914400">
              <a:buFontTx/>
              <a:buNone/>
              <a:tabLst>
                <a:tab pos="2286000" algn="l"/>
                <a:tab pos="3657600" algn="l"/>
                <a:tab pos="5207000" algn="l"/>
              </a:tabLst>
            </a:pPr>
            <a:r>
              <a:rPr lang="en-US" sz="2000" dirty="0">
                <a:latin typeface="Times New Roman" pitchFamily="18" charset="0"/>
                <a:ea typeface="ＭＳ Ｐゴシック" pitchFamily="-16" charset="-128"/>
              </a:rPr>
              <a:t>ii) H   prefers 2 e</a:t>
            </a:r>
            <a:r>
              <a:rPr lang="en-US" sz="2000" baseline="30000" dirty="0">
                <a:latin typeface="Times New Roman" pitchFamily="18" charset="0"/>
                <a:ea typeface="ＭＳ Ｐゴシック" pitchFamily="-16" charset="-128"/>
              </a:rPr>
              <a:t>-</a:t>
            </a:r>
            <a:r>
              <a:rPr lang="en-US" sz="2000" dirty="0">
                <a:latin typeface="Times New Roman" pitchFamily="18" charset="0"/>
                <a:ea typeface="ＭＳ Ｐゴシック" pitchFamily="-16" charset="-128"/>
              </a:rPr>
              <a:t> (electron deficient)</a:t>
            </a:r>
          </a:p>
          <a:p>
            <a:pPr marL="581025" lvl="1" indent="-123825" defTabSz="914400">
              <a:buFontTx/>
              <a:buNone/>
              <a:tabLst>
                <a:tab pos="2286000" algn="l"/>
                <a:tab pos="3657600" algn="l"/>
                <a:tab pos="5207000" algn="l"/>
              </a:tabLst>
            </a:pPr>
            <a:r>
              <a:rPr lang="en-US" sz="2000" dirty="0">
                <a:latin typeface="Times New Roman" pitchFamily="18" charset="0"/>
                <a:ea typeface="ＭＳ Ｐゴシック" pitchFamily="-16" charset="-128"/>
              </a:rPr>
              <a:t>iii)  </a:t>
            </a:r>
            <a:r>
              <a:rPr lang="en-US" dirty="0">
                <a:latin typeface="Times New Roman" pitchFamily="18" charset="0"/>
                <a:ea typeface="ＭＳ Ｐゴシック" pitchFamily="-16" charset="-128"/>
              </a:rPr>
              <a:t>:C:	N:	:O:	:F:</a:t>
            </a:r>
            <a:endParaRPr lang="en-US" sz="2000" dirty="0">
              <a:latin typeface="Times New Roman" pitchFamily="18" charset="0"/>
              <a:ea typeface="ＭＳ Ｐゴシック" pitchFamily="-16" charset="-128"/>
            </a:endParaRPr>
          </a:p>
          <a:p>
            <a:pPr marL="857250" lvl="2" indent="-161925" defTabSz="914400">
              <a:buFontTx/>
              <a:buNone/>
              <a:tabLst>
                <a:tab pos="2286000" algn="l"/>
                <a:tab pos="3657600" algn="l"/>
                <a:tab pos="5207000" algn="l"/>
              </a:tabLst>
            </a:pPr>
            <a:r>
              <a:rPr lang="en-US" dirty="0">
                <a:solidFill>
                  <a:srgbClr val="790015"/>
                </a:solidFill>
                <a:latin typeface="Times" pitchFamily="-16" charset="0"/>
                <a:ea typeface="ＭＳ Ｐゴシック" pitchFamily="-16" charset="-128"/>
              </a:rPr>
              <a:t>	4 </a:t>
            </a:r>
            <a:r>
              <a:rPr lang="en-US" sz="1800" dirty="0">
                <a:solidFill>
                  <a:srgbClr val="790015"/>
                </a:solidFill>
                <a:latin typeface="Times" pitchFamily="-16" charset="0"/>
                <a:ea typeface="ＭＳ Ｐゴシック" pitchFamily="-16" charset="-128"/>
              </a:rPr>
              <a:t>unpaired</a:t>
            </a:r>
            <a:r>
              <a:rPr lang="en-US" dirty="0">
                <a:solidFill>
                  <a:srgbClr val="790015"/>
                </a:solidFill>
                <a:latin typeface="Times" pitchFamily="-16" charset="0"/>
                <a:ea typeface="ＭＳ Ｐゴシック" pitchFamily="-16" charset="-128"/>
              </a:rPr>
              <a:t>	3unpaired	2unpaired	1</a:t>
            </a:r>
            <a:r>
              <a:rPr lang="en-US" sz="1800" dirty="0">
                <a:solidFill>
                  <a:srgbClr val="790015"/>
                </a:solidFill>
                <a:latin typeface="Times" pitchFamily="-16" charset="0"/>
                <a:ea typeface="ＭＳ Ｐゴシック" pitchFamily="-16" charset="-128"/>
              </a:rPr>
              <a:t>unpaired 	 up = unpaired e-</a:t>
            </a:r>
            <a:r>
              <a:rPr lang="en-US" dirty="0">
                <a:latin typeface="Times" pitchFamily="-16" charset="0"/>
                <a:ea typeface="ＭＳ Ｐゴシック" pitchFamily="-16" charset="-128"/>
              </a:rPr>
              <a:t>	</a:t>
            </a:r>
          </a:p>
          <a:p>
            <a:pPr marL="857250" lvl="2" indent="-161925" defTabSz="914400">
              <a:buFontTx/>
              <a:buNone/>
              <a:tabLst>
                <a:tab pos="2286000" algn="l"/>
                <a:tab pos="3657600" algn="l"/>
                <a:tab pos="5207000" algn="l"/>
              </a:tabLst>
            </a:pPr>
            <a:r>
              <a:rPr lang="en-US" dirty="0">
                <a:solidFill>
                  <a:srgbClr val="FC0128"/>
                </a:solidFill>
                <a:latin typeface="Times" pitchFamily="-16" charset="0"/>
                <a:ea typeface="ＭＳ Ｐゴシック" pitchFamily="-16" charset="-128"/>
              </a:rPr>
              <a:t>	4 bonds	3 bonds	2 bonds	1 bond</a:t>
            </a:r>
            <a:endParaRPr lang="en-US" dirty="0">
              <a:latin typeface="Times" pitchFamily="-16" charset="0"/>
              <a:ea typeface="ＭＳ Ｐゴシック" pitchFamily="-16" charset="-128"/>
            </a:endParaRPr>
          </a:p>
          <a:p>
            <a:pPr marL="581025" lvl="1" indent="-123825" defTabSz="914400">
              <a:buFontTx/>
              <a:buNone/>
              <a:tabLst>
                <a:tab pos="2286000" algn="l"/>
                <a:tab pos="3657600" algn="l"/>
                <a:tab pos="5207000" algn="l"/>
              </a:tabLst>
            </a:pPr>
            <a:r>
              <a:rPr lang="en-US" sz="2000" dirty="0">
                <a:latin typeface="Times New Roman" pitchFamily="18" charset="0"/>
                <a:ea typeface="ＭＳ Ｐゴシック" pitchFamily="-16" charset="-128"/>
              </a:rPr>
              <a:t>      O=C=O	N</a:t>
            </a:r>
            <a:r>
              <a:rPr lang="en-US" sz="2000" dirty="0">
                <a:latin typeface="Symbol" pitchFamily="18" charset="2"/>
                <a:ea typeface="ＭＳ Ｐゴシック" pitchFamily="-16" charset="-128"/>
              </a:rPr>
              <a:t></a:t>
            </a:r>
            <a:r>
              <a:rPr lang="en-US" sz="2000" dirty="0">
                <a:latin typeface="Times New Roman" pitchFamily="18" charset="0"/>
                <a:ea typeface="ＭＳ Ｐゴシック" pitchFamily="-16" charset="-128"/>
              </a:rPr>
              <a:t>N	O = O	F - F</a:t>
            </a:r>
          </a:p>
          <a:p>
            <a:pPr marL="581025" lvl="1" indent="-123825" defTabSz="914400">
              <a:buFontTx/>
              <a:buNone/>
              <a:tabLst>
                <a:tab pos="2286000" algn="l"/>
                <a:tab pos="3657600" algn="l"/>
                <a:tab pos="5207000" algn="l"/>
              </a:tabLst>
            </a:pPr>
            <a:r>
              <a:rPr lang="en-US" sz="2000" dirty="0">
                <a:latin typeface="Times New Roman" pitchFamily="18" charset="0"/>
                <a:ea typeface="ＭＳ Ｐゴシック" pitchFamily="-16" charset="-128"/>
              </a:rPr>
              <a:t>iv)  H &amp; F are terminal in the structural formula (Never central)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667000" y="3822700"/>
            <a:ext cx="2698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2800" b="1">
                <a:solidFill>
                  <a:srgbClr val="00279F"/>
                </a:solidFill>
              </a:rPr>
              <a:t>.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463800" y="4002088"/>
            <a:ext cx="26987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2800" b="1">
                <a:solidFill>
                  <a:srgbClr val="00279F"/>
                </a:solidFill>
              </a:rPr>
              <a:t>.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657475" y="4122738"/>
            <a:ext cx="26987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2800" b="1">
                <a:solidFill>
                  <a:srgbClr val="00279F"/>
                </a:solidFill>
              </a:rPr>
              <a:t>.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4114800" y="3370263"/>
            <a:ext cx="26987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2800" b="1">
                <a:solidFill>
                  <a:srgbClr val="00279F"/>
                </a:solidFill>
              </a:rPr>
              <a:t>.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4114800" y="2989263"/>
            <a:ext cx="26987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2800" b="1" dirty="0">
                <a:solidFill>
                  <a:srgbClr val="00279F"/>
                </a:solidFill>
              </a:rPr>
              <a:t>.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614988" y="3816350"/>
            <a:ext cx="382587" cy="519113"/>
            <a:chOff x="3537" y="2404"/>
            <a:chExt cx="241" cy="327"/>
          </a:xfrm>
        </p:grpSpPr>
        <p:sp>
          <p:nvSpPr>
            <p:cNvPr id="21515" name="Rectangle 9"/>
            <p:cNvSpPr>
              <a:spLocks noChangeArrowheads="1"/>
            </p:cNvSpPr>
            <p:nvPr/>
          </p:nvSpPr>
          <p:spPr bwMode="auto">
            <a:xfrm>
              <a:off x="3537" y="2406"/>
              <a:ext cx="17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2800" b="1">
                  <a:solidFill>
                    <a:srgbClr val="00279F"/>
                  </a:solidFill>
                </a:rPr>
                <a:t>.</a:t>
              </a:r>
            </a:p>
          </p:txBody>
        </p:sp>
        <p:sp>
          <p:nvSpPr>
            <p:cNvPr id="21516" name="Rectangle 10"/>
            <p:cNvSpPr>
              <a:spLocks noChangeArrowheads="1"/>
            </p:cNvSpPr>
            <p:nvPr/>
          </p:nvSpPr>
          <p:spPr bwMode="auto">
            <a:xfrm>
              <a:off x="3608" y="2404"/>
              <a:ext cx="170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2800" b="1">
                  <a:solidFill>
                    <a:srgbClr val="00279F"/>
                  </a:solidFill>
                </a:rPr>
                <a:t>.</a:t>
              </a:r>
            </a:p>
          </p:txBody>
        </p:sp>
      </p:grpSp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5646738" y="4183063"/>
            <a:ext cx="26987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2800" b="1">
                <a:solidFill>
                  <a:srgbClr val="00279F"/>
                </a:solidFill>
              </a:rPr>
              <a:t>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565150"/>
          </a:xfrm>
        </p:spPr>
        <p:txBody>
          <a:bodyPr>
            <a:normAutofit fontScale="90000"/>
          </a:bodyPr>
          <a:lstStyle/>
          <a:p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Atomic Connectivity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762000"/>
            <a:ext cx="8534400" cy="762000"/>
          </a:xfrm>
        </p:spPr>
        <p:txBody>
          <a:bodyPr/>
          <a:lstStyle/>
          <a:p>
            <a:pPr marL="0" indent="0">
              <a:buFontTx/>
              <a:buNone/>
              <a:tabLst>
                <a:tab pos="1371600" algn="l"/>
                <a:tab pos="2743200" algn="l"/>
                <a:tab pos="4800600" algn="l"/>
                <a:tab pos="5943600" algn="l"/>
                <a:tab pos="7772400" algn="l"/>
              </a:tabLst>
            </a:pPr>
            <a:r>
              <a:rPr lang="en-US" sz="1800" b="0"/>
              <a:t>The atomic arrangement for a molecule is usually given</a:t>
            </a:r>
            <a:r>
              <a:rPr lang="en-US" sz="2000" b="0"/>
              <a:t>.  </a:t>
            </a:r>
          </a:p>
          <a:p>
            <a:pPr marL="0" indent="0">
              <a:buFontTx/>
              <a:buNone/>
              <a:tabLst>
                <a:tab pos="1371600" algn="l"/>
                <a:tab pos="2743200" algn="l"/>
                <a:tab pos="4800600" algn="l"/>
                <a:tab pos="5943600" algn="l"/>
                <a:tab pos="7772400" algn="l"/>
              </a:tabLst>
            </a:pP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</a:rPr>
              <a:t>CH</a:t>
            </a:r>
            <a:r>
              <a:rPr lang="en-US" sz="1800" b="0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1800" b="0">
                <a:effectLst>
                  <a:outerShdw blurRad="38100" dist="38100" dir="2700000" algn="tl">
                    <a:srgbClr val="C0C0C0"/>
                  </a:outerShdw>
                </a:effectLst>
              </a:rPr>
              <a:t>ClF</a:t>
            </a:r>
            <a:r>
              <a:rPr lang="en-US" sz="2000" b="0">
                <a:effectLst>
                  <a:outerShdw blurRad="38100" dist="38100" dir="2700000" algn="tl">
                    <a:srgbClr val="C0C0C0"/>
                  </a:outerShdw>
                </a:effectLst>
              </a:rPr>
              <a:t>	 </a:t>
            </a:r>
            <a:r>
              <a:rPr lang="en-US" sz="2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HNO</a:t>
            </a:r>
            <a:r>
              <a:rPr lang="en-US" sz="2000" baseline="-25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sz="2000" b="0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</a:t>
            </a:r>
            <a:r>
              <a:rPr lang="en-US" sz="2000" baseline="-25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COOH</a:t>
            </a:r>
            <a:r>
              <a:rPr lang="en-US" sz="2000" b="0">
                <a:effectLst>
                  <a:outerShdw blurRad="38100" dist="38100" dir="2700000" algn="tl">
                    <a:srgbClr val="C0C0C0"/>
                  </a:outerShdw>
                </a:effectLst>
              </a:rPr>
              <a:t>	H</a:t>
            </a:r>
            <a:r>
              <a:rPr lang="en-US" sz="2000" b="0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000" b="0">
                <a:effectLst>
                  <a:outerShdw blurRad="38100" dist="38100" dir="2700000" algn="tl">
                    <a:srgbClr val="C0C0C0"/>
                  </a:outerShdw>
                </a:effectLst>
              </a:rPr>
              <a:t>Se	</a:t>
            </a:r>
            <a:r>
              <a:rPr lang="en-US" sz="20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sz="2000" baseline="-250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0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</a:t>
            </a:r>
            <a:r>
              <a:rPr lang="en-US" sz="2000" baseline="-250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en-US" sz="2000" b="0">
                <a:effectLst>
                  <a:outerShdw blurRad="38100" dist="38100" dir="2700000" algn="tl">
                    <a:srgbClr val="C0C0C0"/>
                  </a:outerShdw>
                </a:effectLst>
              </a:rPr>
              <a:t>	O</a:t>
            </a:r>
            <a:r>
              <a:rPr lang="en-US" sz="2000" b="0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en-US" sz="2400"/>
          </a:p>
        </p:txBody>
      </p:sp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381000" y="1676400"/>
            <a:ext cx="939800" cy="919163"/>
            <a:chOff x="332" y="1356"/>
            <a:chExt cx="592" cy="484"/>
          </a:xfrm>
        </p:grpSpPr>
        <p:sp>
          <p:nvSpPr>
            <p:cNvPr id="22561" name="Rectangle 77"/>
            <p:cNvSpPr>
              <a:spLocks noChangeArrowheads="1"/>
            </p:cNvSpPr>
            <p:nvPr/>
          </p:nvSpPr>
          <p:spPr bwMode="auto">
            <a:xfrm>
              <a:off x="332" y="1557"/>
              <a:ext cx="87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Times" pitchFamily="-16" charset="0"/>
                </a:rPr>
                <a:t>H</a:t>
              </a:r>
              <a:endParaRPr lang="en-US" sz="1400"/>
            </a:p>
          </p:txBody>
        </p:sp>
        <p:sp>
          <p:nvSpPr>
            <p:cNvPr id="22562" name="Rectangle 78"/>
            <p:cNvSpPr>
              <a:spLocks noChangeArrowheads="1"/>
            </p:cNvSpPr>
            <p:nvPr/>
          </p:nvSpPr>
          <p:spPr bwMode="auto">
            <a:xfrm>
              <a:off x="593" y="1557"/>
              <a:ext cx="81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Times" pitchFamily="-16" charset="0"/>
                </a:rPr>
                <a:t>C</a:t>
              </a:r>
              <a:endParaRPr lang="en-US" sz="1400"/>
            </a:p>
          </p:txBody>
        </p:sp>
        <p:sp>
          <p:nvSpPr>
            <p:cNvPr id="22563" name="Rectangle 79"/>
            <p:cNvSpPr>
              <a:spLocks noChangeArrowheads="1"/>
            </p:cNvSpPr>
            <p:nvPr/>
          </p:nvSpPr>
          <p:spPr bwMode="auto">
            <a:xfrm>
              <a:off x="856" y="1548"/>
              <a:ext cx="68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Times" pitchFamily="-16" charset="0"/>
                </a:rPr>
                <a:t>F</a:t>
              </a:r>
              <a:endParaRPr lang="en-US" sz="1400"/>
            </a:p>
          </p:txBody>
        </p:sp>
        <p:sp>
          <p:nvSpPr>
            <p:cNvPr id="22564" name="Rectangle 80"/>
            <p:cNvSpPr>
              <a:spLocks noChangeArrowheads="1"/>
            </p:cNvSpPr>
            <p:nvPr/>
          </p:nvSpPr>
          <p:spPr bwMode="auto">
            <a:xfrm>
              <a:off x="588" y="1356"/>
              <a:ext cx="112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Times" pitchFamily="-16" charset="0"/>
                </a:rPr>
                <a:t>Cl</a:t>
              </a:r>
              <a:endParaRPr lang="en-US" sz="1400"/>
            </a:p>
          </p:txBody>
        </p:sp>
        <p:sp>
          <p:nvSpPr>
            <p:cNvPr id="22565" name="Rectangle 81"/>
            <p:cNvSpPr>
              <a:spLocks noChangeArrowheads="1"/>
            </p:cNvSpPr>
            <p:nvPr/>
          </p:nvSpPr>
          <p:spPr bwMode="auto">
            <a:xfrm>
              <a:off x="576" y="1728"/>
              <a:ext cx="87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Times" pitchFamily="-16" charset="0"/>
                </a:rPr>
                <a:t>H</a:t>
              </a:r>
              <a:endParaRPr lang="en-US" sz="1400"/>
            </a:p>
          </p:txBody>
        </p:sp>
      </p:grpSp>
      <p:grpSp>
        <p:nvGrpSpPr>
          <p:cNvPr id="3" name="Group 83"/>
          <p:cNvGrpSpPr>
            <a:grpSpLocks/>
          </p:cNvGrpSpPr>
          <p:nvPr/>
        </p:nvGrpSpPr>
        <p:grpSpPr bwMode="auto">
          <a:xfrm>
            <a:off x="1752600" y="1766888"/>
            <a:ext cx="1057275" cy="993775"/>
            <a:chOff x="1213" y="1310"/>
            <a:chExt cx="666" cy="523"/>
          </a:xfrm>
        </p:grpSpPr>
        <p:sp>
          <p:nvSpPr>
            <p:cNvPr id="22556" name="Rectangle 72"/>
            <p:cNvSpPr>
              <a:spLocks noChangeArrowheads="1"/>
            </p:cNvSpPr>
            <p:nvPr/>
          </p:nvSpPr>
          <p:spPr bwMode="auto">
            <a:xfrm>
              <a:off x="1461" y="1721"/>
              <a:ext cx="87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  <a:latin typeface="Times" pitchFamily="-16" charset="0"/>
                </a:rPr>
                <a:t>H</a:t>
              </a:r>
              <a:endParaRPr lang="en-US" sz="1400">
                <a:solidFill>
                  <a:srgbClr val="FF3300"/>
                </a:solidFill>
              </a:endParaRPr>
            </a:p>
          </p:txBody>
        </p:sp>
        <p:sp>
          <p:nvSpPr>
            <p:cNvPr id="22557" name="Rectangle 73"/>
            <p:cNvSpPr>
              <a:spLocks noChangeArrowheads="1"/>
            </p:cNvSpPr>
            <p:nvPr/>
          </p:nvSpPr>
          <p:spPr bwMode="auto">
            <a:xfrm>
              <a:off x="1499" y="1310"/>
              <a:ext cx="81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  <a:latin typeface="Times" pitchFamily="-16" charset="0"/>
                </a:rPr>
                <a:t>N</a:t>
              </a:r>
              <a:endParaRPr lang="en-US" sz="1400">
                <a:solidFill>
                  <a:srgbClr val="FF3300"/>
                </a:solidFill>
              </a:endParaRPr>
            </a:p>
          </p:txBody>
        </p:sp>
        <p:sp>
          <p:nvSpPr>
            <p:cNvPr id="22558" name="Rectangle 74"/>
            <p:cNvSpPr>
              <a:spLocks noChangeArrowheads="1"/>
            </p:cNvSpPr>
            <p:nvPr/>
          </p:nvSpPr>
          <p:spPr bwMode="auto">
            <a:xfrm>
              <a:off x="1792" y="1320"/>
              <a:ext cx="87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  <a:latin typeface="Times" pitchFamily="-16" charset="0"/>
                </a:rPr>
                <a:t>O</a:t>
              </a:r>
              <a:endParaRPr lang="en-US" sz="1400">
                <a:solidFill>
                  <a:srgbClr val="FF3300"/>
                </a:solidFill>
              </a:endParaRPr>
            </a:p>
          </p:txBody>
        </p:sp>
        <p:sp>
          <p:nvSpPr>
            <p:cNvPr id="22559" name="Rectangle 75"/>
            <p:cNvSpPr>
              <a:spLocks noChangeArrowheads="1"/>
            </p:cNvSpPr>
            <p:nvPr/>
          </p:nvSpPr>
          <p:spPr bwMode="auto">
            <a:xfrm>
              <a:off x="1213" y="1320"/>
              <a:ext cx="87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  <a:latin typeface="Times" pitchFamily="-16" charset="0"/>
                </a:rPr>
                <a:t>O</a:t>
              </a:r>
              <a:endParaRPr lang="en-US" sz="1400">
                <a:solidFill>
                  <a:srgbClr val="FF3300"/>
                </a:solidFill>
              </a:endParaRPr>
            </a:p>
          </p:txBody>
        </p:sp>
        <p:sp>
          <p:nvSpPr>
            <p:cNvPr id="22560" name="Rectangle 76"/>
            <p:cNvSpPr>
              <a:spLocks noChangeArrowheads="1"/>
            </p:cNvSpPr>
            <p:nvPr/>
          </p:nvSpPr>
          <p:spPr bwMode="auto">
            <a:xfrm>
              <a:off x="1485" y="1505"/>
              <a:ext cx="87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  <a:latin typeface="Times" pitchFamily="-16" charset="0"/>
                </a:rPr>
                <a:t>O</a:t>
              </a:r>
              <a:endParaRPr lang="en-US" sz="1400">
                <a:solidFill>
                  <a:srgbClr val="FF3300"/>
                </a:solidFill>
              </a:endParaRPr>
            </a:p>
          </p:txBody>
        </p:sp>
      </p:grpSp>
      <p:grpSp>
        <p:nvGrpSpPr>
          <p:cNvPr id="4" name="Group 85"/>
          <p:cNvGrpSpPr>
            <a:grpSpLocks/>
          </p:cNvGrpSpPr>
          <p:nvPr/>
        </p:nvGrpSpPr>
        <p:grpSpPr bwMode="auto">
          <a:xfrm>
            <a:off x="6127750" y="1766888"/>
            <a:ext cx="1609725" cy="1262062"/>
            <a:chOff x="2596" y="2248"/>
            <a:chExt cx="1014" cy="664"/>
          </a:xfrm>
        </p:grpSpPr>
        <p:sp>
          <p:nvSpPr>
            <p:cNvPr id="22551" name="Rectangle 67"/>
            <p:cNvSpPr>
              <a:spLocks noChangeArrowheads="1"/>
            </p:cNvSpPr>
            <p:nvPr/>
          </p:nvSpPr>
          <p:spPr bwMode="auto">
            <a:xfrm>
              <a:off x="2596" y="2520"/>
              <a:ext cx="230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6600"/>
                  </a:solidFill>
                  <a:latin typeface="New Century Schlbk" charset="0"/>
                </a:rPr>
                <a:t>H  O</a:t>
              </a:r>
              <a:endParaRPr lang="en-US" sz="1400">
                <a:solidFill>
                  <a:srgbClr val="006600"/>
                </a:solidFill>
              </a:endParaRPr>
            </a:p>
          </p:txBody>
        </p:sp>
        <p:sp>
          <p:nvSpPr>
            <p:cNvPr id="22552" name="Rectangle 68"/>
            <p:cNvSpPr>
              <a:spLocks noChangeArrowheads="1"/>
            </p:cNvSpPr>
            <p:nvPr/>
          </p:nvSpPr>
          <p:spPr bwMode="auto">
            <a:xfrm>
              <a:off x="3064" y="2528"/>
              <a:ext cx="75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6600"/>
                  </a:solidFill>
                  <a:latin typeface="New Century Schlbk" charset="0"/>
                </a:rPr>
                <a:t>S</a:t>
              </a:r>
              <a:endParaRPr lang="en-US" sz="1400">
                <a:solidFill>
                  <a:srgbClr val="006600"/>
                </a:solidFill>
              </a:endParaRPr>
            </a:p>
          </p:txBody>
        </p:sp>
        <p:sp>
          <p:nvSpPr>
            <p:cNvPr id="22553" name="Rectangle 69"/>
            <p:cNvSpPr>
              <a:spLocks noChangeArrowheads="1"/>
            </p:cNvSpPr>
            <p:nvPr/>
          </p:nvSpPr>
          <p:spPr bwMode="auto">
            <a:xfrm>
              <a:off x="3349" y="2512"/>
              <a:ext cx="261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6600"/>
                  </a:solidFill>
                  <a:latin typeface="New Century Schlbk" charset="0"/>
                </a:rPr>
                <a:t>O  H </a:t>
              </a:r>
              <a:endParaRPr lang="en-US" sz="1400">
                <a:solidFill>
                  <a:srgbClr val="006600"/>
                </a:solidFill>
              </a:endParaRPr>
            </a:p>
          </p:txBody>
        </p:sp>
        <p:sp>
          <p:nvSpPr>
            <p:cNvPr id="22554" name="Rectangle 70"/>
            <p:cNvSpPr>
              <a:spLocks noChangeArrowheads="1"/>
            </p:cNvSpPr>
            <p:nvPr/>
          </p:nvSpPr>
          <p:spPr bwMode="auto">
            <a:xfrm>
              <a:off x="3059" y="2800"/>
              <a:ext cx="87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6600"/>
                  </a:solidFill>
                  <a:latin typeface="New Century Schlbk" charset="0"/>
                </a:rPr>
                <a:t>O</a:t>
              </a:r>
              <a:endParaRPr lang="en-US" sz="1400">
                <a:solidFill>
                  <a:srgbClr val="006600"/>
                </a:solidFill>
              </a:endParaRPr>
            </a:p>
          </p:txBody>
        </p:sp>
        <p:sp>
          <p:nvSpPr>
            <p:cNvPr id="22555" name="Rectangle 71"/>
            <p:cNvSpPr>
              <a:spLocks noChangeArrowheads="1"/>
            </p:cNvSpPr>
            <p:nvPr/>
          </p:nvSpPr>
          <p:spPr bwMode="auto">
            <a:xfrm>
              <a:off x="3044" y="2248"/>
              <a:ext cx="87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6600"/>
                  </a:solidFill>
                  <a:latin typeface="New Century Schlbk" charset="0"/>
                </a:rPr>
                <a:t>O</a:t>
              </a:r>
              <a:endParaRPr lang="en-US" sz="1400">
                <a:solidFill>
                  <a:srgbClr val="006600"/>
                </a:solidFill>
              </a:endParaRPr>
            </a:p>
          </p:txBody>
        </p:sp>
      </p:grpSp>
      <p:grpSp>
        <p:nvGrpSpPr>
          <p:cNvPr id="5" name="Group 82"/>
          <p:cNvGrpSpPr>
            <a:grpSpLocks/>
          </p:cNvGrpSpPr>
          <p:nvPr/>
        </p:nvGrpSpPr>
        <p:grpSpPr bwMode="auto">
          <a:xfrm>
            <a:off x="7924800" y="1858963"/>
            <a:ext cx="955675" cy="223837"/>
            <a:chOff x="4899" y="1440"/>
            <a:chExt cx="602" cy="176"/>
          </a:xfrm>
        </p:grpSpPr>
        <p:sp>
          <p:nvSpPr>
            <p:cNvPr id="22548" name="Rectangle 61"/>
            <p:cNvSpPr>
              <a:spLocks noChangeArrowheads="1"/>
            </p:cNvSpPr>
            <p:nvPr/>
          </p:nvSpPr>
          <p:spPr bwMode="auto">
            <a:xfrm>
              <a:off x="4899" y="1449"/>
              <a:ext cx="87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Times" pitchFamily="-16" charset="0"/>
                </a:rPr>
                <a:t>O</a:t>
              </a:r>
              <a:endParaRPr lang="en-US" sz="1400"/>
            </a:p>
          </p:txBody>
        </p:sp>
        <p:sp>
          <p:nvSpPr>
            <p:cNvPr id="22549" name="Rectangle 62"/>
            <p:cNvSpPr>
              <a:spLocks noChangeArrowheads="1"/>
            </p:cNvSpPr>
            <p:nvPr/>
          </p:nvSpPr>
          <p:spPr bwMode="auto">
            <a:xfrm>
              <a:off x="5157" y="1449"/>
              <a:ext cx="87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Times" pitchFamily="-16" charset="0"/>
                </a:rPr>
                <a:t>O</a:t>
              </a:r>
              <a:endParaRPr lang="en-US" sz="1400"/>
            </a:p>
          </p:txBody>
        </p:sp>
        <p:sp>
          <p:nvSpPr>
            <p:cNvPr id="22550" name="Rectangle 63"/>
            <p:cNvSpPr>
              <a:spLocks noChangeArrowheads="1"/>
            </p:cNvSpPr>
            <p:nvPr/>
          </p:nvSpPr>
          <p:spPr bwMode="auto">
            <a:xfrm>
              <a:off x="5414" y="1440"/>
              <a:ext cx="87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Times" pitchFamily="-16" charset="0"/>
                </a:rPr>
                <a:t>O</a:t>
              </a:r>
              <a:endParaRPr lang="en-US" sz="1400"/>
            </a:p>
          </p:txBody>
        </p:sp>
      </p:grpSp>
      <p:grpSp>
        <p:nvGrpSpPr>
          <p:cNvPr id="6" name="Group 94"/>
          <p:cNvGrpSpPr>
            <a:grpSpLocks/>
          </p:cNvGrpSpPr>
          <p:nvPr/>
        </p:nvGrpSpPr>
        <p:grpSpPr bwMode="auto">
          <a:xfrm>
            <a:off x="3233738" y="1766888"/>
            <a:ext cx="1430337" cy="1139825"/>
            <a:chOff x="1927" y="2080"/>
            <a:chExt cx="901" cy="600"/>
          </a:xfrm>
        </p:grpSpPr>
        <p:sp>
          <p:nvSpPr>
            <p:cNvPr id="22542" name="Rectangle 88"/>
            <p:cNvSpPr>
              <a:spLocks noChangeArrowheads="1"/>
            </p:cNvSpPr>
            <p:nvPr/>
          </p:nvSpPr>
          <p:spPr bwMode="auto">
            <a:xfrm>
              <a:off x="1927" y="2335"/>
              <a:ext cx="255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chemeClr val="tx2"/>
                  </a:solidFill>
                  <a:latin typeface="New Century Schlbk" charset="0"/>
                </a:rPr>
                <a:t>H   C</a:t>
              </a:r>
              <a:endParaRPr lang="en-US" sz="1400">
                <a:solidFill>
                  <a:schemeClr val="tx2"/>
                </a:solidFill>
              </a:endParaRPr>
            </a:p>
          </p:txBody>
        </p:sp>
        <p:sp>
          <p:nvSpPr>
            <p:cNvPr id="22543" name="Rectangle 89"/>
            <p:cNvSpPr>
              <a:spLocks noChangeArrowheads="1"/>
            </p:cNvSpPr>
            <p:nvPr/>
          </p:nvSpPr>
          <p:spPr bwMode="auto">
            <a:xfrm>
              <a:off x="2404" y="2344"/>
              <a:ext cx="81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chemeClr val="tx2"/>
                  </a:solidFill>
                  <a:latin typeface="New Century Schlbk" charset="0"/>
                </a:rPr>
                <a:t>C</a:t>
              </a:r>
              <a:endParaRPr lang="en-US" sz="1400">
                <a:solidFill>
                  <a:schemeClr val="tx2"/>
                </a:solidFill>
              </a:endParaRPr>
            </a:p>
          </p:txBody>
        </p:sp>
        <p:sp>
          <p:nvSpPr>
            <p:cNvPr id="22544" name="Rectangle 90"/>
            <p:cNvSpPr>
              <a:spLocks noChangeArrowheads="1"/>
            </p:cNvSpPr>
            <p:nvPr/>
          </p:nvSpPr>
          <p:spPr bwMode="auto">
            <a:xfrm>
              <a:off x="2567" y="2544"/>
              <a:ext cx="261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chemeClr val="tx2"/>
                  </a:solidFill>
                  <a:latin typeface="New Century Schlbk" charset="0"/>
                </a:rPr>
                <a:t>O  H </a:t>
              </a:r>
              <a:endParaRPr lang="en-US" sz="1400">
                <a:solidFill>
                  <a:schemeClr val="tx2"/>
                </a:solidFill>
              </a:endParaRPr>
            </a:p>
          </p:txBody>
        </p:sp>
        <p:sp>
          <p:nvSpPr>
            <p:cNvPr id="22545" name="Rectangle 91"/>
            <p:cNvSpPr>
              <a:spLocks noChangeArrowheads="1"/>
            </p:cNvSpPr>
            <p:nvPr/>
          </p:nvSpPr>
          <p:spPr bwMode="auto">
            <a:xfrm>
              <a:off x="2143" y="2568"/>
              <a:ext cx="81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chemeClr val="tx2"/>
                  </a:solidFill>
                  <a:latin typeface="New Century Schlbk" charset="0"/>
                </a:rPr>
                <a:t>H</a:t>
              </a:r>
              <a:endParaRPr lang="en-US" sz="1400">
                <a:solidFill>
                  <a:schemeClr val="tx2"/>
                </a:solidFill>
              </a:endParaRPr>
            </a:p>
          </p:txBody>
        </p:sp>
        <p:sp>
          <p:nvSpPr>
            <p:cNvPr id="22546" name="Rectangle 92"/>
            <p:cNvSpPr>
              <a:spLocks noChangeArrowheads="1"/>
            </p:cNvSpPr>
            <p:nvPr/>
          </p:nvSpPr>
          <p:spPr bwMode="auto">
            <a:xfrm>
              <a:off x="2131" y="2080"/>
              <a:ext cx="81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chemeClr val="tx2"/>
                  </a:solidFill>
                  <a:latin typeface="New Century Schlbk" charset="0"/>
                </a:rPr>
                <a:t>H</a:t>
              </a:r>
              <a:endParaRPr lang="en-US" sz="1400">
                <a:solidFill>
                  <a:schemeClr val="tx2"/>
                </a:solidFill>
              </a:endParaRPr>
            </a:p>
          </p:txBody>
        </p:sp>
        <p:sp>
          <p:nvSpPr>
            <p:cNvPr id="22547" name="Rectangle 93"/>
            <p:cNvSpPr>
              <a:spLocks noChangeArrowheads="1"/>
            </p:cNvSpPr>
            <p:nvPr/>
          </p:nvSpPr>
          <p:spPr bwMode="auto">
            <a:xfrm>
              <a:off x="2595" y="2111"/>
              <a:ext cx="87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chemeClr val="tx2"/>
                  </a:solidFill>
                  <a:latin typeface="New Century Schlbk" charset="0"/>
                </a:rPr>
                <a:t>O</a:t>
              </a:r>
              <a:endParaRPr lang="en-US" sz="1400">
                <a:solidFill>
                  <a:schemeClr val="tx2"/>
                </a:solidFill>
              </a:endParaRPr>
            </a:p>
          </p:txBody>
        </p:sp>
      </p:grpSp>
      <p:grpSp>
        <p:nvGrpSpPr>
          <p:cNvPr id="7" name="Group 95"/>
          <p:cNvGrpSpPr>
            <a:grpSpLocks/>
          </p:cNvGrpSpPr>
          <p:nvPr/>
        </p:nvGrpSpPr>
        <p:grpSpPr bwMode="auto">
          <a:xfrm>
            <a:off x="5105400" y="1858963"/>
            <a:ext cx="955675" cy="223837"/>
            <a:chOff x="4899" y="1440"/>
            <a:chExt cx="602" cy="176"/>
          </a:xfrm>
        </p:grpSpPr>
        <p:sp>
          <p:nvSpPr>
            <p:cNvPr id="22539" name="Rectangle 96"/>
            <p:cNvSpPr>
              <a:spLocks noChangeArrowheads="1"/>
            </p:cNvSpPr>
            <p:nvPr/>
          </p:nvSpPr>
          <p:spPr bwMode="auto">
            <a:xfrm>
              <a:off x="4899" y="1449"/>
              <a:ext cx="87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Times" pitchFamily="-16" charset="0"/>
                </a:rPr>
                <a:t>H</a:t>
              </a:r>
              <a:endParaRPr lang="en-US" sz="1400"/>
            </a:p>
          </p:txBody>
        </p:sp>
        <p:sp>
          <p:nvSpPr>
            <p:cNvPr id="22540" name="Rectangle 97"/>
            <p:cNvSpPr>
              <a:spLocks noChangeArrowheads="1"/>
            </p:cNvSpPr>
            <p:nvPr/>
          </p:nvSpPr>
          <p:spPr bwMode="auto">
            <a:xfrm>
              <a:off x="5145" y="1449"/>
              <a:ext cx="112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Times" pitchFamily="-16" charset="0"/>
                </a:rPr>
                <a:t>Se</a:t>
              </a:r>
              <a:endParaRPr lang="en-US" sz="1400"/>
            </a:p>
          </p:txBody>
        </p:sp>
        <p:sp>
          <p:nvSpPr>
            <p:cNvPr id="22541" name="Rectangle 98"/>
            <p:cNvSpPr>
              <a:spLocks noChangeArrowheads="1"/>
            </p:cNvSpPr>
            <p:nvPr/>
          </p:nvSpPr>
          <p:spPr bwMode="auto">
            <a:xfrm>
              <a:off x="5414" y="1440"/>
              <a:ext cx="87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Times" pitchFamily="-16" charset="0"/>
                </a:rPr>
                <a:t>H</a:t>
              </a:r>
              <a:endParaRPr lang="en-US" sz="1400"/>
            </a:p>
          </p:txBody>
        </p:sp>
      </p:grpSp>
      <p:sp>
        <p:nvSpPr>
          <p:cNvPr id="22538" name="Text Box 99"/>
          <p:cNvSpPr txBox="1">
            <a:spLocks noChangeArrowheads="1"/>
          </p:cNvSpPr>
          <p:nvPr/>
        </p:nvSpPr>
        <p:spPr bwMode="auto">
          <a:xfrm>
            <a:off x="381000" y="3276600"/>
            <a:ext cx="8458200" cy="329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tabLst>
                <a:tab pos="1143000" algn="l"/>
                <a:tab pos="2057400" algn="l"/>
                <a:tab pos="3657600" algn="l"/>
                <a:tab pos="4800600" algn="l"/>
                <a:tab pos="5715000" algn="l"/>
              </a:tabLst>
            </a:pPr>
            <a:r>
              <a:rPr lang="en-US" sz="1800"/>
              <a:t>In general when there is a single central atom in the molecule, </a:t>
            </a:r>
            <a:r>
              <a:rPr lang="en-US" sz="1800">
                <a:solidFill>
                  <a:srgbClr val="CF0E30"/>
                </a:solidFill>
              </a:rPr>
              <a:t>C</a:t>
            </a:r>
            <a:r>
              <a:rPr lang="en-US" sz="1800"/>
              <a:t>H</a:t>
            </a:r>
            <a:r>
              <a:rPr lang="en-US" sz="1800" baseline="-25000"/>
              <a:t>2</a:t>
            </a:r>
            <a:r>
              <a:rPr lang="en-US" sz="1800"/>
              <a:t>ClF, </a:t>
            </a:r>
            <a:r>
              <a:rPr lang="en-US" sz="1800">
                <a:solidFill>
                  <a:srgbClr val="CF0E30"/>
                </a:solidFill>
              </a:rPr>
              <a:t>Se</a:t>
            </a:r>
            <a:r>
              <a:rPr lang="en-US" sz="1800"/>
              <a:t>Cl</a:t>
            </a:r>
            <a:r>
              <a:rPr lang="en-US" sz="1800" baseline="-25000"/>
              <a:t>2</a:t>
            </a:r>
            <a:r>
              <a:rPr lang="en-US" sz="1800"/>
              <a:t>, O</a:t>
            </a:r>
            <a:r>
              <a:rPr lang="en-US" sz="1800" baseline="-25000"/>
              <a:t>3</a:t>
            </a:r>
            <a:r>
              <a:rPr lang="en-US" sz="1800"/>
              <a:t> (</a:t>
            </a:r>
            <a:r>
              <a:rPr lang="en-US" sz="1800">
                <a:solidFill>
                  <a:srgbClr val="CF0E30"/>
                </a:solidFill>
              </a:rPr>
              <a:t>C</a:t>
            </a:r>
            <a:r>
              <a:rPr lang="en-US" sz="1800"/>
              <a:t>O</a:t>
            </a:r>
            <a:r>
              <a:rPr lang="en-US" sz="1800" baseline="-25000"/>
              <a:t>2</a:t>
            </a:r>
            <a:r>
              <a:rPr lang="en-US" sz="1800"/>
              <a:t>, </a:t>
            </a:r>
            <a:r>
              <a:rPr lang="en-US" sz="1800">
                <a:solidFill>
                  <a:srgbClr val="CF0E30"/>
                </a:solidFill>
              </a:rPr>
              <a:t>N</a:t>
            </a:r>
            <a:r>
              <a:rPr lang="en-US" sz="1800"/>
              <a:t>H</a:t>
            </a:r>
            <a:r>
              <a:rPr lang="en-US" sz="1800" baseline="-25000"/>
              <a:t>3</a:t>
            </a:r>
            <a:r>
              <a:rPr lang="en-US" sz="1800"/>
              <a:t>, </a:t>
            </a:r>
            <a:r>
              <a:rPr lang="en-US" sz="1800">
                <a:solidFill>
                  <a:srgbClr val="CF0E30"/>
                </a:solidFill>
              </a:rPr>
              <a:t>P</a:t>
            </a:r>
            <a:r>
              <a:rPr lang="en-US" sz="1800"/>
              <a:t>O</a:t>
            </a:r>
            <a:r>
              <a:rPr lang="en-US" sz="1800" baseline="-25000"/>
              <a:t>4</a:t>
            </a:r>
            <a:r>
              <a:rPr lang="en-US" sz="1800" baseline="30000"/>
              <a:t>3-</a:t>
            </a:r>
            <a:r>
              <a:rPr lang="en-US" sz="1800"/>
              <a:t>), the central atom is the first atom in the chemical formula.</a:t>
            </a:r>
          </a:p>
          <a:p>
            <a:pPr algn="l">
              <a:spcBef>
                <a:spcPct val="50000"/>
              </a:spcBef>
              <a:tabLst>
                <a:tab pos="1143000" algn="l"/>
                <a:tab pos="2057400" algn="l"/>
                <a:tab pos="3657600" algn="l"/>
                <a:tab pos="4800600" algn="l"/>
                <a:tab pos="5715000" algn="l"/>
              </a:tabLst>
            </a:pPr>
            <a:r>
              <a:rPr lang="en-US" sz="1800"/>
              <a:t>Except when the first atom in the chemical formula is Hydrogen (H) or fluorine (F).  In which case the central atom is the second atom in the chemical formula.</a:t>
            </a:r>
          </a:p>
          <a:p>
            <a:pPr algn="l">
              <a:spcBef>
                <a:spcPct val="50000"/>
              </a:spcBef>
              <a:tabLst>
                <a:tab pos="1143000" algn="l"/>
                <a:tab pos="2057400" algn="l"/>
                <a:tab pos="3657600" algn="l"/>
                <a:tab pos="4800600" algn="l"/>
                <a:tab pos="5715000" algn="l"/>
              </a:tabLst>
            </a:pPr>
            <a:endParaRPr lang="en-US" sz="1400"/>
          </a:p>
          <a:p>
            <a:pPr algn="l">
              <a:spcBef>
                <a:spcPct val="50000"/>
              </a:spcBef>
              <a:tabLst>
                <a:tab pos="1143000" algn="l"/>
                <a:tab pos="2057400" algn="l"/>
                <a:tab pos="3657600" algn="l"/>
                <a:tab pos="4800600" algn="l"/>
                <a:tab pos="5715000" algn="l"/>
              </a:tabLst>
            </a:pPr>
            <a:r>
              <a:rPr lang="en-US" sz="1800"/>
              <a:t>Find the central atom for the following:</a:t>
            </a:r>
          </a:p>
          <a:p>
            <a:pPr algn="l">
              <a:spcBef>
                <a:spcPct val="50000"/>
              </a:spcBef>
              <a:tabLst>
                <a:tab pos="1143000" algn="l"/>
                <a:tab pos="2057400" algn="l"/>
                <a:tab pos="3657600" algn="l"/>
                <a:tab pos="4800600" algn="l"/>
                <a:tab pos="5715000" algn="l"/>
              </a:tabLst>
            </a:pPr>
            <a:r>
              <a:rPr lang="en-US" sz="1800"/>
              <a:t>1) H</a:t>
            </a:r>
            <a:r>
              <a:rPr lang="en-US" sz="1800" baseline="-25000"/>
              <a:t>2</a:t>
            </a:r>
            <a:r>
              <a:rPr lang="en-US" sz="1800"/>
              <a:t>O	a) H	b) O	2) PCl</a:t>
            </a:r>
            <a:r>
              <a:rPr lang="en-US" sz="1800" baseline="-25000"/>
              <a:t>3</a:t>
            </a:r>
            <a:r>
              <a:rPr lang="en-US" sz="1800"/>
              <a:t>	a) P	b) Cl</a:t>
            </a:r>
          </a:p>
          <a:p>
            <a:pPr algn="l">
              <a:spcBef>
                <a:spcPct val="50000"/>
              </a:spcBef>
              <a:tabLst>
                <a:tab pos="1143000" algn="l"/>
                <a:tab pos="2057400" algn="l"/>
                <a:tab pos="3657600" algn="l"/>
                <a:tab pos="4800600" algn="l"/>
                <a:tab pos="5715000" algn="l"/>
              </a:tabLst>
            </a:pPr>
            <a:r>
              <a:rPr lang="en-US" sz="1800"/>
              <a:t>3) SO</a:t>
            </a:r>
            <a:r>
              <a:rPr lang="en-US" sz="1800" baseline="-25000"/>
              <a:t>3</a:t>
            </a:r>
            <a:r>
              <a:rPr lang="en-US" sz="1800"/>
              <a:t>	a) S	b) O	4) CO</a:t>
            </a:r>
            <a:r>
              <a:rPr lang="en-US" sz="1800" baseline="-25000"/>
              <a:t>3</a:t>
            </a:r>
            <a:r>
              <a:rPr lang="en-US" sz="1800" baseline="30000"/>
              <a:t>2-</a:t>
            </a:r>
            <a:r>
              <a:rPr lang="en-US" sz="1800"/>
              <a:t>	a) C	b) O</a:t>
            </a:r>
          </a:p>
          <a:p>
            <a:pPr algn="l">
              <a:spcBef>
                <a:spcPct val="50000"/>
              </a:spcBef>
              <a:tabLst>
                <a:tab pos="1143000" algn="l"/>
                <a:tab pos="2057400" algn="l"/>
                <a:tab pos="3657600" algn="l"/>
                <a:tab pos="4800600" algn="l"/>
                <a:tab pos="5715000" algn="l"/>
              </a:tabLst>
            </a:pPr>
            <a:r>
              <a:rPr lang="en-US" sz="1800"/>
              <a:t>5) BeH</a:t>
            </a:r>
            <a:r>
              <a:rPr lang="en-US" sz="1800" baseline="-25000"/>
              <a:t>2</a:t>
            </a:r>
            <a:r>
              <a:rPr lang="en-US" sz="1800"/>
              <a:t>	a) Be	b) H	6) IO</a:t>
            </a:r>
            <a:r>
              <a:rPr lang="en-US" sz="1800" baseline="30000"/>
              <a:t>3-	 </a:t>
            </a:r>
            <a:r>
              <a:rPr lang="en-US" sz="1800"/>
              <a:t>a) I	b) O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144000" cy="8382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Skeletal structures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00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534400" cy="6172200"/>
          </a:xfrm>
        </p:spPr>
        <p:txBody>
          <a:bodyPr/>
          <a:lstStyle/>
          <a:p>
            <a:pPr marL="392113" indent="-392113">
              <a:spcBef>
                <a:spcPct val="5000"/>
              </a:spcBef>
            </a:pPr>
            <a:r>
              <a:rPr lang="en-US" dirty="0">
                <a:latin typeface="Arial" charset="0"/>
              </a:rPr>
              <a:t>Because there are exceptions to the octet rule, we need a set of rules to determine how many electrons surround atoms</a:t>
            </a:r>
          </a:p>
          <a:p>
            <a:pPr marL="392113" indent="-392113">
              <a:spcBef>
                <a:spcPct val="5000"/>
              </a:spcBef>
            </a:pPr>
            <a:r>
              <a:rPr lang="en-US" dirty="0">
                <a:latin typeface="Arial" charset="0"/>
              </a:rPr>
              <a:t>The first step is to determine how the atoms are bonded in a molecule</a:t>
            </a:r>
          </a:p>
          <a:p>
            <a:pPr marL="392113" indent="-392113">
              <a:spcBef>
                <a:spcPct val="5000"/>
              </a:spcBef>
            </a:pPr>
            <a:r>
              <a:rPr lang="en-US" dirty="0">
                <a:latin typeface="Arial" charset="0"/>
              </a:rPr>
              <a:t>Generally, if there is only one of one element and multiple copies of another element, the unique element is central</a:t>
            </a:r>
          </a:p>
          <a:p>
            <a:pPr marL="392113" indent="-392113">
              <a:spcBef>
                <a:spcPct val="5000"/>
              </a:spcBef>
            </a:pPr>
            <a:r>
              <a:rPr lang="en-US" dirty="0">
                <a:latin typeface="Arial" charset="0"/>
              </a:rPr>
              <a:t>Commonly, H is peripheral, bonded to O</a:t>
            </a:r>
          </a:p>
          <a:p>
            <a:pPr marL="392113" indent="-392113">
              <a:spcBef>
                <a:spcPct val="5000"/>
              </a:spcBef>
              <a:buNone/>
            </a:pPr>
            <a:endParaRPr lang="en-US" dirty="0">
              <a:solidFill>
                <a:srgbClr val="004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144000" cy="8382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Counting total electrons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82627" name="Rectangle 1027"/>
          <p:cNvSpPr>
            <a:spLocks noGrp="1" noChangeArrowheads="1"/>
          </p:cNvSpPr>
          <p:nvPr>
            <p:ph idx="1"/>
          </p:nvPr>
        </p:nvSpPr>
        <p:spPr>
          <a:xfrm>
            <a:off x="304800" y="685800"/>
            <a:ext cx="8534400" cy="6172200"/>
          </a:xfrm>
        </p:spPr>
        <p:txBody>
          <a:bodyPr/>
          <a:lstStyle/>
          <a:p>
            <a:pPr marL="392113" indent="-392113">
              <a:spcBef>
                <a:spcPct val="5000"/>
              </a:spcBef>
            </a:pPr>
            <a:r>
              <a:rPr lang="en-US" dirty="0">
                <a:latin typeface="Arial" charset="0"/>
              </a:rPr>
              <a:t>Once we have determined the basic structure of the molecule we can start placing electrons around atoms</a:t>
            </a:r>
          </a:p>
          <a:p>
            <a:pPr marL="392113" indent="-392113">
              <a:spcBef>
                <a:spcPct val="5000"/>
              </a:spcBef>
            </a:pPr>
            <a:r>
              <a:rPr lang="en-US" dirty="0">
                <a:latin typeface="Arial" charset="0"/>
              </a:rPr>
              <a:t>The first step is to determine the total number of electrons that are available</a:t>
            </a:r>
          </a:p>
          <a:p>
            <a:pPr marL="392113" indent="-392113">
              <a:spcBef>
                <a:spcPct val="5000"/>
              </a:spcBef>
            </a:pPr>
            <a:r>
              <a:rPr lang="en-US" dirty="0">
                <a:latin typeface="Arial" charset="0"/>
              </a:rPr>
              <a:t>We use the group number of an element to indicate the number of valence electrons that it contributes to the molecule.</a:t>
            </a:r>
          </a:p>
          <a:p>
            <a:pPr marL="392113" indent="-392113">
              <a:spcBef>
                <a:spcPct val="5000"/>
              </a:spcBef>
            </a:pPr>
            <a:r>
              <a:rPr lang="en-US" dirty="0">
                <a:latin typeface="Arial" charset="0"/>
              </a:rPr>
              <a:t>E.g. O in group VIA (6A), contributes 6 e</a:t>
            </a:r>
            <a:r>
              <a:rPr lang="en-US" b="1" baseline="30000" dirty="0">
                <a:latin typeface="Arial" charset="0"/>
              </a:rPr>
              <a:t>–</a:t>
            </a:r>
            <a:r>
              <a:rPr lang="en-US" dirty="0">
                <a:latin typeface="Arial" charset="0"/>
              </a:rPr>
              <a:t>s</a:t>
            </a:r>
          </a:p>
          <a:p>
            <a:pPr marL="392113" indent="-392113">
              <a:spcBef>
                <a:spcPct val="5000"/>
              </a:spcBef>
              <a:buNone/>
            </a:pPr>
            <a:endParaRPr lang="en-US" dirty="0">
              <a:solidFill>
                <a:srgbClr val="004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144000" cy="8382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Lewis Structures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867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85800"/>
            <a:ext cx="8534400" cy="5638800"/>
          </a:xfrm>
        </p:spPr>
        <p:txBody>
          <a:bodyPr/>
          <a:lstStyle/>
          <a:p>
            <a:pPr marL="392113" indent="-392113">
              <a:spcBef>
                <a:spcPct val="5000"/>
              </a:spcBef>
            </a:pPr>
            <a:r>
              <a:rPr lang="en-US" dirty="0">
                <a:latin typeface="Arial" charset="0"/>
              </a:rPr>
              <a:t>Once we have determined the number of total valence electrons we can start distributing them throughout the molecule</a:t>
            </a:r>
          </a:p>
          <a:p>
            <a:pPr marL="392113" indent="-392113">
              <a:spcBef>
                <a:spcPct val="5000"/>
              </a:spcBef>
            </a:pPr>
            <a:r>
              <a:rPr lang="en-US" i="1" dirty="0">
                <a:latin typeface="Arial" charset="0"/>
              </a:rPr>
              <a:t>These rules are also in the study guide.</a:t>
            </a:r>
          </a:p>
          <a:p>
            <a:pPr marL="392113" indent="-392113">
              <a:spcBef>
                <a:spcPct val="5000"/>
              </a:spcBef>
            </a:pPr>
            <a:r>
              <a:rPr lang="en-US" dirty="0">
                <a:latin typeface="Arial" charset="0"/>
              </a:rPr>
              <a:t>When we represent electrons they will be in pairs (since an orbital holds 2 electrons)</a:t>
            </a:r>
          </a:p>
          <a:p>
            <a:pPr marL="392113" indent="-392113">
              <a:spcBef>
                <a:spcPct val="5000"/>
              </a:spcBef>
            </a:pPr>
            <a:r>
              <a:rPr lang="en-US" dirty="0">
                <a:latin typeface="Arial" charset="0"/>
              </a:rPr>
              <a:t>Electron pairs can be represented with 2 dots or a solid line … </a:t>
            </a:r>
          </a:p>
          <a:p>
            <a:pPr marL="392113" indent="-392113">
              <a:spcBef>
                <a:spcPct val="5000"/>
              </a:spcBef>
            </a:pPr>
            <a:endParaRPr lang="en-US" dirty="0">
              <a:solidFill>
                <a:srgbClr val="004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Placing electrons around atoms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84678" name="Rectangle 6"/>
          <p:cNvSpPr>
            <a:spLocks noChangeArrowheads="1"/>
          </p:cNvSpPr>
          <p:nvPr/>
        </p:nvSpPr>
        <p:spPr bwMode="auto">
          <a:xfrm>
            <a:off x="2514600" y="990600"/>
            <a:ext cx="1828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spcBef>
                <a:spcPct val="5000"/>
              </a:spcBef>
            </a:pPr>
            <a:r>
              <a:rPr lang="en-US" sz="3200">
                <a:solidFill>
                  <a:srgbClr val="004000"/>
                </a:solidFill>
                <a:latin typeface="Arial" charset="0"/>
              </a:rPr>
              <a:t>ClO</a:t>
            </a:r>
            <a:r>
              <a:rPr lang="en-US" sz="3200" b="1" baseline="-25000">
                <a:solidFill>
                  <a:srgbClr val="004000"/>
                </a:solidFill>
                <a:latin typeface="Arial" charset="0"/>
              </a:rPr>
              <a:t>2</a:t>
            </a:r>
            <a:r>
              <a:rPr lang="en-US" sz="3200" b="1" baseline="30000">
                <a:solidFill>
                  <a:srgbClr val="004000"/>
                </a:solidFill>
                <a:latin typeface="Arial" charset="0"/>
              </a:rPr>
              <a:t>–</a:t>
            </a:r>
            <a:endParaRPr lang="en-US" sz="3200">
              <a:solidFill>
                <a:srgbClr val="004000"/>
              </a:solidFill>
              <a:latin typeface="Arial" charset="0"/>
            </a:endParaRPr>
          </a:p>
        </p:txBody>
      </p:sp>
      <p:grpSp>
        <p:nvGrpSpPr>
          <p:cNvPr id="2" name="Group 159"/>
          <p:cNvGrpSpPr>
            <a:grpSpLocks/>
          </p:cNvGrpSpPr>
          <p:nvPr/>
        </p:nvGrpSpPr>
        <p:grpSpPr bwMode="auto">
          <a:xfrm>
            <a:off x="2590800" y="2533650"/>
            <a:ext cx="1752600" cy="457200"/>
            <a:chOff x="1632" y="1596"/>
            <a:chExt cx="1104" cy="288"/>
          </a:xfrm>
        </p:grpSpPr>
        <p:sp>
          <p:nvSpPr>
            <p:cNvPr id="284679" name="Rectangle 7"/>
            <p:cNvSpPr>
              <a:spLocks noChangeArrowheads="1"/>
            </p:cNvSpPr>
            <p:nvPr/>
          </p:nvSpPr>
          <p:spPr bwMode="auto">
            <a:xfrm>
              <a:off x="2040" y="1596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>
                <a:spcBef>
                  <a:spcPct val="5000"/>
                </a:spcBef>
              </a:pPr>
              <a:r>
                <a:rPr lang="en-US" sz="3200">
                  <a:solidFill>
                    <a:srgbClr val="004000"/>
                  </a:solidFill>
                  <a:latin typeface="Arial" charset="0"/>
                </a:rPr>
                <a:t>Cl</a:t>
              </a:r>
            </a:p>
          </p:txBody>
        </p:sp>
        <p:sp>
          <p:nvSpPr>
            <p:cNvPr id="284680" name="Rectangle 8"/>
            <p:cNvSpPr>
              <a:spLocks noChangeArrowheads="1"/>
            </p:cNvSpPr>
            <p:nvPr/>
          </p:nvSpPr>
          <p:spPr bwMode="auto">
            <a:xfrm>
              <a:off x="2448" y="1596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>
                <a:spcBef>
                  <a:spcPct val="5000"/>
                </a:spcBef>
              </a:pPr>
              <a:r>
                <a:rPr lang="en-US" sz="3200">
                  <a:solidFill>
                    <a:srgbClr val="004000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284681" name="Rectangle 9"/>
            <p:cNvSpPr>
              <a:spLocks noChangeArrowheads="1"/>
            </p:cNvSpPr>
            <p:nvPr/>
          </p:nvSpPr>
          <p:spPr bwMode="auto">
            <a:xfrm>
              <a:off x="1632" y="1596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>
                <a:spcBef>
                  <a:spcPct val="5000"/>
                </a:spcBef>
              </a:pPr>
              <a:r>
                <a:rPr lang="en-US" sz="3200">
                  <a:solidFill>
                    <a:srgbClr val="004000"/>
                  </a:solidFill>
                  <a:latin typeface="Arial" charset="0"/>
                </a:rPr>
                <a:t>O</a:t>
              </a:r>
            </a:p>
          </p:txBody>
        </p:sp>
      </p:grpSp>
      <p:sp>
        <p:nvSpPr>
          <p:cNvPr id="284682" name="Rectangle 10"/>
          <p:cNvSpPr>
            <a:spLocks noChangeArrowheads="1"/>
          </p:cNvSpPr>
          <p:nvPr/>
        </p:nvSpPr>
        <p:spPr bwMode="auto">
          <a:xfrm>
            <a:off x="2438400" y="3886200"/>
            <a:ext cx="198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spcBef>
                <a:spcPct val="5000"/>
              </a:spcBef>
            </a:pPr>
            <a:r>
              <a:rPr lang="en-US" sz="3200">
                <a:solidFill>
                  <a:srgbClr val="004000"/>
                </a:solidFill>
                <a:latin typeface="Arial" charset="0"/>
              </a:rPr>
              <a:t>7x1 + 6x2 +1 = 20</a:t>
            </a:r>
          </a:p>
        </p:txBody>
      </p:sp>
      <p:sp>
        <p:nvSpPr>
          <p:cNvPr id="284686" name="Rectangle 14"/>
          <p:cNvSpPr>
            <a:spLocks noChangeArrowheads="1"/>
          </p:cNvSpPr>
          <p:nvPr/>
        </p:nvSpPr>
        <p:spPr bwMode="auto">
          <a:xfrm>
            <a:off x="2514600" y="5943600"/>
            <a:ext cx="198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spcBef>
                <a:spcPct val="5000"/>
              </a:spcBef>
            </a:pPr>
            <a:r>
              <a:rPr lang="en-US" sz="3200">
                <a:solidFill>
                  <a:srgbClr val="004000"/>
                </a:solidFill>
                <a:latin typeface="Arial" charset="0"/>
              </a:rPr>
              <a:t>20 - 4 = 16</a:t>
            </a:r>
          </a:p>
        </p:txBody>
      </p:sp>
      <p:grpSp>
        <p:nvGrpSpPr>
          <p:cNvPr id="3" name="Group 160"/>
          <p:cNvGrpSpPr>
            <a:grpSpLocks/>
          </p:cNvGrpSpPr>
          <p:nvPr/>
        </p:nvGrpSpPr>
        <p:grpSpPr bwMode="auto">
          <a:xfrm>
            <a:off x="2590800" y="5334000"/>
            <a:ext cx="1752600" cy="457200"/>
            <a:chOff x="1632" y="3360"/>
            <a:chExt cx="1104" cy="288"/>
          </a:xfrm>
        </p:grpSpPr>
        <p:sp>
          <p:nvSpPr>
            <p:cNvPr id="284683" name="Rectangle 11"/>
            <p:cNvSpPr>
              <a:spLocks noChangeArrowheads="1"/>
            </p:cNvSpPr>
            <p:nvPr/>
          </p:nvSpPr>
          <p:spPr bwMode="auto">
            <a:xfrm>
              <a:off x="2040" y="3360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>
                <a:spcBef>
                  <a:spcPct val="5000"/>
                </a:spcBef>
              </a:pPr>
              <a:r>
                <a:rPr lang="en-US" sz="3200">
                  <a:solidFill>
                    <a:srgbClr val="004000"/>
                  </a:solidFill>
                  <a:latin typeface="Arial" charset="0"/>
                </a:rPr>
                <a:t>Cl</a:t>
              </a:r>
            </a:p>
          </p:txBody>
        </p:sp>
        <p:sp>
          <p:nvSpPr>
            <p:cNvPr id="284684" name="Rectangle 12"/>
            <p:cNvSpPr>
              <a:spLocks noChangeArrowheads="1"/>
            </p:cNvSpPr>
            <p:nvPr/>
          </p:nvSpPr>
          <p:spPr bwMode="auto">
            <a:xfrm>
              <a:off x="2448" y="3360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>
                <a:spcBef>
                  <a:spcPct val="5000"/>
                </a:spcBef>
              </a:pPr>
              <a:r>
                <a:rPr lang="en-US" sz="3200">
                  <a:solidFill>
                    <a:srgbClr val="004000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284685" name="Rectangle 13"/>
            <p:cNvSpPr>
              <a:spLocks noChangeArrowheads="1"/>
            </p:cNvSpPr>
            <p:nvPr/>
          </p:nvSpPr>
          <p:spPr bwMode="auto">
            <a:xfrm>
              <a:off x="1632" y="3360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>
                <a:spcBef>
                  <a:spcPct val="5000"/>
                </a:spcBef>
              </a:pPr>
              <a:r>
                <a:rPr lang="en-US" sz="3200">
                  <a:solidFill>
                    <a:srgbClr val="004000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284689" name="Oval 17"/>
            <p:cNvSpPr>
              <a:spLocks noChangeArrowheads="1"/>
            </p:cNvSpPr>
            <p:nvPr/>
          </p:nvSpPr>
          <p:spPr bwMode="auto">
            <a:xfrm>
              <a:off x="1950" y="3441"/>
              <a:ext cx="48" cy="48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90" name="Oval 18"/>
            <p:cNvSpPr>
              <a:spLocks noChangeArrowheads="1"/>
            </p:cNvSpPr>
            <p:nvPr/>
          </p:nvSpPr>
          <p:spPr bwMode="auto">
            <a:xfrm>
              <a:off x="1950" y="3522"/>
              <a:ext cx="48" cy="48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91" name="Oval 19"/>
            <p:cNvSpPr>
              <a:spLocks noChangeArrowheads="1"/>
            </p:cNvSpPr>
            <p:nvPr/>
          </p:nvSpPr>
          <p:spPr bwMode="auto">
            <a:xfrm>
              <a:off x="2382" y="3453"/>
              <a:ext cx="48" cy="48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692" name="Oval 20"/>
            <p:cNvSpPr>
              <a:spLocks noChangeArrowheads="1"/>
            </p:cNvSpPr>
            <p:nvPr/>
          </p:nvSpPr>
          <p:spPr bwMode="auto">
            <a:xfrm>
              <a:off x="2382" y="3534"/>
              <a:ext cx="48" cy="48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1"/>
          <p:cNvGrpSpPr>
            <a:grpSpLocks/>
          </p:cNvGrpSpPr>
          <p:nvPr/>
        </p:nvGrpSpPr>
        <p:grpSpPr bwMode="auto">
          <a:xfrm>
            <a:off x="7032625" y="1055688"/>
            <a:ext cx="1882775" cy="522287"/>
            <a:chOff x="4430" y="665"/>
            <a:chExt cx="1186" cy="329"/>
          </a:xfrm>
        </p:grpSpPr>
        <p:sp>
          <p:nvSpPr>
            <p:cNvPr id="284693" name="Rectangle 21"/>
            <p:cNvSpPr>
              <a:spLocks noChangeArrowheads="1"/>
            </p:cNvSpPr>
            <p:nvPr/>
          </p:nvSpPr>
          <p:spPr bwMode="auto">
            <a:xfrm>
              <a:off x="4872" y="67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>
                <a:spcBef>
                  <a:spcPct val="5000"/>
                </a:spcBef>
              </a:pPr>
              <a:r>
                <a:rPr lang="en-US" sz="3200">
                  <a:solidFill>
                    <a:srgbClr val="004000"/>
                  </a:solidFill>
                  <a:latin typeface="Arial" charset="0"/>
                </a:rPr>
                <a:t>Cl</a:t>
              </a:r>
            </a:p>
          </p:txBody>
        </p:sp>
        <p:sp>
          <p:nvSpPr>
            <p:cNvPr id="284694" name="Rectangle 22"/>
            <p:cNvSpPr>
              <a:spLocks noChangeArrowheads="1"/>
            </p:cNvSpPr>
            <p:nvPr/>
          </p:nvSpPr>
          <p:spPr bwMode="auto">
            <a:xfrm>
              <a:off x="5280" y="67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>
                <a:spcBef>
                  <a:spcPct val="5000"/>
                </a:spcBef>
              </a:pPr>
              <a:r>
                <a:rPr lang="en-US" sz="3200">
                  <a:solidFill>
                    <a:srgbClr val="004000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284695" name="Rectangle 23"/>
            <p:cNvSpPr>
              <a:spLocks noChangeArrowheads="1"/>
            </p:cNvSpPr>
            <p:nvPr/>
          </p:nvSpPr>
          <p:spPr bwMode="auto">
            <a:xfrm>
              <a:off x="4464" y="67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>
                <a:spcBef>
                  <a:spcPct val="5000"/>
                </a:spcBef>
              </a:pPr>
              <a:r>
                <a:rPr lang="en-US" sz="3200">
                  <a:solidFill>
                    <a:srgbClr val="004000"/>
                  </a:solidFill>
                  <a:latin typeface="Arial" charset="0"/>
                </a:rPr>
                <a:t>O</a:t>
              </a:r>
            </a:p>
          </p:txBody>
        </p:sp>
        <p:grpSp>
          <p:nvGrpSpPr>
            <p:cNvPr id="5" name="Group 40"/>
            <p:cNvGrpSpPr>
              <a:grpSpLocks/>
            </p:cNvGrpSpPr>
            <p:nvPr/>
          </p:nvGrpSpPr>
          <p:grpSpPr bwMode="auto">
            <a:xfrm>
              <a:off x="4775" y="760"/>
              <a:ext cx="48" cy="129"/>
              <a:chOff x="4782" y="753"/>
              <a:chExt cx="48" cy="129"/>
            </a:xfrm>
          </p:grpSpPr>
          <p:sp>
            <p:nvSpPr>
              <p:cNvPr id="284696" name="Oval 24"/>
              <p:cNvSpPr>
                <a:spLocks noChangeArrowheads="1"/>
              </p:cNvSpPr>
              <p:nvPr/>
            </p:nvSpPr>
            <p:spPr bwMode="auto">
              <a:xfrm>
                <a:off x="4782" y="753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4697" name="Oval 25"/>
              <p:cNvSpPr>
                <a:spLocks noChangeArrowheads="1"/>
              </p:cNvSpPr>
              <p:nvPr/>
            </p:nvSpPr>
            <p:spPr bwMode="auto">
              <a:xfrm>
                <a:off x="4782" y="83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5207" y="758"/>
              <a:ext cx="48" cy="129"/>
              <a:chOff x="5214" y="765"/>
              <a:chExt cx="48" cy="129"/>
            </a:xfrm>
          </p:grpSpPr>
          <p:sp>
            <p:nvSpPr>
              <p:cNvPr id="284698" name="Oval 26"/>
              <p:cNvSpPr>
                <a:spLocks noChangeArrowheads="1"/>
              </p:cNvSpPr>
              <p:nvPr/>
            </p:nvSpPr>
            <p:spPr bwMode="auto">
              <a:xfrm>
                <a:off x="5214" y="765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4699" name="Oval 27"/>
              <p:cNvSpPr>
                <a:spLocks noChangeArrowheads="1"/>
              </p:cNvSpPr>
              <p:nvPr/>
            </p:nvSpPr>
            <p:spPr bwMode="auto">
              <a:xfrm>
                <a:off x="5214" y="84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32"/>
            <p:cNvGrpSpPr>
              <a:grpSpLocks/>
            </p:cNvGrpSpPr>
            <p:nvPr/>
          </p:nvGrpSpPr>
          <p:grpSpPr bwMode="auto">
            <a:xfrm>
              <a:off x="5568" y="753"/>
              <a:ext cx="48" cy="129"/>
              <a:chOff x="5568" y="753"/>
              <a:chExt cx="48" cy="129"/>
            </a:xfrm>
          </p:grpSpPr>
          <p:sp>
            <p:nvSpPr>
              <p:cNvPr id="284700" name="Oval 28"/>
              <p:cNvSpPr>
                <a:spLocks noChangeArrowheads="1"/>
              </p:cNvSpPr>
              <p:nvPr/>
            </p:nvSpPr>
            <p:spPr bwMode="auto">
              <a:xfrm>
                <a:off x="5568" y="753"/>
                <a:ext cx="48" cy="48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4701" name="Oval 29"/>
              <p:cNvSpPr>
                <a:spLocks noChangeArrowheads="1"/>
              </p:cNvSpPr>
              <p:nvPr/>
            </p:nvSpPr>
            <p:spPr bwMode="auto">
              <a:xfrm>
                <a:off x="5568" y="834"/>
                <a:ext cx="48" cy="48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39"/>
            <p:cNvGrpSpPr>
              <a:grpSpLocks/>
            </p:cNvGrpSpPr>
            <p:nvPr/>
          </p:nvGrpSpPr>
          <p:grpSpPr bwMode="auto">
            <a:xfrm>
              <a:off x="4430" y="767"/>
              <a:ext cx="48" cy="129"/>
              <a:chOff x="4416" y="753"/>
              <a:chExt cx="48" cy="129"/>
            </a:xfrm>
          </p:grpSpPr>
          <p:sp>
            <p:nvSpPr>
              <p:cNvPr id="284702" name="Oval 30"/>
              <p:cNvSpPr>
                <a:spLocks noChangeArrowheads="1"/>
              </p:cNvSpPr>
              <p:nvPr/>
            </p:nvSpPr>
            <p:spPr bwMode="auto">
              <a:xfrm>
                <a:off x="4416" y="753"/>
                <a:ext cx="48" cy="48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4703" name="Oval 31"/>
              <p:cNvSpPr>
                <a:spLocks noChangeArrowheads="1"/>
              </p:cNvSpPr>
              <p:nvPr/>
            </p:nvSpPr>
            <p:spPr bwMode="auto">
              <a:xfrm>
                <a:off x="4416" y="834"/>
                <a:ext cx="48" cy="48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33"/>
            <p:cNvGrpSpPr>
              <a:grpSpLocks/>
            </p:cNvGrpSpPr>
            <p:nvPr/>
          </p:nvGrpSpPr>
          <p:grpSpPr bwMode="auto">
            <a:xfrm rot="-5400000">
              <a:off x="4579" y="904"/>
              <a:ext cx="48" cy="129"/>
              <a:chOff x="5568" y="753"/>
              <a:chExt cx="48" cy="129"/>
            </a:xfrm>
          </p:grpSpPr>
          <p:sp>
            <p:nvSpPr>
              <p:cNvPr id="284706" name="Oval 34"/>
              <p:cNvSpPr>
                <a:spLocks noChangeArrowheads="1"/>
              </p:cNvSpPr>
              <p:nvPr/>
            </p:nvSpPr>
            <p:spPr bwMode="auto">
              <a:xfrm>
                <a:off x="5568" y="753"/>
                <a:ext cx="48" cy="48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4707" name="Oval 35"/>
              <p:cNvSpPr>
                <a:spLocks noChangeArrowheads="1"/>
              </p:cNvSpPr>
              <p:nvPr/>
            </p:nvSpPr>
            <p:spPr bwMode="auto">
              <a:xfrm>
                <a:off x="5568" y="834"/>
                <a:ext cx="48" cy="48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36"/>
            <p:cNvGrpSpPr>
              <a:grpSpLocks/>
            </p:cNvGrpSpPr>
            <p:nvPr/>
          </p:nvGrpSpPr>
          <p:grpSpPr bwMode="auto">
            <a:xfrm rot="-5400000">
              <a:off x="4575" y="624"/>
              <a:ext cx="48" cy="129"/>
              <a:chOff x="5568" y="753"/>
              <a:chExt cx="48" cy="129"/>
            </a:xfrm>
          </p:grpSpPr>
          <p:sp>
            <p:nvSpPr>
              <p:cNvPr id="284709" name="Oval 37"/>
              <p:cNvSpPr>
                <a:spLocks noChangeArrowheads="1"/>
              </p:cNvSpPr>
              <p:nvPr/>
            </p:nvSpPr>
            <p:spPr bwMode="auto">
              <a:xfrm>
                <a:off x="5568" y="753"/>
                <a:ext cx="48" cy="48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4710" name="Oval 38"/>
              <p:cNvSpPr>
                <a:spLocks noChangeArrowheads="1"/>
              </p:cNvSpPr>
              <p:nvPr/>
            </p:nvSpPr>
            <p:spPr bwMode="auto">
              <a:xfrm>
                <a:off x="5568" y="834"/>
                <a:ext cx="48" cy="48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42"/>
            <p:cNvGrpSpPr>
              <a:grpSpLocks/>
            </p:cNvGrpSpPr>
            <p:nvPr/>
          </p:nvGrpSpPr>
          <p:grpSpPr bwMode="auto">
            <a:xfrm rot="-5400000">
              <a:off x="5398" y="631"/>
              <a:ext cx="48" cy="129"/>
              <a:chOff x="5568" y="753"/>
              <a:chExt cx="48" cy="129"/>
            </a:xfrm>
          </p:grpSpPr>
          <p:sp>
            <p:nvSpPr>
              <p:cNvPr id="284715" name="Oval 43"/>
              <p:cNvSpPr>
                <a:spLocks noChangeArrowheads="1"/>
              </p:cNvSpPr>
              <p:nvPr/>
            </p:nvSpPr>
            <p:spPr bwMode="auto">
              <a:xfrm>
                <a:off x="5568" y="753"/>
                <a:ext cx="48" cy="48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4716" name="Oval 44"/>
              <p:cNvSpPr>
                <a:spLocks noChangeArrowheads="1"/>
              </p:cNvSpPr>
              <p:nvPr/>
            </p:nvSpPr>
            <p:spPr bwMode="auto">
              <a:xfrm>
                <a:off x="5568" y="834"/>
                <a:ext cx="48" cy="48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45"/>
            <p:cNvGrpSpPr>
              <a:grpSpLocks/>
            </p:cNvGrpSpPr>
            <p:nvPr/>
          </p:nvGrpSpPr>
          <p:grpSpPr bwMode="auto">
            <a:xfrm rot="-5400000">
              <a:off x="5403" y="905"/>
              <a:ext cx="48" cy="129"/>
              <a:chOff x="5568" y="753"/>
              <a:chExt cx="48" cy="129"/>
            </a:xfrm>
          </p:grpSpPr>
          <p:sp>
            <p:nvSpPr>
              <p:cNvPr id="284718" name="Oval 46"/>
              <p:cNvSpPr>
                <a:spLocks noChangeArrowheads="1"/>
              </p:cNvSpPr>
              <p:nvPr/>
            </p:nvSpPr>
            <p:spPr bwMode="auto">
              <a:xfrm>
                <a:off x="5568" y="753"/>
                <a:ext cx="48" cy="48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4719" name="Oval 47"/>
              <p:cNvSpPr>
                <a:spLocks noChangeArrowheads="1"/>
              </p:cNvSpPr>
              <p:nvPr/>
            </p:nvSpPr>
            <p:spPr bwMode="auto">
              <a:xfrm>
                <a:off x="5568" y="834"/>
                <a:ext cx="48" cy="48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4720" name="Rectangle 48"/>
          <p:cNvSpPr>
            <a:spLocks noChangeArrowheads="1"/>
          </p:cNvSpPr>
          <p:nvPr/>
        </p:nvSpPr>
        <p:spPr bwMode="auto">
          <a:xfrm>
            <a:off x="6934200" y="1752600"/>
            <a:ext cx="198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spcBef>
                <a:spcPct val="5000"/>
              </a:spcBef>
            </a:pPr>
            <a:r>
              <a:rPr lang="en-US" sz="3200">
                <a:solidFill>
                  <a:srgbClr val="004000"/>
                </a:solidFill>
                <a:latin typeface="Arial" charset="0"/>
              </a:rPr>
              <a:t>16 - 12 = 4</a:t>
            </a:r>
          </a:p>
        </p:txBody>
      </p:sp>
      <p:grpSp>
        <p:nvGrpSpPr>
          <p:cNvPr id="13" name="Group 162"/>
          <p:cNvGrpSpPr>
            <a:grpSpLocks/>
          </p:cNvGrpSpPr>
          <p:nvPr/>
        </p:nvGrpSpPr>
        <p:grpSpPr bwMode="auto">
          <a:xfrm>
            <a:off x="6994525" y="2482850"/>
            <a:ext cx="1882775" cy="542925"/>
            <a:chOff x="4406" y="1564"/>
            <a:chExt cx="1186" cy="342"/>
          </a:xfrm>
        </p:grpSpPr>
        <p:grpSp>
          <p:nvGrpSpPr>
            <p:cNvPr id="14" name="Group 84"/>
            <p:cNvGrpSpPr>
              <a:grpSpLocks/>
            </p:cNvGrpSpPr>
            <p:nvPr/>
          </p:nvGrpSpPr>
          <p:grpSpPr bwMode="auto">
            <a:xfrm>
              <a:off x="4406" y="1577"/>
              <a:ext cx="1186" cy="329"/>
              <a:chOff x="4406" y="1577"/>
              <a:chExt cx="1186" cy="329"/>
            </a:xfrm>
          </p:grpSpPr>
          <p:sp>
            <p:nvSpPr>
              <p:cNvPr id="284721" name="Rectangle 49"/>
              <p:cNvSpPr>
                <a:spLocks noChangeArrowheads="1"/>
              </p:cNvSpPr>
              <p:nvPr/>
            </p:nvSpPr>
            <p:spPr bwMode="auto">
              <a:xfrm>
                <a:off x="4848" y="1584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>
                  <a:spcBef>
                    <a:spcPct val="5000"/>
                  </a:spcBef>
                </a:pPr>
                <a:r>
                  <a:rPr lang="en-US" sz="3200">
                    <a:solidFill>
                      <a:srgbClr val="004000"/>
                    </a:solidFill>
                    <a:latin typeface="Arial" charset="0"/>
                  </a:rPr>
                  <a:t>Cl</a:t>
                </a:r>
              </a:p>
            </p:txBody>
          </p:sp>
          <p:sp>
            <p:nvSpPr>
              <p:cNvPr id="284722" name="Rectangle 50"/>
              <p:cNvSpPr>
                <a:spLocks noChangeArrowheads="1"/>
              </p:cNvSpPr>
              <p:nvPr/>
            </p:nvSpPr>
            <p:spPr bwMode="auto">
              <a:xfrm>
                <a:off x="5256" y="1584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>
                  <a:spcBef>
                    <a:spcPct val="5000"/>
                  </a:spcBef>
                </a:pPr>
                <a:r>
                  <a:rPr lang="en-US" sz="3200">
                    <a:solidFill>
                      <a:srgbClr val="004000"/>
                    </a:solidFill>
                    <a:latin typeface="Arial" charset="0"/>
                  </a:rPr>
                  <a:t>O</a:t>
                </a:r>
              </a:p>
            </p:txBody>
          </p:sp>
          <p:sp>
            <p:nvSpPr>
              <p:cNvPr id="284723" name="Rectangle 51"/>
              <p:cNvSpPr>
                <a:spLocks noChangeArrowheads="1"/>
              </p:cNvSpPr>
              <p:nvPr/>
            </p:nvSpPr>
            <p:spPr bwMode="auto">
              <a:xfrm>
                <a:off x="4440" y="1584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>
                  <a:spcBef>
                    <a:spcPct val="5000"/>
                  </a:spcBef>
                </a:pPr>
                <a:r>
                  <a:rPr lang="en-US" sz="3200">
                    <a:solidFill>
                      <a:srgbClr val="004000"/>
                    </a:solidFill>
                    <a:latin typeface="Arial" charset="0"/>
                  </a:rPr>
                  <a:t>O</a:t>
                </a:r>
              </a:p>
            </p:txBody>
          </p:sp>
          <p:grpSp>
            <p:nvGrpSpPr>
              <p:cNvPr id="15" name="Group 52"/>
              <p:cNvGrpSpPr>
                <a:grpSpLocks/>
              </p:cNvGrpSpPr>
              <p:nvPr/>
            </p:nvGrpSpPr>
            <p:grpSpPr bwMode="auto">
              <a:xfrm>
                <a:off x="4751" y="1672"/>
                <a:ext cx="48" cy="129"/>
                <a:chOff x="4782" y="753"/>
                <a:chExt cx="48" cy="129"/>
              </a:xfrm>
            </p:grpSpPr>
            <p:sp>
              <p:nvSpPr>
                <p:cNvPr id="284725" name="Oval 53"/>
                <p:cNvSpPr>
                  <a:spLocks noChangeArrowheads="1"/>
                </p:cNvSpPr>
                <p:nvPr/>
              </p:nvSpPr>
              <p:spPr bwMode="auto">
                <a:xfrm>
                  <a:off x="4782" y="753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726" name="Oval 54"/>
                <p:cNvSpPr>
                  <a:spLocks noChangeArrowheads="1"/>
                </p:cNvSpPr>
                <p:nvPr/>
              </p:nvSpPr>
              <p:spPr bwMode="auto">
                <a:xfrm>
                  <a:off x="4782" y="83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55"/>
              <p:cNvGrpSpPr>
                <a:grpSpLocks/>
              </p:cNvGrpSpPr>
              <p:nvPr/>
            </p:nvGrpSpPr>
            <p:grpSpPr bwMode="auto">
              <a:xfrm>
                <a:off x="5183" y="1670"/>
                <a:ext cx="48" cy="129"/>
                <a:chOff x="5214" y="765"/>
                <a:chExt cx="48" cy="129"/>
              </a:xfrm>
            </p:grpSpPr>
            <p:sp>
              <p:nvSpPr>
                <p:cNvPr id="284728" name="Oval 56"/>
                <p:cNvSpPr>
                  <a:spLocks noChangeArrowheads="1"/>
                </p:cNvSpPr>
                <p:nvPr/>
              </p:nvSpPr>
              <p:spPr bwMode="auto">
                <a:xfrm>
                  <a:off x="5214" y="765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729" name="Oval 57"/>
                <p:cNvSpPr>
                  <a:spLocks noChangeArrowheads="1"/>
                </p:cNvSpPr>
                <p:nvPr/>
              </p:nvSpPr>
              <p:spPr bwMode="auto">
                <a:xfrm>
                  <a:off x="5214" y="84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58"/>
              <p:cNvGrpSpPr>
                <a:grpSpLocks/>
              </p:cNvGrpSpPr>
              <p:nvPr/>
            </p:nvGrpSpPr>
            <p:grpSpPr bwMode="auto">
              <a:xfrm>
                <a:off x="5544" y="1665"/>
                <a:ext cx="48" cy="129"/>
                <a:chOff x="5568" y="753"/>
                <a:chExt cx="48" cy="129"/>
              </a:xfrm>
            </p:grpSpPr>
            <p:sp>
              <p:nvSpPr>
                <p:cNvPr id="284731" name="Oval 59"/>
                <p:cNvSpPr>
                  <a:spLocks noChangeArrowheads="1"/>
                </p:cNvSpPr>
                <p:nvPr/>
              </p:nvSpPr>
              <p:spPr bwMode="auto">
                <a:xfrm>
                  <a:off x="5568" y="753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732" name="Oval 60"/>
                <p:cNvSpPr>
                  <a:spLocks noChangeArrowheads="1"/>
                </p:cNvSpPr>
                <p:nvPr/>
              </p:nvSpPr>
              <p:spPr bwMode="auto">
                <a:xfrm>
                  <a:off x="5568" y="83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61"/>
              <p:cNvGrpSpPr>
                <a:grpSpLocks/>
              </p:cNvGrpSpPr>
              <p:nvPr/>
            </p:nvGrpSpPr>
            <p:grpSpPr bwMode="auto">
              <a:xfrm>
                <a:off x="4406" y="1679"/>
                <a:ext cx="48" cy="129"/>
                <a:chOff x="4416" y="753"/>
                <a:chExt cx="48" cy="129"/>
              </a:xfrm>
            </p:grpSpPr>
            <p:sp>
              <p:nvSpPr>
                <p:cNvPr id="284734" name="Oval 62"/>
                <p:cNvSpPr>
                  <a:spLocks noChangeArrowheads="1"/>
                </p:cNvSpPr>
                <p:nvPr/>
              </p:nvSpPr>
              <p:spPr bwMode="auto">
                <a:xfrm>
                  <a:off x="4416" y="753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735" name="Oval 63"/>
                <p:cNvSpPr>
                  <a:spLocks noChangeArrowheads="1"/>
                </p:cNvSpPr>
                <p:nvPr/>
              </p:nvSpPr>
              <p:spPr bwMode="auto">
                <a:xfrm>
                  <a:off x="4416" y="83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64"/>
              <p:cNvGrpSpPr>
                <a:grpSpLocks/>
              </p:cNvGrpSpPr>
              <p:nvPr/>
            </p:nvGrpSpPr>
            <p:grpSpPr bwMode="auto">
              <a:xfrm rot="-5400000">
                <a:off x="4555" y="1816"/>
                <a:ext cx="48" cy="129"/>
                <a:chOff x="5568" y="753"/>
                <a:chExt cx="48" cy="129"/>
              </a:xfrm>
            </p:grpSpPr>
            <p:sp>
              <p:nvSpPr>
                <p:cNvPr id="284737" name="Oval 65"/>
                <p:cNvSpPr>
                  <a:spLocks noChangeArrowheads="1"/>
                </p:cNvSpPr>
                <p:nvPr/>
              </p:nvSpPr>
              <p:spPr bwMode="auto">
                <a:xfrm>
                  <a:off x="5568" y="753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738" name="Oval 66"/>
                <p:cNvSpPr>
                  <a:spLocks noChangeArrowheads="1"/>
                </p:cNvSpPr>
                <p:nvPr/>
              </p:nvSpPr>
              <p:spPr bwMode="auto">
                <a:xfrm>
                  <a:off x="5568" y="83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67"/>
              <p:cNvGrpSpPr>
                <a:grpSpLocks/>
              </p:cNvGrpSpPr>
              <p:nvPr/>
            </p:nvGrpSpPr>
            <p:grpSpPr bwMode="auto">
              <a:xfrm rot="-5400000">
                <a:off x="4551" y="1536"/>
                <a:ext cx="48" cy="129"/>
                <a:chOff x="5568" y="753"/>
                <a:chExt cx="48" cy="129"/>
              </a:xfrm>
            </p:grpSpPr>
            <p:sp>
              <p:nvSpPr>
                <p:cNvPr id="284740" name="Oval 68"/>
                <p:cNvSpPr>
                  <a:spLocks noChangeArrowheads="1"/>
                </p:cNvSpPr>
                <p:nvPr/>
              </p:nvSpPr>
              <p:spPr bwMode="auto">
                <a:xfrm>
                  <a:off x="5568" y="753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741" name="Oval 69"/>
                <p:cNvSpPr>
                  <a:spLocks noChangeArrowheads="1"/>
                </p:cNvSpPr>
                <p:nvPr/>
              </p:nvSpPr>
              <p:spPr bwMode="auto">
                <a:xfrm>
                  <a:off x="5568" y="83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70"/>
              <p:cNvGrpSpPr>
                <a:grpSpLocks/>
              </p:cNvGrpSpPr>
              <p:nvPr/>
            </p:nvGrpSpPr>
            <p:grpSpPr bwMode="auto">
              <a:xfrm rot="-5400000">
                <a:off x="5374" y="1543"/>
                <a:ext cx="48" cy="129"/>
                <a:chOff x="5568" y="753"/>
                <a:chExt cx="48" cy="129"/>
              </a:xfrm>
            </p:grpSpPr>
            <p:sp>
              <p:nvSpPr>
                <p:cNvPr id="284743" name="Oval 71"/>
                <p:cNvSpPr>
                  <a:spLocks noChangeArrowheads="1"/>
                </p:cNvSpPr>
                <p:nvPr/>
              </p:nvSpPr>
              <p:spPr bwMode="auto">
                <a:xfrm>
                  <a:off x="5568" y="753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744" name="Oval 72"/>
                <p:cNvSpPr>
                  <a:spLocks noChangeArrowheads="1"/>
                </p:cNvSpPr>
                <p:nvPr/>
              </p:nvSpPr>
              <p:spPr bwMode="auto">
                <a:xfrm>
                  <a:off x="5568" y="83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73"/>
              <p:cNvGrpSpPr>
                <a:grpSpLocks/>
              </p:cNvGrpSpPr>
              <p:nvPr/>
            </p:nvGrpSpPr>
            <p:grpSpPr bwMode="auto">
              <a:xfrm rot="-5400000">
                <a:off x="5379" y="1817"/>
                <a:ext cx="48" cy="129"/>
                <a:chOff x="5568" y="753"/>
                <a:chExt cx="48" cy="129"/>
              </a:xfrm>
            </p:grpSpPr>
            <p:sp>
              <p:nvSpPr>
                <p:cNvPr id="284746" name="Oval 74"/>
                <p:cNvSpPr>
                  <a:spLocks noChangeArrowheads="1"/>
                </p:cNvSpPr>
                <p:nvPr/>
              </p:nvSpPr>
              <p:spPr bwMode="auto">
                <a:xfrm>
                  <a:off x="5568" y="753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747" name="Oval 75"/>
                <p:cNvSpPr>
                  <a:spLocks noChangeArrowheads="1"/>
                </p:cNvSpPr>
                <p:nvPr/>
              </p:nvSpPr>
              <p:spPr bwMode="auto">
                <a:xfrm>
                  <a:off x="5568" y="83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" name="Group 77"/>
            <p:cNvGrpSpPr>
              <a:grpSpLocks/>
            </p:cNvGrpSpPr>
            <p:nvPr/>
          </p:nvGrpSpPr>
          <p:grpSpPr bwMode="auto">
            <a:xfrm rot="-5400000">
              <a:off x="4952" y="1523"/>
              <a:ext cx="48" cy="129"/>
              <a:chOff x="5568" y="753"/>
              <a:chExt cx="48" cy="129"/>
            </a:xfrm>
          </p:grpSpPr>
          <p:sp>
            <p:nvSpPr>
              <p:cNvPr id="284750" name="Oval 78"/>
              <p:cNvSpPr>
                <a:spLocks noChangeArrowheads="1"/>
              </p:cNvSpPr>
              <p:nvPr/>
            </p:nvSpPr>
            <p:spPr bwMode="auto">
              <a:xfrm>
                <a:off x="5568" y="753"/>
                <a:ext cx="48" cy="48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4751" name="Oval 79"/>
              <p:cNvSpPr>
                <a:spLocks noChangeArrowheads="1"/>
              </p:cNvSpPr>
              <p:nvPr/>
            </p:nvSpPr>
            <p:spPr bwMode="auto">
              <a:xfrm>
                <a:off x="5568" y="834"/>
                <a:ext cx="48" cy="48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" name="Group 80"/>
            <p:cNvGrpSpPr>
              <a:grpSpLocks/>
            </p:cNvGrpSpPr>
            <p:nvPr/>
          </p:nvGrpSpPr>
          <p:grpSpPr bwMode="auto">
            <a:xfrm rot="-5400000">
              <a:off x="4952" y="1813"/>
              <a:ext cx="48" cy="129"/>
              <a:chOff x="5568" y="753"/>
              <a:chExt cx="48" cy="129"/>
            </a:xfrm>
          </p:grpSpPr>
          <p:sp>
            <p:nvSpPr>
              <p:cNvPr id="284753" name="Oval 81"/>
              <p:cNvSpPr>
                <a:spLocks noChangeArrowheads="1"/>
              </p:cNvSpPr>
              <p:nvPr/>
            </p:nvSpPr>
            <p:spPr bwMode="auto">
              <a:xfrm>
                <a:off x="5568" y="753"/>
                <a:ext cx="48" cy="48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4754" name="Oval 82"/>
              <p:cNvSpPr>
                <a:spLocks noChangeArrowheads="1"/>
              </p:cNvSpPr>
              <p:nvPr/>
            </p:nvSpPr>
            <p:spPr bwMode="auto">
              <a:xfrm>
                <a:off x="5568" y="834"/>
                <a:ext cx="48" cy="48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4755" name="Rectangle 83"/>
          <p:cNvSpPr>
            <a:spLocks noChangeArrowheads="1"/>
          </p:cNvSpPr>
          <p:nvPr/>
        </p:nvSpPr>
        <p:spPr bwMode="auto">
          <a:xfrm>
            <a:off x="7010400" y="3200400"/>
            <a:ext cx="198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spcBef>
                <a:spcPct val="5000"/>
              </a:spcBef>
            </a:pPr>
            <a:r>
              <a:rPr lang="en-US" sz="3200">
                <a:solidFill>
                  <a:srgbClr val="004000"/>
                </a:solidFill>
                <a:latin typeface="Arial" charset="0"/>
              </a:rPr>
              <a:t>4 - 4 = 0</a:t>
            </a:r>
          </a:p>
        </p:txBody>
      </p:sp>
      <p:sp>
        <p:nvSpPr>
          <p:cNvPr id="284757" name="Rectangle 85"/>
          <p:cNvSpPr>
            <a:spLocks noChangeArrowheads="1"/>
          </p:cNvSpPr>
          <p:nvPr/>
        </p:nvSpPr>
        <p:spPr bwMode="auto">
          <a:xfrm>
            <a:off x="6934200" y="4572000"/>
            <a:ext cx="198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spcBef>
                <a:spcPct val="5000"/>
              </a:spcBef>
            </a:pPr>
            <a:r>
              <a:rPr lang="en-US" sz="3200">
                <a:solidFill>
                  <a:srgbClr val="004000"/>
                </a:solidFill>
                <a:latin typeface="Arial" charset="0"/>
              </a:rPr>
              <a:t>No need</a:t>
            </a:r>
          </a:p>
        </p:txBody>
      </p:sp>
      <p:sp>
        <p:nvSpPr>
          <p:cNvPr id="284820" name="Rectangle 148"/>
          <p:cNvSpPr>
            <a:spLocks noChangeArrowheads="1"/>
          </p:cNvSpPr>
          <p:nvPr/>
        </p:nvSpPr>
        <p:spPr bwMode="auto">
          <a:xfrm>
            <a:off x="6858000" y="579120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spcBef>
                <a:spcPct val="5000"/>
              </a:spcBef>
            </a:pPr>
            <a:r>
              <a:rPr lang="en-US" sz="3200">
                <a:solidFill>
                  <a:srgbClr val="004000"/>
                </a:solidFill>
                <a:latin typeface="Arial" charset="0"/>
              </a:rPr>
              <a:t>or</a:t>
            </a:r>
          </a:p>
        </p:txBody>
      </p:sp>
      <p:grpSp>
        <p:nvGrpSpPr>
          <p:cNvPr id="25" name="Group 171"/>
          <p:cNvGrpSpPr>
            <a:grpSpLocks/>
          </p:cNvGrpSpPr>
          <p:nvPr/>
        </p:nvGrpSpPr>
        <p:grpSpPr bwMode="auto">
          <a:xfrm>
            <a:off x="6891338" y="5029200"/>
            <a:ext cx="2306637" cy="762000"/>
            <a:chOff x="4341" y="3168"/>
            <a:chExt cx="1453" cy="480"/>
          </a:xfrm>
        </p:grpSpPr>
        <p:grpSp>
          <p:nvGrpSpPr>
            <p:cNvPr id="26" name="Group 163"/>
            <p:cNvGrpSpPr>
              <a:grpSpLocks/>
            </p:cNvGrpSpPr>
            <p:nvPr/>
          </p:nvGrpSpPr>
          <p:grpSpPr bwMode="auto">
            <a:xfrm>
              <a:off x="4368" y="3312"/>
              <a:ext cx="1186" cy="336"/>
              <a:chOff x="4368" y="3312"/>
              <a:chExt cx="1186" cy="336"/>
            </a:xfrm>
          </p:grpSpPr>
          <p:grpSp>
            <p:nvGrpSpPr>
              <p:cNvPr id="27" name="Group 86"/>
              <p:cNvGrpSpPr>
                <a:grpSpLocks/>
              </p:cNvGrpSpPr>
              <p:nvPr/>
            </p:nvGrpSpPr>
            <p:grpSpPr bwMode="auto">
              <a:xfrm>
                <a:off x="4368" y="3312"/>
                <a:ext cx="1186" cy="329"/>
                <a:chOff x="4406" y="1577"/>
                <a:chExt cx="1186" cy="329"/>
              </a:xfrm>
            </p:grpSpPr>
            <p:sp>
              <p:nvSpPr>
                <p:cNvPr id="284759" name="Rectangle 87"/>
                <p:cNvSpPr>
                  <a:spLocks noChangeArrowheads="1"/>
                </p:cNvSpPr>
                <p:nvPr/>
              </p:nvSpPr>
              <p:spPr bwMode="auto">
                <a:xfrm>
                  <a:off x="4848" y="1584"/>
                  <a:ext cx="28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ctr">
                    <a:spcBef>
                      <a:spcPct val="5000"/>
                    </a:spcBef>
                  </a:pPr>
                  <a:r>
                    <a:rPr lang="en-US" sz="3200">
                      <a:solidFill>
                        <a:srgbClr val="004000"/>
                      </a:solidFill>
                      <a:latin typeface="Arial" charset="0"/>
                    </a:rPr>
                    <a:t>Cl</a:t>
                  </a:r>
                </a:p>
              </p:txBody>
            </p:sp>
            <p:sp>
              <p:nvSpPr>
                <p:cNvPr id="284760" name="Rectangle 88"/>
                <p:cNvSpPr>
                  <a:spLocks noChangeArrowheads="1"/>
                </p:cNvSpPr>
                <p:nvPr/>
              </p:nvSpPr>
              <p:spPr bwMode="auto">
                <a:xfrm>
                  <a:off x="5256" y="1584"/>
                  <a:ext cx="28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ctr">
                    <a:spcBef>
                      <a:spcPct val="5000"/>
                    </a:spcBef>
                  </a:pPr>
                  <a:r>
                    <a:rPr lang="en-US" sz="3200">
                      <a:solidFill>
                        <a:srgbClr val="004000"/>
                      </a:solidFill>
                      <a:latin typeface="Arial" charset="0"/>
                    </a:rPr>
                    <a:t>O</a:t>
                  </a:r>
                </a:p>
              </p:txBody>
            </p:sp>
            <p:sp>
              <p:nvSpPr>
                <p:cNvPr id="284761" name="Rectangle 89"/>
                <p:cNvSpPr>
                  <a:spLocks noChangeArrowheads="1"/>
                </p:cNvSpPr>
                <p:nvPr/>
              </p:nvSpPr>
              <p:spPr bwMode="auto">
                <a:xfrm>
                  <a:off x="4440" y="1584"/>
                  <a:ext cx="28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ctr">
                    <a:spcBef>
                      <a:spcPct val="5000"/>
                    </a:spcBef>
                  </a:pPr>
                  <a:r>
                    <a:rPr lang="en-US" sz="3200">
                      <a:solidFill>
                        <a:srgbClr val="004000"/>
                      </a:solidFill>
                      <a:latin typeface="Arial" charset="0"/>
                    </a:rPr>
                    <a:t>O</a:t>
                  </a:r>
                </a:p>
              </p:txBody>
            </p:sp>
            <p:grpSp>
              <p:nvGrpSpPr>
                <p:cNvPr id="28" name="Group 90"/>
                <p:cNvGrpSpPr>
                  <a:grpSpLocks/>
                </p:cNvGrpSpPr>
                <p:nvPr/>
              </p:nvGrpSpPr>
              <p:grpSpPr bwMode="auto">
                <a:xfrm>
                  <a:off x="4751" y="1672"/>
                  <a:ext cx="48" cy="129"/>
                  <a:chOff x="4782" y="753"/>
                  <a:chExt cx="48" cy="129"/>
                </a:xfrm>
              </p:grpSpPr>
              <p:sp>
                <p:nvSpPr>
                  <p:cNvPr id="284763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4782" y="753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4764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4782" y="83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" name="Group 93"/>
                <p:cNvGrpSpPr>
                  <a:grpSpLocks/>
                </p:cNvGrpSpPr>
                <p:nvPr/>
              </p:nvGrpSpPr>
              <p:grpSpPr bwMode="auto">
                <a:xfrm>
                  <a:off x="5183" y="1670"/>
                  <a:ext cx="48" cy="129"/>
                  <a:chOff x="5214" y="765"/>
                  <a:chExt cx="48" cy="129"/>
                </a:xfrm>
              </p:grpSpPr>
              <p:sp>
                <p:nvSpPr>
                  <p:cNvPr id="284766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5214" y="765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4767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5214" y="846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" name="Group 96"/>
                <p:cNvGrpSpPr>
                  <a:grpSpLocks/>
                </p:cNvGrpSpPr>
                <p:nvPr/>
              </p:nvGrpSpPr>
              <p:grpSpPr bwMode="auto">
                <a:xfrm>
                  <a:off x="5544" y="1665"/>
                  <a:ext cx="48" cy="129"/>
                  <a:chOff x="5568" y="753"/>
                  <a:chExt cx="48" cy="129"/>
                </a:xfrm>
              </p:grpSpPr>
              <p:sp>
                <p:nvSpPr>
                  <p:cNvPr id="284769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5568" y="753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4770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5568" y="83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" name="Group 99"/>
                <p:cNvGrpSpPr>
                  <a:grpSpLocks/>
                </p:cNvGrpSpPr>
                <p:nvPr/>
              </p:nvGrpSpPr>
              <p:grpSpPr bwMode="auto">
                <a:xfrm>
                  <a:off x="4406" y="1679"/>
                  <a:ext cx="48" cy="129"/>
                  <a:chOff x="4416" y="753"/>
                  <a:chExt cx="48" cy="129"/>
                </a:xfrm>
              </p:grpSpPr>
              <p:sp>
                <p:nvSpPr>
                  <p:cNvPr id="284772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753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4773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83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4704" name="Group 102"/>
                <p:cNvGrpSpPr>
                  <a:grpSpLocks/>
                </p:cNvGrpSpPr>
                <p:nvPr/>
              </p:nvGrpSpPr>
              <p:grpSpPr bwMode="auto">
                <a:xfrm rot="-5400000">
                  <a:off x="4555" y="1816"/>
                  <a:ext cx="48" cy="129"/>
                  <a:chOff x="5568" y="753"/>
                  <a:chExt cx="48" cy="129"/>
                </a:xfrm>
              </p:grpSpPr>
              <p:sp>
                <p:nvSpPr>
                  <p:cNvPr id="284775" name="Oval 103"/>
                  <p:cNvSpPr>
                    <a:spLocks noChangeArrowheads="1"/>
                  </p:cNvSpPr>
                  <p:nvPr/>
                </p:nvSpPr>
                <p:spPr bwMode="auto">
                  <a:xfrm>
                    <a:off x="5568" y="753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4776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5568" y="83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4705" name="Group 105"/>
                <p:cNvGrpSpPr>
                  <a:grpSpLocks/>
                </p:cNvGrpSpPr>
                <p:nvPr/>
              </p:nvGrpSpPr>
              <p:grpSpPr bwMode="auto">
                <a:xfrm rot="-5400000">
                  <a:off x="4551" y="1536"/>
                  <a:ext cx="48" cy="129"/>
                  <a:chOff x="5568" y="753"/>
                  <a:chExt cx="48" cy="129"/>
                </a:xfrm>
              </p:grpSpPr>
              <p:sp>
                <p:nvSpPr>
                  <p:cNvPr id="284778" name="Oval 106"/>
                  <p:cNvSpPr>
                    <a:spLocks noChangeArrowheads="1"/>
                  </p:cNvSpPr>
                  <p:nvPr/>
                </p:nvSpPr>
                <p:spPr bwMode="auto">
                  <a:xfrm>
                    <a:off x="5568" y="753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4779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5568" y="83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4708" name="Group 108"/>
                <p:cNvGrpSpPr>
                  <a:grpSpLocks/>
                </p:cNvGrpSpPr>
                <p:nvPr/>
              </p:nvGrpSpPr>
              <p:grpSpPr bwMode="auto">
                <a:xfrm rot="-5400000">
                  <a:off x="5374" y="1543"/>
                  <a:ext cx="48" cy="129"/>
                  <a:chOff x="5568" y="753"/>
                  <a:chExt cx="48" cy="129"/>
                </a:xfrm>
              </p:grpSpPr>
              <p:sp>
                <p:nvSpPr>
                  <p:cNvPr id="284781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5568" y="753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4782" name="Oval 110"/>
                  <p:cNvSpPr>
                    <a:spLocks noChangeArrowheads="1"/>
                  </p:cNvSpPr>
                  <p:nvPr/>
                </p:nvSpPr>
                <p:spPr bwMode="auto">
                  <a:xfrm>
                    <a:off x="5568" y="83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4711" name="Group 111"/>
                <p:cNvGrpSpPr>
                  <a:grpSpLocks/>
                </p:cNvGrpSpPr>
                <p:nvPr/>
              </p:nvGrpSpPr>
              <p:grpSpPr bwMode="auto">
                <a:xfrm rot="-5400000">
                  <a:off x="5379" y="1817"/>
                  <a:ext cx="48" cy="129"/>
                  <a:chOff x="5568" y="753"/>
                  <a:chExt cx="48" cy="129"/>
                </a:xfrm>
              </p:grpSpPr>
              <p:sp>
                <p:nvSpPr>
                  <p:cNvPr id="284784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5568" y="753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4785" name="Oval 113"/>
                  <p:cNvSpPr>
                    <a:spLocks noChangeArrowheads="1"/>
                  </p:cNvSpPr>
                  <p:nvPr/>
                </p:nvSpPr>
                <p:spPr bwMode="auto">
                  <a:xfrm>
                    <a:off x="5568" y="83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84712" name="Group 142"/>
              <p:cNvGrpSpPr>
                <a:grpSpLocks/>
              </p:cNvGrpSpPr>
              <p:nvPr/>
            </p:nvGrpSpPr>
            <p:grpSpPr bwMode="auto">
              <a:xfrm rot="-5400000">
                <a:off x="4937" y="3271"/>
                <a:ext cx="48" cy="129"/>
                <a:chOff x="5568" y="753"/>
                <a:chExt cx="48" cy="129"/>
              </a:xfrm>
            </p:grpSpPr>
            <p:sp>
              <p:nvSpPr>
                <p:cNvPr id="284815" name="Oval 143"/>
                <p:cNvSpPr>
                  <a:spLocks noChangeArrowheads="1"/>
                </p:cNvSpPr>
                <p:nvPr/>
              </p:nvSpPr>
              <p:spPr bwMode="auto">
                <a:xfrm>
                  <a:off x="5568" y="753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816" name="Oval 144"/>
                <p:cNvSpPr>
                  <a:spLocks noChangeArrowheads="1"/>
                </p:cNvSpPr>
                <p:nvPr/>
              </p:nvSpPr>
              <p:spPr bwMode="auto">
                <a:xfrm>
                  <a:off x="5568" y="83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4713" name="Group 145"/>
              <p:cNvGrpSpPr>
                <a:grpSpLocks/>
              </p:cNvGrpSpPr>
              <p:nvPr/>
            </p:nvGrpSpPr>
            <p:grpSpPr bwMode="auto">
              <a:xfrm rot="-5400000">
                <a:off x="4937" y="3559"/>
                <a:ext cx="48" cy="129"/>
                <a:chOff x="5568" y="753"/>
                <a:chExt cx="48" cy="129"/>
              </a:xfrm>
            </p:grpSpPr>
            <p:sp>
              <p:nvSpPr>
                <p:cNvPr id="284818" name="Oval 146"/>
                <p:cNvSpPr>
                  <a:spLocks noChangeArrowheads="1"/>
                </p:cNvSpPr>
                <p:nvPr/>
              </p:nvSpPr>
              <p:spPr bwMode="auto">
                <a:xfrm>
                  <a:off x="5568" y="753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819" name="Oval 147"/>
                <p:cNvSpPr>
                  <a:spLocks noChangeArrowheads="1"/>
                </p:cNvSpPr>
                <p:nvPr/>
              </p:nvSpPr>
              <p:spPr bwMode="auto">
                <a:xfrm>
                  <a:off x="5568" y="83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84837" name="AutoShape 165"/>
            <p:cNvSpPr>
              <a:spLocks/>
            </p:cNvSpPr>
            <p:nvPr/>
          </p:nvSpPr>
          <p:spPr bwMode="auto">
            <a:xfrm>
              <a:off x="4341" y="3312"/>
              <a:ext cx="48" cy="336"/>
            </a:xfrm>
            <a:prstGeom prst="leftBracket">
              <a:avLst>
                <a:gd name="adj" fmla="val 58333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838" name="AutoShape 166"/>
            <p:cNvSpPr>
              <a:spLocks/>
            </p:cNvSpPr>
            <p:nvPr/>
          </p:nvSpPr>
          <p:spPr bwMode="auto">
            <a:xfrm flipH="1">
              <a:off x="5534" y="3312"/>
              <a:ext cx="48" cy="336"/>
            </a:xfrm>
            <a:prstGeom prst="leftBracket">
              <a:avLst>
                <a:gd name="adj" fmla="val 58333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841" name="Rectangle 169"/>
            <p:cNvSpPr>
              <a:spLocks noChangeArrowheads="1"/>
            </p:cNvSpPr>
            <p:nvPr/>
          </p:nvSpPr>
          <p:spPr bwMode="auto">
            <a:xfrm>
              <a:off x="5506" y="3168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>
                <a:spcBef>
                  <a:spcPct val="5000"/>
                </a:spcBef>
              </a:pPr>
              <a:r>
                <a:rPr lang="en-US" sz="3200">
                  <a:solidFill>
                    <a:srgbClr val="004000"/>
                  </a:solidFill>
                  <a:latin typeface="Arial" charset="0"/>
                </a:rPr>
                <a:t>-</a:t>
              </a:r>
            </a:p>
          </p:txBody>
        </p:sp>
      </p:grpSp>
      <p:grpSp>
        <p:nvGrpSpPr>
          <p:cNvPr id="284714" name="Group 176"/>
          <p:cNvGrpSpPr>
            <a:grpSpLocks/>
          </p:cNvGrpSpPr>
          <p:nvPr/>
        </p:nvGrpSpPr>
        <p:grpSpPr bwMode="auto">
          <a:xfrm>
            <a:off x="6934200" y="5856288"/>
            <a:ext cx="2155825" cy="773112"/>
            <a:chOff x="4368" y="3689"/>
            <a:chExt cx="1358" cy="487"/>
          </a:xfrm>
        </p:grpSpPr>
        <p:grpSp>
          <p:nvGrpSpPr>
            <p:cNvPr id="284717" name="Group 175"/>
            <p:cNvGrpSpPr>
              <a:grpSpLocks/>
            </p:cNvGrpSpPr>
            <p:nvPr/>
          </p:nvGrpSpPr>
          <p:grpSpPr bwMode="auto">
            <a:xfrm>
              <a:off x="4402" y="3847"/>
              <a:ext cx="1104" cy="288"/>
              <a:chOff x="4402" y="3847"/>
              <a:chExt cx="1104" cy="288"/>
            </a:xfrm>
          </p:grpSpPr>
          <p:sp>
            <p:nvSpPr>
              <p:cNvPr id="284787" name="Rectangle 115"/>
              <p:cNvSpPr>
                <a:spLocks noChangeArrowheads="1"/>
              </p:cNvSpPr>
              <p:nvPr/>
            </p:nvSpPr>
            <p:spPr bwMode="auto">
              <a:xfrm>
                <a:off x="4810" y="3847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>
                  <a:spcBef>
                    <a:spcPct val="5000"/>
                  </a:spcBef>
                </a:pPr>
                <a:r>
                  <a:rPr lang="en-US" sz="3200">
                    <a:solidFill>
                      <a:srgbClr val="004000"/>
                    </a:solidFill>
                    <a:latin typeface="Arial" charset="0"/>
                  </a:rPr>
                  <a:t>Cl</a:t>
                </a:r>
              </a:p>
            </p:txBody>
          </p:sp>
          <p:sp>
            <p:nvSpPr>
              <p:cNvPr id="284788" name="Rectangle 116"/>
              <p:cNvSpPr>
                <a:spLocks noChangeArrowheads="1"/>
              </p:cNvSpPr>
              <p:nvPr/>
            </p:nvSpPr>
            <p:spPr bwMode="auto">
              <a:xfrm>
                <a:off x="5218" y="3847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>
                  <a:spcBef>
                    <a:spcPct val="5000"/>
                  </a:spcBef>
                </a:pPr>
                <a:r>
                  <a:rPr lang="en-US" sz="3200">
                    <a:solidFill>
                      <a:srgbClr val="004000"/>
                    </a:solidFill>
                    <a:latin typeface="Arial" charset="0"/>
                  </a:rPr>
                  <a:t>O</a:t>
                </a:r>
              </a:p>
            </p:txBody>
          </p:sp>
          <p:sp>
            <p:nvSpPr>
              <p:cNvPr id="284789" name="Rectangle 117"/>
              <p:cNvSpPr>
                <a:spLocks noChangeArrowheads="1"/>
              </p:cNvSpPr>
              <p:nvPr/>
            </p:nvSpPr>
            <p:spPr bwMode="auto">
              <a:xfrm>
                <a:off x="4402" y="3847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>
                  <a:spcBef>
                    <a:spcPct val="5000"/>
                  </a:spcBef>
                </a:pPr>
                <a:r>
                  <a:rPr lang="en-US" sz="3200">
                    <a:solidFill>
                      <a:srgbClr val="004000"/>
                    </a:solidFill>
                    <a:latin typeface="Arial" charset="0"/>
                  </a:rPr>
                  <a:t>O</a:t>
                </a:r>
              </a:p>
            </p:txBody>
          </p:sp>
          <p:sp>
            <p:nvSpPr>
              <p:cNvPr id="284821" name="Line 149"/>
              <p:cNvSpPr>
                <a:spLocks noChangeShapeType="1"/>
              </p:cNvSpPr>
              <p:nvPr/>
            </p:nvSpPr>
            <p:spPr bwMode="auto">
              <a:xfrm>
                <a:off x="4656" y="3984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99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4822" name="Line 150"/>
              <p:cNvSpPr>
                <a:spLocks noChangeShapeType="1"/>
              </p:cNvSpPr>
              <p:nvPr/>
            </p:nvSpPr>
            <p:spPr bwMode="auto">
              <a:xfrm>
                <a:off x="5088" y="3984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99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4823" name="Line 151"/>
              <p:cNvSpPr>
                <a:spLocks noChangeShapeType="1"/>
              </p:cNvSpPr>
              <p:nvPr/>
            </p:nvSpPr>
            <p:spPr bwMode="auto">
              <a:xfrm>
                <a:off x="4882" y="3874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99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4824" name="Line 152"/>
              <p:cNvSpPr>
                <a:spLocks noChangeShapeType="1"/>
              </p:cNvSpPr>
              <p:nvPr/>
            </p:nvSpPr>
            <p:spPr bwMode="auto">
              <a:xfrm>
                <a:off x="4882" y="412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99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4825" name="Line 153"/>
              <p:cNvSpPr>
                <a:spLocks noChangeShapeType="1"/>
              </p:cNvSpPr>
              <p:nvPr/>
            </p:nvSpPr>
            <p:spPr bwMode="auto">
              <a:xfrm>
                <a:off x="4464" y="3874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99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4826" name="Line 154"/>
              <p:cNvSpPr>
                <a:spLocks noChangeShapeType="1"/>
              </p:cNvSpPr>
              <p:nvPr/>
            </p:nvSpPr>
            <p:spPr bwMode="auto">
              <a:xfrm>
                <a:off x="5280" y="3874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99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4827" name="Line 155"/>
              <p:cNvSpPr>
                <a:spLocks noChangeShapeType="1"/>
              </p:cNvSpPr>
              <p:nvPr/>
            </p:nvSpPr>
            <p:spPr bwMode="auto">
              <a:xfrm>
                <a:off x="4464" y="412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99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4828" name="Line 156"/>
              <p:cNvSpPr>
                <a:spLocks noChangeShapeType="1"/>
              </p:cNvSpPr>
              <p:nvPr/>
            </p:nvSpPr>
            <p:spPr bwMode="auto">
              <a:xfrm>
                <a:off x="5280" y="412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99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4829" name="Line 157"/>
              <p:cNvSpPr>
                <a:spLocks noChangeShapeType="1"/>
              </p:cNvSpPr>
              <p:nvPr/>
            </p:nvSpPr>
            <p:spPr bwMode="auto">
              <a:xfrm rot="-5400000">
                <a:off x="4344" y="400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99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4830" name="Line 158"/>
              <p:cNvSpPr>
                <a:spLocks noChangeShapeType="1"/>
              </p:cNvSpPr>
              <p:nvPr/>
            </p:nvSpPr>
            <p:spPr bwMode="auto">
              <a:xfrm rot="-5400000">
                <a:off x="5400" y="400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99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4839" name="AutoShape 167"/>
            <p:cNvSpPr>
              <a:spLocks/>
            </p:cNvSpPr>
            <p:nvPr/>
          </p:nvSpPr>
          <p:spPr bwMode="auto">
            <a:xfrm flipH="1">
              <a:off x="5472" y="3840"/>
              <a:ext cx="48" cy="336"/>
            </a:xfrm>
            <a:prstGeom prst="leftBracket">
              <a:avLst>
                <a:gd name="adj" fmla="val 58333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840" name="AutoShape 168"/>
            <p:cNvSpPr>
              <a:spLocks/>
            </p:cNvSpPr>
            <p:nvPr/>
          </p:nvSpPr>
          <p:spPr bwMode="auto">
            <a:xfrm>
              <a:off x="4368" y="3840"/>
              <a:ext cx="48" cy="336"/>
            </a:xfrm>
            <a:prstGeom prst="leftBracket">
              <a:avLst>
                <a:gd name="adj" fmla="val 58333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842" name="Rectangle 170"/>
            <p:cNvSpPr>
              <a:spLocks noChangeArrowheads="1"/>
            </p:cNvSpPr>
            <p:nvPr/>
          </p:nvSpPr>
          <p:spPr bwMode="auto">
            <a:xfrm>
              <a:off x="5438" y="3689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>
                <a:spcBef>
                  <a:spcPct val="5000"/>
                </a:spcBef>
              </a:pPr>
              <a:r>
                <a:rPr lang="en-US" sz="3200">
                  <a:solidFill>
                    <a:srgbClr val="004000"/>
                  </a:solidFill>
                  <a:latin typeface="Arial" charset="0"/>
                </a:rPr>
                <a:t>-</a:t>
              </a:r>
            </a:p>
          </p:txBody>
        </p:sp>
      </p:grpSp>
      <p:graphicFrame>
        <p:nvGraphicFramePr>
          <p:cNvPr id="284876" name="Group 204"/>
          <p:cNvGraphicFramePr>
            <a:graphicFrameLocks noGrp="1"/>
          </p:cNvGraphicFramePr>
          <p:nvPr/>
        </p:nvGraphicFramePr>
        <p:xfrm>
          <a:off x="76200" y="838200"/>
          <a:ext cx="8991600" cy="5807964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6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8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4) Octet for peripheral atoms</a:t>
                      </a:r>
                    </a:p>
                  </a:txBody>
                  <a:tcPr marL="45720" marR="4572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1) Skeletal Structure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5) Remain- ing e</a:t>
                      </a:r>
                      <a:r>
                        <a:rPr kumimoji="0" lang="en-US" sz="3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</a:t>
                      </a: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 on center atom</a:t>
                      </a:r>
                    </a:p>
                  </a:txBody>
                  <a:tcPr marL="45720" marR="4572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2) Count electrons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6) Create multiple bonds?</a:t>
                      </a:r>
                    </a:p>
                  </a:txBody>
                  <a:tcPr marL="45720" marR="4572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87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3) Electron pairs in bonds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Final structure</a:t>
                      </a:r>
                    </a:p>
                  </a:txBody>
                  <a:tcPr marL="45720" marR="4572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4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4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4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4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4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4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4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4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47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47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8" grpId="0" build="p" autoUpdateAnimBg="0"/>
      <p:bldP spid="284682" grpId="0" build="p" autoUpdateAnimBg="0"/>
      <p:bldP spid="284686" grpId="0" build="p" autoUpdateAnimBg="0"/>
      <p:bldP spid="284720" grpId="0" build="p" autoUpdateAnimBg="0"/>
      <p:bldP spid="284755" grpId="0" build="p" autoUpdateAnimBg="0"/>
      <p:bldP spid="284757" grpId="0" build="p" autoUpdateAnimBg="0"/>
      <p:bldP spid="284820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2" name="Rectangle 4"/>
          <p:cNvSpPr>
            <a:spLocks noChangeArrowheads="1"/>
          </p:cNvSpPr>
          <p:nvPr/>
        </p:nvSpPr>
        <p:spPr bwMode="auto">
          <a:xfrm>
            <a:off x="2514600" y="304800"/>
            <a:ext cx="1828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spcBef>
                <a:spcPct val="5000"/>
              </a:spcBef>
            </a:pPr>
            <a:r>
              <a:rPr lang="en-US" sz="3200">
                <a:solidFill>
                  <a:srgbClr val="004000"/>
                </a:solidFill>
                <a:latin typeface="Arial" charset="0"/>
              </a:rPr>
              <a:t>CO</a:t>
            </a:r>
          </a:p>
        </p:txBody>
      </p:sp>
      <p:grpSp>
        <p:nvGrpSpPr>
          <p:cNvPr id="2" name="Group 143"/>
          <p:cNvGrpSpPr>
            <a:grpSpLocks/>
          </p:cNvGrpSpPr>
          <p:nvPr/>
        </p:nvGrpSpPr>
        <p:grpSpPr bwMode="auto">
          <a:xfrm>
            <a:off x="2895600" y="1847850"/>
            <a:ext cx="1104900" cy="457200"/>
            <a:chOff x="1824" y="1596"/>
            <a:chExt cx="696" cy="288"/>
          </a:xfrm>
        </p:grpSpPr>
        <p:sp>
          <p:nvSpPr>
            <p:cNvPr id="288774" name="Rectangle 6"/>
            <p:cNvSpPr>
              <a:spLocks noChangeArrowheads="1"/>
            </p:cNvSpPr>
            <p:nvPr/>
          </p:nvSpPr>
          <p:spPr bwMode="auto">
            <a:xfrm>
              <a:off x="1824" y="1596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>
                <a:spcBef>
                  <a:spcPct val="5000"/>
                </a:spcBef>
              </a:pPr>
              <a:r>
                <a:rPr lang="en-US" sz="3200">
                  <a:solidFill>
                    <a:srgbClr val="004000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288775" name="Rectangle 7"/>
            <p:cNvSpPr>
              <a:spLocks noChangeArrowheads="1"/>
            </p:cNvSpPr>
            <p:nvPr/>
          </p:nvSpPr>
          <p:spPr bwMode="auto">
            <a:xfrm>
              <a:off x="2232" y="1596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>
                <a:spcBef>
                  <a:spcPct val="5000"/>
                </a:spcBef>
              </a:pPr>
              <a:r>
                <a:rPr lang="en-US" sz="3200">
                  <a:solidFill>
                    <a:srgbClr val="004000"/>
                  </a:solidFill>
                  <a:latin typeface="Arial" charset="0"/>
                </a:rPr>
                <a:t>O</a:t>
              </a:r>
            </a:p>
          </p:txBody>
        </p:sp>
      </p:grpSp>
      <p:sp>
        <p:nvSpPr>
          <p:cNvPr id="288777" name="Rectangle 9"/>
          <p:cNvSpPr>
            <a:spLocks noChangeArrowheads="1"/>
          </p:cNvSpPr>
          <p:nvPr/>
        </p:nvSpPr>
        <p:spPr bwMode="auto">
          <a:xfrm>
            <a:off x="2438400" y="3200400"/>
            <a:ext cx="198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spcBef>
                <a:spcPct val="5000"/>
              </a:spcBef>
            </a:pPr>
            <a:r>
              <a:rPr lang="en-US" sz="3200">
                <a:solidFill>
                  <a:srgbClr val="004000"/>
                </a:solidFill>
                <a:latin typeface="Arial" charset="0"/>
              </a:rPr>
              <a:t>4x1 + 6x1 = 10</a:t>
            </a:r>
          </a:p>
        </p:txBody>
      </p:sp>
      <p:sp>
        <p:nvSpPr>
          <p:cNvPr id="288778" name="Rectangle 10"/>
          <p:cNvSpPr>
            <a:spLocks noChangeArrowheads="1"/>
          </p:cNvSpPr>
          <p:nvPr/>
        </p:nvSpPr>
        <p:spPr bwMode="auto">
          <a:xfrm>
            <a:off x="2514600" y="5257800"/>
            <a:ext cx="198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spcBef>
                <a:spcPct val="5000"/>
              </a:spcBef>
            </a:pPr>
            <a:r>
              <a:rPr lang="en-US" sz="3200">
                <a:solidFill>
                  <a:srgbClr val="004000"/>
                </a:solidFill>
                <a:latin typeface="Arial" charset="0"/>
              </a:rPr>
              <a:t>10 - 2 = 8</a:t>
            </a:r>
          </a:p>
        </p:txBody>
      </p:sp>
      <p:grpSp>
        <p:nvGrpSpPr>
          <p:cNvPr id="3" name="Group 144"/>
          <p:cNvGrpSpPr>
            <a:grpSpLocks/>
          </p:cNvGrpSpPr>
          <p:nvPr/>
        </p:nvGrpSpPr>
        <p:grpSpPr bwMode="auto">
          <a:xfrm>
            <a:off x="2895600" y="4648200"/>
            <a:ext cx="1104900" cy="457200"/>
            <a:chOff x="1824" y="3360"/>
            <a:chExt cx="696" cy="288"/>
          </a:xfrm>
        </p:grpSpPr>
        <p:sp>
          <p:nvSpPr>
            <p:cNvPr id="288780" name="Rectangle 12"/>
            <p:cNvSpPr>
              <a:spLocks noChangeArrowheads="1"/>
            </p:cNvSpPr>
            <p:nvPr/>
          </p:nvSpPr>
          <p:spPr bwMode="auto">
            <a:xfrm>
              <a:off x="1824" y="3360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>
                <a:spcBef>
                  <a:spcPct val="5000"/>
                </a:spcBef>
              </a:pPr>
              <a:r>
                <a:rPr lang="en-US" sz="3200">
                  <a:solidFill>
                    <a:srgbClr val="004000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288781" name="Rectangle 13"/>
            <p:cNvSpPr>
              <a:spLocks noChangeArrowheads="1"/>
            </p:cNvSpPr>
            <p:nvPr/>
          </p:nvSpPr>
          <p:spPr bwMode="auto">
            <a:xfrm>
              <a:off x="2232" y="3360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>
                <a:spcBef>
                  <a:spcPct val="5000"/>
                </a:spcBef>
              </a:pPr>
              <a:r>
                <a:rPr lang="en-US" sz="3200">
                  <a:solidFill>
                    <a:srgbClr val="004000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288785" name="Oval 17"/>
            <p:cNvSpPr>
              <a:spLocks noChangeArrowheads="1"/>
            </p:cNvSpPr>
            <p:nvPr/>
          </p:nvSpPr>
          <p:spPr bwMode="auto">
            <a:xfrm>
              <a:off x="2166" y="3453"/>
              <a:ext cx="48" cy="48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786" name="Oval 18"/>
            <p:cNvSpPr>
              <a:spLocks noChangeArrowheads="1"/>
            </p:cNvSpPr>
            <p:nvPr/>
          </p:nvSpPr>
          <p:spPr bwMode="auto">
            <a:xfrm>
              <a:off x="2166" y="3534"/>
              <a:ext cx="48" cy="48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5"/>
          <p:cNvGrpSpPr>
            <a:grpSpLocks/>
          </p:cNvGrpSpPr>
          <p:nvPr/>
        </p:nvGrpSpPr>
        <p:grpSpPr bwMode="auto">
          <a:xfrm>
            <a:off x="7353300" y="381000"/>
            <a:ext cx="1181100" cy="511175"/>
            <a:chOff x="4656" y="672"/>
            <a:chExt cx="744" cy="322"/>
          </a:xfrm>
        </p:grpSpPr>
        <p:sp>
          <p:nvSpPr>
            <p:cNvPr id="288788" name="Rectangle 20"/>
            <p:cNvSpPr>
              <a:spLocks noChangeArrowheads="1"/>
            </p:cNvSpPr>
            <p:nvPr/>
          </p:nvSpPr>
          <p:spPr bwMode="auto">
            <a:xfrm>
              <a:off x="4656" y="67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>
                <a:spcBef>
                  <a:spcPct val="5000"/>
                </a:spcBef>
              </a:pPr>
              <a:r>
                <a:rPr lang="en-US" sz="3200">
                  <a:solidFill>
                    <a:srgbClr val="004000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288789" name="Rectangle 21"/>
            <p:cNvSpPr>
              <a:spLocks noChangeArrowheads="1"/>
            </p:cNvSpPr>
            <p:nvPr/>
          </p:nvSpPr>
          <p:spPr bwMode="auto">
            <a:xfrm>
              <a:off x="5064" y="67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>
                <a:spcBef>
                  <a:spcPct val="5000"/>
                </a:spcBef>
              </a:pPr>
              <a:r>
                <a:rPr lang="en-US" sz="3200">
                  <a:solidFill>
                    <a:srgbClr val="004000"/>
                  </a:solidFill>
                  <a:latin typeface="Arial" charset="0"/>
                </a:rPr>
                <a:t>O</a:t>
              </a:r>
            </a:p>
          </p:txBody>
        </p:sp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4991" y="758"/>
              <a:ext cx="48" cy="129"/>
              <a:chOff x="5214" y="765"/>
              <a:chExt cx="48" cy="129"/>
            </a:xfrm>
          </p:grpSpPr>
          <p:sp>
            <p:nvSpPr>
              <p:cNvPr id="288795" name="Oval 27"/>
              <p:cNvSpPr>
                <a:spLocks noChangeArrowheads="1"/>
              </p:cNvSpPr>
              <p:nvPr/>
            </p:nvSpPr>
            <p:spPr bwMode="auto">
              <a:xfrm>
                <a:off x="5214" y="765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796" name="Oval 28"/>
              <p:cNvSpPr>
                <a:spLocks noChangeArrowheads="1"/>
              </p:cNvSpPr>
              <p:nvPr/>
            </p:nvSpPr>
            <p:spPr bwMode="auto">
              <a:xfrm>
                <a:off x="5214" y="84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29"/>
            <p:cNvGrpSpPr>
              <a:grpSpLocks/>
            </p:cNvGrpSpPr>
            <p:nvPr/>
          </p:nvGrpSpPr>
          <p:grpSpPr bwMode="auto">
            <a:xfrm>
              <a:off x="5352" y="753"/>
              <a:ext cx="48" cy="129"/>
              <a:chOff x="5568" y="753"/>
              <a:chExt cx="48" cy="129"/>
            </a:xfrm>
          </p:grpSpPr>
          <p:sp>
            <p:nvSpPr>
              <p:cNvPr id="288798" name="Oval 30"/>
              <p:cNvSpPr>
                <a:spLocks noChangeArrowheads="1"/>
              </p:cNvSpPr>
              <p:nvPr/>
            </p:nvSpPr>
            <p:spPr bwMode="auto">
              <a:xfrm>
                <a:off x="5568" y="753"/>
                <a:ext cx="48" cy="48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799" name="Oval 31"/>
              <p:cNvSpPr>
                <a:spLocks noChangeArrowheads="1"/>
              </p:cNvSpPr>
              <p:nvPr/>
            </p:nvSpPr>
            <p:spPr bwMode="auto">
              <a:xfrm>
                <a:off x="5568" y="834"/>
                <a:ext cx="48" cy="48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41"/>
            <p:cNvGrpSpPr>
              <a:grpSpLocks/>
            </p:cNvGrpSpPr>
            <p:nvPr/>
          </p:nvGrpSpPr>
          <p:grpSpPr bwMode="auto">
            <a:xfrm rot="-5400000">
              <a:off x="5182" y="631"/>
              <a:ext cx="48" cy="129"/>
              <a:chOff x="5568" y="753"/>
              <a:chExt cx="48" cy="129"/>
            </a:xfrm>
          </p:grpSpPr>
          <p:sp>
            <p:nvSpPr>
              <p:cNvPr id="288810" name="Oval 42"/>
              <p:cNvSpPr>
                <a:spLocks noChangeArrowheads="1"/>
              </p:cNvSpPr>
              <p:nvPr/>
            </p:nvSpPr>
            <p:spPr bwMode="auto">
              <a:xfrm>
                <a:off x="5568" y="753"/>
                <a:ext cx="48" cy="48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11" name="Oval 43"/>
              <p:cNvSpPr>
                <a:spLocks noChangeArrowheads="1"/>
              </p:cNvSpPr>
              <p:nvPr/>
            </p:nvSpPr>
            <p:spPr bwMode="auto">
              <a:xfrm>
                <a:off x="5568" y="834"/>
                <a:ext cx="48" cy="48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44"/>
            <p:cNvGrpSpPr>
              <a:grpSpLocks/>
            </p:cNvGrpSpPr>
            <p:nvPr/>
          </p:nvGrpSpPr>
          <p:grpSpPr bwMode="auto">
            <a:xfrm rot="-5400000">
              <a:off x="5187" y="905"/>
              <a:ext cx="48" cy="129"/>
              <a:chOff x="5568" y="753"/>
              <a:chExt cx="48" cy="129"/>
            </a:xfrm>
          </p:grpSpPr>
          <p:sp>
            <p:nvSpPr>
              <p:cNvPr id="288813" name="Oval 45"/>
              <p:cNvSpPr>
                <a:spLocks noChangeArrowheads="1"/>
              </p:cNvSpPr>
              <p:nvPr/>
            </p:nvSpPr>
            <p:spPr bwMode="auto">
              <a:xfrm>
                <a:off x="5568" y="753"/>
                <a:ext cx="48" cy="48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14" name="Oval 46"/>
              <p:cNvSpPr>
                <a:spLocks noChangeArrowheads="1"/>
              </p:cNvSpPr>
              <p:nvPr/>
            </p:nvSpPr>
            <p:spPr bwMode="auto">
              <a:xfrm>
                <a:off x="5568" y="834"/>
                <a:ext cx="48" cy="48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8815" name="Rectangle 47"/>
          <p:cNvSpPr>
            <a:spLocks noChangeArrowheads="1"/>
          </p:cNvSpPr>
          <p:nvPr/>
        </p:nvSpPr>
        <p:spPr bwMode="auto">
          <a:xfrm>
            <a:off x="6934200" y="1066800"/>
            <a:ext cx="198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spcBef>
                <a:spcPct val="5000"/>
              </a:spcBef>
            </a:pPr>
            <a:r>
              <a:rPr lang="en-US" sz="3200">
                <a:solidFill>
                  <a:srgbClr val="004000"/>
                </a:solidFill>
                <a:latin typeface="Arial" charset="0"/>
              </a:rPr>
              <a:t>8 - 6 = 2</a:t>
            </a:r>
          </a:p>
        </p:txBody>
      </p:sp>
      <p:grpSp>
        <p:nvGrpSpPr>
          <p:cNvPr id="9" name="Group 146"/>
          <p:cNvGrpSpPr>
            <a:grpSpLocks/>
          </p:cNvGrpSpPr>
          <p:nvPr/>
        </p:nvGrpSpPr>
        <p:grpSpPr bwMode="auto">
          <a:xfrm>
            <a:off x="7315200" y="1851025"/>
            <a:ext cx="1257300" cy="511175"/>
            <a:chOff x="4656" y="1598"/>
            <a:chExt cx="792" cy="322"/>
          </a:xfrm>
        </p:grpSpPr>
        <p:sp>
          <p:nvSpPr>
            <p:cNvPr id="288818" name="Rectangle 50"/>
            <p:cNvSpPr>
              <a:spLocks noChangeArrowheads="1"/>
            </p:cNvSpPr>
            <p:nvPr/>
          </p:nvSpPr>
          <p:spPr bwMode="auto">
            <a:xfrm>
              <a:off x="4704" y="159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>
                <a:spcBef>
                  <a:spcPct val="5000"/>
                </a:spcBef>
              </a:pPr>
              <a:r>
                <a:rPr lang="en-US" sz="3200">
                  <a:solidFill>
                    <a:srgbClr val="004000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288819" name="Rectangle 51"/>
            <p:cNvSpPr>
              <a:spLocks noChangeArrowheads="1"/>
            </p:cNvSpPr>
            <p:nvPr/>
          </p:nvSpPr>
          <p:spPr bwMode="auto">
            <a:xfrm>
              <a:off x="5112" y="159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>
                <a:spcBef>
                  <a:spcPct val="5000"/>
                </a:spcBef>
              </a:pPr>
              <a:r>
                <a:rPr lang="en-US" sz="3200">
                  <a:solidFill>
                    <a:srgbClr val="004000"/>
                  </a:solidFill>
                  <a:latin typeface="Arial" charset="0"/>
                </a:rPr>
                <a:t>O</a:t>
              </a:r>
            </a:p>
          </p:txBody>
        </p:sp>
        <p:grpSp>
          <p:nvGrpSpPr>
            <p:cNvPr id="10" name="Group 56"/>
            <p:cNvGrpSpPr>
              <a:grpSpLocks/>
            </p:cNvGrpSpPr>
            <p:nvPr/>
          </p:nvGrpSpPr>
          <p:grpSpPr bwMode="auto">
            <a:xfrm>
              <a:off x="5039" y="1684"/>
              <a:ext cx="48" cy="129"/>
              <a:chOff x="5214" y="765"/>
              <a:chExt cx="48" cy="129"/>
            </a:xfrm>
          </p:grpSpPr>
          <p:sp>
            <p:nvSpPr>
              <p:cNvPr id="288825" name="Oval 57"/>
              <p:cNvSpPr>
                <a:spLocks noChangeArrowheads="1"/>
              </p:cNvSpPr>
              <p:nvPr/>
            </p:nvSpPr>
            <p:spPr bwMode="auto">
              <a:xfrm>
                <a:off x="5214" y="765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26" name="Oval 58"/>
              <p:cNvSpPr>
                <a:spLocks noChangeArrowheads="1"/>
              </p:cNvSpPr>
              <p:nvPr/>
            </p:nvSpPr>
            <p:spPr bwMode="auto">
              <a:xfrm>
                <a:off x="5214" y="84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59"/>
            <p:cNvGrpSpPr>
              <a:grpSpLocks/>
            </p:cNvGrpSpPr>
            <p:nvPr/>
          </p:nvGrpSpPr>
          <p:grpSpPr bwMode="auto">
            <a:xfrm>
              <a:off x="5400" y="1679"/>
              <a:ext cx="48" cy="129"/>
              <a:chOff x="5568" y="753"/>
              <a:chExt cx="48" cy="129"/>
            </a:xfrm>
          </p:grpSpPr>
          <p:sp>
            <p:nvSpPr>
              <p:cNvPr id="288828" name="Oval 60"/>
              <p:cNvSpPr>
                <a:spLocks noChangeArrowheads="1"/>
              </p:cNvSpPr>
              <p:nvPr/>
            </p:nvSpPr>
            <p:spPr bwMode="auto">
              <a:xfrm>
                <a:off x="5568" y="753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29" name="Oval 61"/>
              <p:cNvSpPr>
                <a:spLocks noChangeArrowheads="1"/>
              </p:cNvSpPr>
              <p:nvPr/>
            </p:nvSpPr>
            <p:spPr bwMode="auto">
              <a:xfrm>
                <a:off x="5568" y="83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71"/>
            <p:cNvGrpSpPr>
              <a:grpSpLocks/>
            </p:cNvGrpSpPr>
            <p:nvPr/>
          </p:nvGrpSpPr>
          <p:grpSpPr bwMode="auto">
            <a:xfrm rot="-5400000">
              <a:off x="5230" y="1557"/>
              <a:ext cx="48" cy="129"/>
              <a:chOff x="5568" y="753"/>
              <a:chExt cx="48" cy="129"/>
            </a:xfrm>
          </p:grpSpPr>
          <p:sp>
            <p:nvSpPr>
              <p:cNvPr id="288840" name="Oval 72"/>
              <p:cNvSpPr>
                <a:spLocks noChangeArrowheads="1"/>
              </p:cNvSpPr>
              <p:nvPr/>
            </p:nvSpPr>
            <p:spPr bwMode="auto">
              <a:xfrm>
                <a:off x="5568" y="753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41" name="Oval 73"/>
              <p:cNvSpPr>
                <a:spLocks noChangeArrowheads="1"/>
              </p:cNvSpPr>
              <p:nvPr/>
            </p:nvSpPr>
            <p:spPr bwMode="auto">
              <a:xfrm>
                <a:off x="5568" y="83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74"/>
            <p:cNvGrpSpPr>
              <a:grpSpLocks/>
            </p:cNvGrpSpPr>
            <p:nvPr/>
          </p:nvGrpSpPr>
          <p:grpSpPr bwMode="auto">
            <a:xfrm rot="-5400000">
              <a:off x="5235" y="1831"/>
              <a:ext cx="48" cy="129"/>
              <a:chOff x="5568" y="753"/>
              <a:chExt cx="48" cy="129"/>
            </a:xfrm>
          </p:grpSpPr>
          <p:sp>
            <p:nvSpPr>
              <p:cNvPr id="288843" name="Oval 75"/>
              <p:cNvSpPr>
                <a:spLocks noChangeArrowheads="1"/>
              </p:cNvSpPr>
              <p:nvPr/>
            </p:nvSpPr>
            <p:spPr bwMode="auto">
              <a:xfrm>
                <a:off x="5568" y="753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44" name="Oval 76"/>
              <p:cNvSpPr>
                <a:spLocks noChangeArrowheads="1"/>
              </p:cNvSpPr>
              <p:nvPr/>
            </p:nvSpPr>
            <p:spPr bwMode="auto">
              <a:xfrm>
                <a:off x="5568" y="83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77"/>
            <p:cNvGrpSpPr>
              <a:grpSpLocks/>
            </p:cNvGrpSpPr>
            <p:nvPr/>
          </p:nvGrpSpPr>
          <p:grpSpPr bwMode="auto">
            <a:xfrm rot="-10800000">
              <a:off x="4656" y="1687"/>
              <a:ext cx="48" cy="129"/>
              <a:chOff x="5568" y="753"/>
              <a:chExt cx="48" cy="129"/>
            </a:xfrm>
          </p:grpSpPr>
          <p:sp>
            <p:nvSpPr>
              <p:cNvPr id="288846" name="Oval 78"/>
              <p:cNvSpPr>
                <a:spLocks noChangeArrowheads="1"/>
              </p:cNvSpPr>
              <p:nvPr/>
            </p:nvSpPr>
            <p:spPr bwMode="auto">
              <a:xfrm>
                <a:off x="5568" y="753"/>
                <a:ext cx="48" cy="48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47" name="Oval 79"/>
              <p:cNvSpPr>
                <a:spLocks noChangeArrowheads="1"/>
              </p:cNvSpPr>
              <p:nvPr/>
            </p:nvSpPr>
            <p:spPr bwMode="auto">
              <a:xfrm>
                <a:off x="5568" y="834"/>
                <a:ext cx="48" cy="48"/>
              </a:xfrm>
              <a:prstGeom prst="ellipse">
                <a:avLst/>
              </a:prstGeom>
              <a:solidFill>
                <a:srgbClr val="99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8851" name="Rectangle 83"/>
          <p:cNvSpPr>
            <a:spLocks noChangeArrowheads="1"/>
          </p:cNvSpPr>
          <p:nvPr/>
        </p:nvSpPr>
        <p:spPr bwMode="auto">
          <a:xfrm>
            <a:off x="7010400" y="2514600"/>
            <a:ext cx="198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spcBef>
                <a:spcPct val="5000"/>
              </a:spcBef>
            </a:pPr>
            <a:r>
              <a:rPr lang="en-US" sz="3200">
                <a:solidFill>
                  <a:srgbClr val="004000"/>
                </a:solidFill>
                <a:latin typeface="Arial" charset="0"/>
              </a:rPr>
              <a:t>2 - 2 = 0</a:t>
            </a:r>
          </a:p>
        </p:txBody>
      </p:sp>
      <p:sp>
        <p:nvSpPr>
          <p:cNvPr id="288853" name="Rectangle 85"/>
          <p:cNvSpPr>
            <a:spLocks noChangeArrowheads="1"/>
          </p:cNvSpPr>
          <p:nvPr/>
        </p:nvSpPr>
        <p:spPr bwMode="auto">
          <a:xfrm>
            <a:off x="6858000" y="510540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spcBef>
                <a:spcPct val="5000"/>
              </a:spcBef>
            </a:pPr>
            <a:r>
              <a:rPr lang="en-US" sz="3200">
                <a:solidFill>
                  <a:srgbClr val="004000"/>
                </a:solidFill>
                <a:latin typeface="Arial" charset="0"/>
              </a:rPr>
              <a:t>or</a:t>
            </a:r>
          </a:p>
        </p:txBody>
      </p:sp>
      <p:grpSp>
        <p:nvGrpSpPr>
          <p:cNvPr id="15" name="Group 175"/>
          <p:cNvGrpSpPr>
            <a:grpSpLocks/>
          </p:cNvGrpSpPr>
          <p:nvPr/>
        </p:nvGrpSpPr>
        <p:grpSpPr bwMode="auto">
          <a:xfrm>
            <a:off x="7315200" y="5421313"/>
            <a:ext cx="1104900" cy="457200"/>
            <a:chOff x="4608" y="3847"/>
            <a:chExt cx="696" cy="288"/>
          </a:xfrm>
        </p:grpSpPr>
        <p:sp>
          <p:nvSpPr>
            <p:cNvPr id="288895" name="Rectangle 127"/>
            <p:cNvSpPr>
              <a:spLocks noChangeArrowheads="1"/>
            </p:cNvSpPr>
            <p:nvPr/>
          </p:nvSpPr>
          <p:spPr bwMode="auto">
            <a:xfrm>
              <a:off x="4608" y="3847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>
                <a:spcBef>
                  <a:spcPct val="5000"/>
                </a:spcBef>
              </a:pPr>
              <a:r>
                <a:rPr lang="en-US" sz="3200">
                  <a:solidFill>
                    <a:srgbClr val="004000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288896" name="Rectangle 128"/>
            <p:cNvSpPr>
              <a:spLocks noChangeArrowheads="1"/>
            </p:cNvSpPr>
            <p:nvPr/>
          </p:nvSpPr>
          <p:spPr bwMode="auto">
            <a:xfrm>
              <a:off x="5016" y="3847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>
                <a:spcBef>
                  <a:spcPct val="5000"/>
                </a:spcBef>
              </a:pPr>
              <a:r>
                <a:rPr lang="en-US" sz="3200">
                  <a:solidFill>
                    <a:srgbClr val="004000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288898" name="Line 130"/>
            <p:cNvSpPr>
              <a:spLocks noChangeShapeType="1"/>
            </p:cNvSpPr>
            <p:nvPr/>
          </p:nvSpPr>
          <p:spPr bwMode="auto">
            <a:xfrm>
              <a:off x="4886" y="4014"/>
              <a:ext cx="144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899" name="Line 131"/>
            <p:cNvSpPr>
              <a:spLocks noChangeShapeType="1"/>
            </p:cNvSpPr>
            <p:nvPr/>
          </p:nvSpPr>
          <p:spPr bwMode="auto">
            <a:xfrm>
              <a:off x="4886" y="4062"/>
              <a:ext cx="144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900" name="Line 132"/>
            <p:cNvSpPr>
              <a:spLocks noChangeShapeType="1"/>
            </p:cNvSpPr>
            <p:nvPr/>
          </p:nvSpPr>
          <p:spPr bwMode="auto">
            <a:xfrm>
              <a:off x="4886" y="3966"/>
              <a:ext cx="144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906" name="Line 138"/>
            <p:cNvSpPr>
              <a:spLocks noChangeShapeType="1"/>
            </p:cNvSpPr>
            <p:nvPr/>
          </p:nvSpPr>
          <p:spPr bwMode="auto">
            <a:xfrm rot="-5400000">
              <a:off x="4559" y="4008"/>
              <a:ext cx="144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907" name="Line 139"/>
            <p:cNvSpPr>
              <a:spLocks noChangeShapeType="1"/>
            </p:cNvSpPr>
            <p:nvPr/>
          </p:nvSpPr>
          <p:spPr bwMode="auto">
            <a:xfrm rot="-5400000">
              <a:off x="5216" y="4008"/>
              <a:ext cx="144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67"/>
          <p:cNvGrpSpPr>
            <a:grpSpLocks/>
          </p:cNvGrpSpPr>
          <p:nvPr/>
        </p:nvGrpSpPr>
        <p:grpSpPr bwMode="auto">
          <a:xfrm>
            <a:off x="7239000" y="3505200"/>
            <a:ext cx="1257300" cy="511175"/>
            <a:chOff x="4560" y="2640"/>
            <a:chExt cx="792" cy="322"/>
          </a:xfrm>
        </p:grpSpPr>
        <p:sp>
          <p:nvSpPr>
            <p:cNvPr id="288917" name="Rectangle 149"/>
            <p:cNvSpPr>
              <a:spLocks noChangeArrowheads="1"/>
            </p:cNvSpPr>
            <p:nvPr/>
          </p:nvSpPr>
          <p:spPr bwMode="auto">
            <a:xfrm>
              <a:off x="4608" y="2640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>
                <a:spcBef>
                  <a:spcPct val="5000"/>
                </a:spcBef>
              </a:pPr>
              <a:r>
                <a:rPr lang="en-US" sz="3200">
                  <a:solidFill>
                    <a:srgbClr val="004000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288918" name="Rectangle 150"/>
            <p:cNvSpPr>
              <a:spLocks noChangeArrowheads="1"/>
            </p:cNvSpPr>
            <p:nvPr/>
          </p:nvSpPr>
          <p:spPr bwMode="auto">
            <a:xfrm>
              <a:off x="5016" y="2640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>
                <a:spcBef>
                  <a:spcPct val="5000"/>
                </a:spcBef>
              </a:pPr>
              <a:r>
                <a:rPr lang="en-US" sz="3200">
                  <a:solidFill>
                    <a:srgbClr val="004000"/>
                  </a:solidFill>
                  <a:latin typeface="Arial" charset="0"/>
                </a:rPr>
                <a:t>O</a:t>
              </a:r>
            </a:p>
          </p:txBody>
        </p:sp>
        <p:grpSp>
          <p:nvGrpSpPr>
            <p:cNvPr id="17" name="Group 151"/>
            <p:cNvGrpSpPr>
              <a:grpSpLocks/>
            </p:cNvGrpSpPr>
            <p:nvPr/>
          </p:nvGrpSpPr>
          <p:grpSpPr bwMode="auto">
            <a:xfrm>
              <a:off x="4943" y="2726"/>
              <a:ext cx="48" cy="129"/>
              <a:chOff x="5214" y="765"/>
              <a:chExt cx="48" cy="129"/>
            </a:xfrm>
          </p:grpSpPr>
          <p:sp>
            <p:nvSpPr>
              <p:cNvPr id="288920" name="Oval 152"/>
              <p:cNvSpPr>
                <a:spLocks noChangeArrowheads="1"/>
              </p:cNvSpPr>
              <p:nvPr/>
            </p:nvSpPr>
            <p:spPr bwMode="auto">
              <a:xfrm>
                <a:off x="5214" y="765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21" name="Oval 153"/>
              <p:cNvSpPr>
                <a:spLocks noChangeArrowheads="1"/>
              </p:cNvSpPr>
              <p:nvPr/>
            </p:nvSpPr>
            <p:spPr bwMode="auto">
              <a:xfrm>
                <a:off x="5214" y="84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154"/>
            <p:cNvGrpSpPr>
              <a:grpSpLocks/>
            </p:cNvGrpSpPr>
            <p:nvPr/>
          </p:nvGrpSpPr>
          <p:grpSpPr bwMode="auto">
            <a:xfrm>
              <a:off x="5304" y="2721"/>
              <a:ext cx="48" cy="129"/>
              <a:chOff x="5568" y="753"/>
              <a:chExt cx="48" cy="129"/>
            </a:xfrm>
          </p:grpSpPr>
          <p:sp>
            <p:nvSpPr>
              <p:cNvPr id="288923" name="Oval 155"/>
              <p:cNvSpPr>
                <a:spLocks noChangeArrowheads="1"/>
              </p:cNvSpPr>
              <p:nvPr/>
            </p:nvSpPr>
            <p:spPr bwMode="auto">
              <a:xfrm>
                <a:off x="5568" y="753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24" name="Oval 156"/>
              <p:cNvSpPr>
                <a:spLocks noChangeArrowheads="1"/>
              </p:cNvSpPr>
              <p:nvPr/>
            </p:nvSpPr>
            <p:spPr bwMode="auto">
              <a:xfrm>
                <a:off x="5568" y="83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157"/>
            <p:cNvGrpSpPr>
              <a:grpSpLocks/>
            </p:cNvGrpSpPr>
            <p:nvPr/>
          </p:nvGrpSpPr>
          <p:grpSpPr bwMode="auto">
            <a:xfrm rot="-5400000">
              <a:off x="5134" y="2599"/>
              <a:ext cx="48" cy="129"/>
              <a:chOff x="5568" y="753"/>
              <a:chExt cx="48" cy="129"/>
            </a:xfrm>
          </p:grpSpPr>
          <p:sp>
            <p:nvSpPr>
              <p:cNvPr id="288926" name="Oval 158"/>
              <p:cNvSpPr>
                <a:spLocks noChangeArrowheads="1"/>
              </p:cNvSpPr>
              <p:nvPr/>
            </p:nvSpPr>
            <p:spPr bwMode="auto">
              <a:xfrm>
                <a:off x="5568" y="753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27" name="Oval 159"/>
              <p:cNvSpPr>
                <a:spLocks noChangeArrowheads="1"/>
              </p:cNvSpPr>
              <p:nvPr/>
            </p:nvSpPr>
            <p:spPr bwMode="auto">
              <a:xfrm>
                <a:off x="5568" y="83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" name="Group 160"/>
            <p:cNvGrpSpPr>
              <a:grpSpLocks/>
            </p:cNvGrpSpPr>
            <p:nvPr/>
          </p:nvGrpSpPr>
          <p:grpSpPr bwMode="auto">
            <a:xfrm rot="-5400000">
              <a:off x="5139" y="2873"/>
              <a:ext cx="48" cy="129"/>
              <a:chOff x="5568" y="753"/>
              <a:chExt cx="48" cy="129"/>
            </a:xfrm>
          </p:grpSpPr>
          <p:sp>
            <p:nvSpPr>
              <p:cNvPr id="288929" name="Oval 161"/>
              <p:cNvSpPr>
                <a:spLocks noChangeArrowheads="1"/>
              </p:cNvSpPr>
              <p:nvPr/>
            </p:nvSpPr>
            <p:spPr bwMode="auto">
              <a:xfrm>
                <a:off x="5568" y="753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30" name="Oval 162"/>
              <p:cNvSpPr>
                <a:spLocks noChangeArrowheads="1"/>
              </p:cNvSpPr>
              <p:nvPr/>
            </p:nvSpPr>
            <p:spPr bwMode="auto">
              <a:xfrm>
                <a:off x="5568" y="83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163"/>
            <p:cNvGrpSpPr>
              <a:grpSpLocks/>
            </p:cNvGrpSpPr>
            <p:nvPr/>
          </p:nvGrpSpPr>
          <p:grpSpPr bwMode="auto">
            <a:xfrm rot="-10800000">
              <a:off x="4560" y="2729"/>
              <a:ext cx="48" cy="129"/>
              <a:chOff x="5568" y="753"/>
              <a:chExt cx="48" cy="129"/>
            </a:xfrm>
          </p:grpSpPr>
          <p:sp>
            <p:nvSpPr>
              <p:cNvPr id="288932" name="Oval 164"/>
              <p:cNvSpPr>
                <a:spLocks noChangeArrowheads="1"/>
              </p:cNvSpPr>
              <p:nvPr/>
            </p:nvSpPr>
            <p:spPr bwMode="auto">
              <a:xfrm>
                <a:off x="5568" y="753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33" name="Oval 165"/>
              <p:cNvSpPr>
                <a:spLocks noChangeArrowheads="1"/>
              </p:cNvSpPr>
              <p:nvPr/>
            </p:nvSpPr>
            <p:spPr bwMode="auto">
              <a:xfrm>
                <a:off x="5568" y="83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8934" name="Freeform 166"/>
          <p:cNvSpPr>
            <a:spLocks/>
          </p:cNvSpPr>
          <p:nvPr/>
        </p:nvSpPr>
        <p:spPr bwMode="auto">
          <a:xfrm>
            <a:off x="7734300" y="3314700"/>
            <a:ext cx="439738" cy="271463"/>
          </a:xfrm>
          <a:custGeom>
            <a:avLst/>
            <a:gdLst/>
            <a:ahLst/>
            <a:cxnLst>
              <a:cxn ang="0">
                <a:pos x="277" y="84"/>
              </a:cxn>
              <a:cxn ang="0">
                <a:pos x="218" y="11"/>
              </a:cxn>
              <a:cxn ang="0">
                <a:pos x="109" y="18"/>
              </a:cxn>
              <a:cxn ang="0">
                <a:pos x="44" y="84"/>
              </a:cxn>
              <a:cxn ang="0">
                <a:pos x="0" y="171"/>
              </a:cxn>
            </a:cxnLst>
            <a:rect l="0" t="0" r="r" b="b"/>
            <a:pathLst>
              <a:path w="277" h="171">
                <a:moveTo>
                  <a:pt x="277" y="84"/>
                </a:moveTo>
                <a:cubicBezTo>
                  <a:pt x="267" y="72"/>
                  <a:pt x="246" y="22"/>
                  <a:pt x="218" y="11"/>
                </a:cubicBezTo>
                <a:cubicBezTo>
                  <a:pt x="190" y="0"/>
                  <a:pt x="138" y="6"/>
                  <a:pt x="109" y="18"/>
                </a:cubicBezTo>
                <a:cubicBezTo>
                  <a:pt x="80" y="30"/>
                  <a:pt x="62" y="59"/>
                  <a:pt x="44" y="84"/>
                </a:cubicBezTo>
                <a:cubicBezTo>
                  <a:pt x="26" y="109"/>
                  <a:pt x="9" y="153"/>
                  <a:pt x="0" y="171"/>
                </a:cubicBezTo>
              </a:path>
            </a:pathLst>
          </a:custGeom>
          <a:noFill/>
          <a:ln w="38100" cmpd="sng">
            <a:solidFill>
              <a:srgbClr val="0000CC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936" name="Freeform 168"/>
          <p:cNvSpPr>
            <a:spLocks/>
          </p:cNvSpPr>
          <p:nvPr/>
        </p:nvSpPr>
        <p:spPr bwMode="auto">
          <a:xfrm flipV="1">
            <a:off x="7789863" y="3919538"/>
            <a:ext cx="439737" cy="271462"/>
          </a:xfrm>
          <a:custGeom>
            <a:avLst/>
            <a:gdLst/>
            <a:ahLst/>
            <a:cxnLst>
              <a:cxn ang="0">
                <a:pos x="277" y="84"/>
              </a:cxn>
              <a:cxn ang="0">
                <a:pos x="218" y="11"/>
              </a:cxn>
              <a:cxn ang="0">
                <a:pos x="109" y="18"/>
              </a:cxn>
              <a:cxn ang="0">
                <a:pos x="44" y="84"/>
              </a:cxn>
              <a:cxn ang="0">
                <a:pos x="0" y="171"/>
              </a:cxn>
            </a:cxnLst>
            <a:rect l="0" t="0" r="r" b="b"/>
            <a:pathLst>
              <a:path w="277" h="171">
                <a:moveTo>
                  <a:pt x="277" y="84"/>
                </a:moveTo>
                <a:cubicBezTo>
                  <a:pt x="267" y="72"/>
                  <a:pt x="246" y="22"/>
                  <a:pt x="218" y="11"/>
                </a:cubicBezTo>
                <a:cubicBezTo>
                  <a:pt x="190" y="0"/>
                  <a:pt x="138" y="6"/>
                  <a:pt x="109" y="18"/>
                </a:cubicBezTo>
                <a:cubicBezTo>
                  <a:pt x="80" y="30"/>
                  <a:pt x="62" y="59"/>
                  <a:pt x="44" y="84"/>
                </a:cubicBezTo>
                <a:cubicBezTo>
                  <a:pt x="26" y="109"/>
                  <a:pt x="9" y="153"/>
                  <a:pt x="0" y="171"/>
                </a:cubicBezTo>
              </a:path>
            </a:pathLst>
          </a:custGeom>
          <a:noFill/>
          <a:ln w="38100" cmpd="sng">
            <a:solidFill>
              <a:srgbClr val="0000CC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178"/>
          <p:cNvGrpSpPr>
            <a:grpSpLocks/>
          </p:cNvGrpSpPr>
          <p:nvPr/>
        </p:nvGrpSpPr>
        <p:grpSpPr bwMode="auto">
          <a:xfrm>
            <a:off x="7315200" y="4583113"/>
            <a:ext cx="1165225" cy="457200"/>
            <a:chOff x="4608" y="2887"/>
            <a:chExt cx="734" cy="288"/>
          </a:xfrm>
        </p:grpSpPr>
        <p:sp>
          <p:nvSpPr>
            <p:cNvPr id="288857" name="Rectangle 89"/>
            <p:cNvSpPr>
              <a:spLocks noChangeArrowheads="1"/>
            </p:cNvSpPr>
            <p:nvPr/>
          </p:nvSpPr>
          <p:spPr bwMode="auto">
            <a:xfrm>
              <a:off x="4632" y="2887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>
                <a:spcBef>
                  <a:spcPct val="5000"/>
                </a:spcBef>
              </a:pPr>
              <a:r>
                <a:rPr lang="en-US" sz="3200">
                  <a:solidFill>
                    <a:srgbClr val="004000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288858" name="Rectangle 90"/>
            <p:cNvSpPr>
              <a:spLocks noChangeArrowheads="1"/>
            </p:cNvSpPr>
            <p:nvPr/>
          </p:nvSpPr>
          <p:spPr bwMode="auto">
            <a:xfrm>
              <a:off x="5040" y="2887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>
                <a:spcBef>
                  <a:spcPct val="5000"/>
                </a:spcBef>
              </a:pPr>
              <a:r>
                <a:rPr lang="en-US" sz="3200">
                  <a:solidFill>
                    <a:srgbClr val="004000"/>
                  </a:solidFill>
                  <a:latin typeface="Arial" charset="0"/>
                </a:rPr>
                <a:t>O</a:t>
              </a:r>
            </a:p>
          </p:txBody>
        </p:sp>
        <p:grpSp>
          <p:nvGrpSpPr>
            <p:cNvPr id="23" name="Group 92"/>
            <p:cNvGrpSpPr>
              <a:grpSpLocks/>
            </p:cNvGrpSpPr>
            <p:nvPr/>
          </p:nvGrpSpPr>
          <p:grpSpPr bwMode="auto">
            <a:xfrm rot="-5400000">
              <a:off x="4952" y="2977"/>
              <a:ext cx="48" cy="129"/>
              <a:chOff x="4782" y="753"/>
              <a:chExt cx="48" cy="129"/>
            </a:xfrm>
          </p:grpSpPr>
          <p:sp>
            <p:nvSpPr>
              <p:cNvPr id="288861" name="Oval 93"/>
              <p:cNvSpPr>
                <a:spLocks noChangeArrowheads="1"/>
              </p:cNvSpPr>
              <p:nvPr/>
            </p:nvSpPr>
            <p:spPr bwMode="auto">
              <a:xfrm>
                <a:off x="4782" y="753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62" name="Oval 94"/>
              <p:cNvSpPr>
                <a:spLocks noChangeArrowheads="1"/>
              </p:cNvSpPr>
              <p:nvPr/>
            </p:nvSpPr>
            <p:spPr bwMode="auto">
              <a:xfrm>
                <a:off x="4782" y="83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" name="Group 95"/>
            <p:cNvGrpSpPr>
              <a:grpSpLocks/>
            </p:cNvGrpSpPr>
            <p:nvPr/>
          </p:nvGrpSpPr>
          <p:grpSpPr bwMode="auto">
            <a:xfrm rot="-5400000">
              <a:off x="4952" y="2905"/>
              <a:ext cx="48" cy="129"/>
              <a:chOff x="5214" y="765"/>
              <a:chExt cx="48" cy="129"/>
            </a:xfrm>
          </p:grpSpPr>
          <p:sp>
            <p:nvSpPr>
              <p:cNvPr id="288864" name="Oval 96"/>
              <p:cNvSpPr>
                <a:spLocks noChangeArrowheads="1"/>
              </p:cNvSpPr>
              <p:nvPr/>
            </p:nvSpPr>
            <p:spPr bwMode="auto">
              <a:xfrm>
                <a:off x="5214" y="765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65" name="Oval 97"/>
              <p:cNvSpPr>
                <a:spLocks noChangeArrowheads="1"/>
              </p:cNvSpPr>
              <p:nvPr/>
            </p:nvSpPr>
            <p:spPr bwMode="auto">
              <a:xfrm>
                <a:off x="5214" y="84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" name="Group 98"/>
            <p:cNvGrpSpPr>
              <a:grpSpLocks/>
            </p:cNvGrpSpPr>
            <p:nvPr/>
          </p:nvGrpSpPr>
          <p:grpSpPr bwMode="auto">
            <a:xfrm>
              <a:off x="5294" y="2991"/>
              <a:ext cx="48" cy="129"/>
              <a:chOff x="5568" y="753"/>
              <a:chExt cx="48" cy="129"/>
            </a:xfrm>
          </p:grpSpPr>
          <p:sp>
            <p:nvSpPr>
              <p:cNvPr id="288867" name="Oval 99"/>
              <p:cNvSpPr>
                <a:spLocks noChangeArrowheads="1"/>
              </p:cNvSpPr>
              <p:nvPr/>
            </p:nvSpPr>
            <p:spPr bwMode="auto">
              <a:xfrm>
                <a:off x="5568" y="753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68" name="Oval 100"/>
              <p:cNvSpPr>
                <a:spLocks noChangeArrowheads="1"/>
              </p:cNvSpPr>
              <p:nvPr/>
            </p:nvSpPr>
            <p:spPr bwMode="auto">
              <a:xfrm>
                <a:off x="5568" y="83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" name="Group 101"/>
            <p:cNvGrpSpPr>
              <a:grpSpLocks/>
            </p:cNvGrpSpPr>
            <p:nvPr/>
          </p:nvGrpSpPr>
          <p:grpSpPr bwMode="auto">
            <a:xfrm rot="-5400000">
              <a:off x="4952" y="3049"/>
              <a:ext cx="48" cy="129"/>
              <a:chOff x="4416" y="753"/>
              <a:chExt cx="48" cy="129"/>
            </a:xfrm>
          </p:grpSpPr>
          <p:sp>
            <p:nvSpPr>
              <p:cNvPr id="288870" name="Oval 102"/>
              <p:cNvSpPr>
                <a:spLocks noChangeArrowheads="1"/>
              </p:cNvSpPr>
              <p:nvPr/>
            </p:nvSpPr>
            <p:spPr bwMode="auto">
              <a:xfrm>
                <a:off x="4416" y="753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71" name="Oval 103"/>
              <p:cNvSpPr>
                <a:spLocks noChangeArrowheads="1"/>
              </p:cNvSpPr>
              <p:nvPr/>
            </p:nvSpPr>
            <p:spPr bwMode="auto">
              <a:xfrm>
                <a:off x="4416" y="83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169"/>
            <p:cNvGrpSpPr>
              <a:grpSpLocks/>
            </p:cNvGrpSpPr>
            <p:nvPr/>
          </p:nvGrpSpPr>
          <p:grpSpPr bwMode="auto">
            <a:xfrm>
              <a:off x="4608" y="2991"/>
              <a:ext cx="48" cy="129"/>
              <a:chOff x="4416" y="753"/>
              <a:chExt cx="48" cy="129"/>
            </a:xfrm>
          </p:grpSpPr>
          <p:sp>
            <p:nvSpPr>
              <p:cNvPr id="288938" name="Oval 170"/>
              <p:cNvSpPr>
                <a:spLocks noChangeArrowheads="1"/>
              </p:cNvSpPr>
              <p:nvPr/>
            </p:nvSpPr>
            <p:spPr bwMode="auto">
              <a:xfrm>
                <a:off x="4416" y="753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39" name="Oval 171"/>
              <p:cNvSpPr>
                <a:spLocks noChangeArrowheads="1"/>
              </p:cNvSpPr>
              <p:nvPr/>
            </p:nvSpPr>
            <p:spPr bwMode="auto">
              <a:xfrm>
                <a:off x="4416" y="83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288947" name="Group 179"/>
          <p:cNvGraphicFramePr>
            <a:graphicFrameLocks noGrp="1"/>
          </p:cNvGraphicFramePr>
          <p:nvPr/>
        </p:nvGraphicFramePr>
        <p:xfrm>
          <a:off x="76200" y="76200"/>
          <a:ext cx="8991600" cy="640080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6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00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4) Octet for peripheral atoms</a:t>
                      </a:r>
                    </a:p>
                  </a:txBody>
                  <a:tcPr marL="45720" marR="4572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1) Skeletal Structure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5) Remain- ing e</a:t>
                      </a:r>
                      <a:r>
                        <a:rPr kumimoji="0" lang="en-US" sz="3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</a:t>
                      </a: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 on center atom</a:t>
                      </a:r>
                    </a:p>
                  </a:txBody>
                  <a:tcPr marL="45720" marR="4572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2) Count electrons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6) Create multiple bonds?</a:t>
                      </a:r>
                    </a:p>
                  </a:txBody>
                  <a:tcPr marL="45720" marR="4572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3) Electron pairs in bonds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Final structure</a:t>
                      </a:r>
                    </a:p>
                  </a:txBody>
                  <a:tcPr marL="45720" marR="4572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8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8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8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8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889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9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889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9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2" grpId="0" build="p" autoUpdateAnimBg="0"/>
      <p:bldP spid="288777" grpId="0" build="p" autoUpdateAnimBg="0"/>
      <p:bldP spid="288778" grpId="0" build="p" autoUpdateAnimBg="0"/>
      <p:bldP spid="288815" grpId="0" build="p" autoUpdateAnimBg="0"/>
      <p:bldP spid="288851" grpId="0" build="p" autoUpdateAnimBg="0"/>
      <p:bldP spid="288853" grpId="0" build="p" autoUpdateAnimBg="0"/>
      <p:bldP spid="288934" grpId="0" animBg="1"/>
      <p:bldP spid="2889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/>
              <a:t>Bond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Ionic Bond – A </a:t>
            </a:r>
            <a:r>
              <a:rPr lang="en-US" sz="2800" u="sng" dirty="0"/>
              <a:t>transfer of electron(s)</a:t>
            </a:r>
            <a:r>
              <a:rPr lang="en-US" sz="2800" dirty="0"/>
              <a:t> between two atoms due to the large difference in </a:t>
            </a:r>
            <a:r>
              <a:rPr lang="en-US" sz="2800" dirty="0" err="1"/>
              <a:t>electronegativity</a:t>
            </a:r>
            <a:r>
              <a:rPr lang="en-US" sz="2800" dirty="0"/>
              <a:t>. The result is two ions (one positive and one negative) that are held together by an electrostatic force of attraction. </a:t>
            </a:r>
          </a:p>
          <a:p>
            <a:r>
              <a:rPr lang="en-US" sz="2800" dirty="0"/>
              <a:t>Electrostatic Force – an attraction between two oppositely charged particles. </a:t>
            </a:r>
          </a:p>
        </p:txBody>
      </p:sp>
      <p:pic>
        <p:nvPicPr>
          <p:cNvPr id="4" name="Picture 3" descr="ionic_bond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800600"/>
            <a:ext cx="3352800" cy="1469386"/>
          </a:xfrm>
          <a:prstGeom prst="rect">
            <a:avLst/>
          </a:prstGeom>
        </p:spPr>
      </p:pic>
      <p:pic>
        <p:nvPicPr>
          <p:cNvPr id="6" name="Picture 5" descr="NaCl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3819407"/>
            <a:ext cx="3048000" cy="3038593"/>
          </a:xfrm>
          <a:prstGeom prst="rect">
            <a:avLst/>
          </a:prstGeom>
        </p:spPr>
      </p:pic>
      <p:pic>
        <p:nvPicPr>
          <p:cNvPr id="7" name="Picture 6" descr="Ionic_Bonds electrostatic for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4419600"/>
            <a:ext cx="2047875" cy="22383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609600"/>
            <a:ext cx="3962400" cy="685800"/>
          </a:xfrm>
          <a:solidFill>
            <a:srgbClr val="CCFFFF"/>
          </a:solidFill>
          <a:ln>
            <a:solidFill>
              <a:srgbClr val="339966"/>
            </a:solidFill>
          </a:ln>
          <a:effectLst>
            <a:outerShdw dist="107763" dir="135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en-US" sz="3600" b="1">
                <a:solidFill>
                  <a:schemeClr val="accent2"/>
                </a:solidFill>
              </a:rPr>
              <a:t>Chemical Bonds</a:t>
            </a:r>
          </a:p>
        </p:txBody>
      </p:sp>
      <p:graphicFrame>
        <p:nvGraphicFramePr>
          <p:cNvPr id="40057" name="Group 121"/>
          <p:cNvGraphicFramePr>
            <a:graphicFrameLocks noGrp="1"/>
          </p:cNvGraphicFramePr>
          <p:nvPr>
            <p:ph type="tbl" idx="1"/>
          </p:nvPr>
        </p:nvGraphicFramePr>
        <p:xfrm>
          <a:off x="685800" y="1981200"/>
          <a:ext cx="7772400" cy="4373562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Bond Type</a:t>
                      </a:r>
                    </a:p>
                  </a:txBody>
                  <a:tcPr marT="45716" marB="4571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33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Single</a:t>
                      </a:r>
                    </a:p>
                  </a:txBody>
                  <a:tcPr marT="45716" marB="45716" anchor="ctr" anchorCtr="1" horzOverflow="overflow">
                    <a:lnL w="28575" cap="flat" cmpd="sng" algn="ctr">
                      <a:solidFill>
                        <a:srgbClr val="FF33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Double</a:t>
                      </a: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Triple</a:t>
                      </a:r>
                    </a:p>
                  </a:txBody>
                  <a:tcPr marT="45716" marB="4571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# of e’s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2</a:t>
                      </a: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Notation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=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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Bond order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1</a:t>
                      </a: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Bond energy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Increases from Single to Triple</a:t>
                      </a:r>
                    </a:p>
                  </a:txBody>
                  <a:tcPr marT="45716" marB="45716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Bond length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Decreases from Single to Triple</a:t>
                      </a: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26" descr="TB08_T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" y="26988"/>
            <a:ext cx="8350250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04800" y="152400"/>
            <a:ext cx="8610600" cy="8382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b="1">
                <a:solidFill>
                  <a:srgbClr val="FF9B0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Strengths of Covalent Bonds</a:t>
            </a:r>
          </a:p>
        </p:txBody>
      </p:sp>
      <p:pic>
        <p:nvPicPr>
          <p:cNvPr id="8195" name="Picture 3" descr="TB08_T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3625"/>
            <a:ext cx="9144000" cy="579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124200"/>
            <a:ext cx="7772400" cy="1470025"/>
          </a:xfrm>
        </p:spPr>
        <p:txBody>
          <a:bodyPr/>
          <a:lstStyle/>
          <a:p>
            <a:r>
              <a:rPr lang="en-US"/>
              <a:t>VSEPR Theory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876800"/>
            <a:ext cx="7315200" cy="1752600"/>
          </a:xfrm>
        </p:spPr>
        <p:txBody>
          <a:bodyPr/>
          <a:lstStyle/>
          <a:p>
            <a:r>
              <a:rPr lang="en-US"/>
              <a:t>Valence Shell Electron Pair Repulsion</a:t>
            </a:r>
          </a:p>
        </p:txBody>
      </p:sp>
      <p:pic>
        <p:nvPicPr>
          <p:cNvPr id="2053" name="Picture 5" descr="VSEP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228600"/>
            <a:ext cx="2524125" cy="25336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VSEPR Theory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382000" cy="5105400"/>
          </a:xfrm>
        </p:spPr>
        <p:txBody>
          <a:bodyPr/>
          <a:lstStyle/>
          <a:p>
            <a:r>
              <a:rPr lang="en-US" dirty="0"/>
              <a:t>Predicts the molecular shape of a bonded molecule</a:t>
            </a:r>
          </a:p>
          <a:p>
            <a:r>
              <a:rPr lang="en-US" dirty="0"/>
              <a:t>Electrons around the central atom arrange themselves as far apart from each other as possible</a:t>
            </a:r>
          </a:p>
          <a:p>
            <a:r>
              <a:rPr lang="en-US" dirty="0"/>
              <a:t>Unshared pairs of electrons (lone pairs) on the central atom repel the most</a:t>
            </a:r>
          </a:p>
          <a:p>
            <a:r>
              <a:rPr lang="en-US" dirty="0"/>
              <a:t>So only look at what is connected to the central atom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2 atoms attached to center atom</a:t>
            </a:r>
          </a:p>
          <a:p>
            <a:r>
              <a:rPr lang="en-US"/>
              <a:t>0 unshared pairs (lone pairs)</a:t>
            </a:r>
          </a:p>
          <a:p>
            <a:endParaRPr lang="en-US"/>
          </a:p>
          <a:p>
            <a:r>
              <a:rPr lang="en-US"/>
              <a:t>Bond angle = 180</a:t>
            </a:r>
            <a:r>
              <a:rPr lang="en-US" baseline="30000"/>
              <a:t>o</a:t>
            </a:r>
            <a:endParaRPr lang="en-US"/>
          </a:p>
          <a:p>
            <a:endParaRPr lang="en-US"/>
          </a:p>
          <a:p>
            <a:r>
              <a:rPr lang="en-US"/>
              <a:t>Type: AB</a:t>
            </a:r>
            <a:r>
              <a:rPr lang="en-US" baseline="-25000"/>
              <a:t>2</a:t>
            </a:r>
            <a:endParaRPr lang="en-US"/>
          </a:p>
          <a:p>
            <a:r>
              <a:rPr lang="en-US"/>
              <a:t>Ex. : BeF</a:t>
            </a:r>
            <a:r>
              <a:rPr lang="en-US" baseline="-25000"/>
              <a:t>2</a:t>
            </a:r>
            <a:endParaRPr lang="en-US"/>
          </a:p>
        </p:txBody>
      </p:sp>
      <p:pic>
        <p:nvPicPr>
          <p:cNvPr id="4101" name="Picture 5" descr="2B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86200"/>
            <a:ext cx="4114800" cy="25717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Trigonal Planar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atoms attached to center atom</a:t>
            </a:r>
          </a:p>
          <a:p>
            <a:r>
              <a:rPr lang="en-US" dirty="0"/>
              <a:t>0 lone pairs</a:t>
            </a:r>
          </a:p>
          <a:p>
            <a:endParaRPr lang="en-US" dirty="0"/>
          </a:p>
          <a:p>
            <a:r>
              <a:rPr lang="en-US" dirty="0"/>
              <a:t>Bond angle = 120</a:t>
            </a:r>
            <a:r>
              <a:rPr lang="en-US" baseline="30000" dirty="0"/>
              <a:t>o</a:t>
            </a:r>
            <a:endParaRPr lang="en-US" dirty="0"/>
          </a:p>
          <a:p>
            <a:endParaRPr lang="en-US" dirty="0"/>
          </a:p>
          <a:p>
            <a:r>
              <a:rPr lang="en-US" dirty="0"/>
              <a:t>Type: AB</a:t>
            </a:r>
            <a:r>
              <a:rPr lang="en-US" baseline="-25000" dirty="0"/>
              <a:t>3</a:t>
            </a:r>
          </a:p>
          <a:p>
            <a:r>
              <a:rPr lang="en-US" dirty="0"/>
              <a:t>Ex. : AlF</a:t>
            </a:r>
            <a:r>
              <a:rPr lang="en-US" baseline="-25000" dirty="0"/>
              <a:t>3</a:t>
            </a:r>
            <a:endParaRPr lang="en-US" dirty="0"/>
          </a:p>
        </p:txBody>
      </p:sp>
      <p:pic>
        <p:nvPicPr>
          <p:cNvPr id="5125" name="Picture 5" descr="3B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3886200" cy="26987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Bent (w/ 1 lone pair)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atoms attached to center atom</a:t>
            </a:r>
          </a:p>
          <a:p>
            <a:r>
              <a:rPr lang="en-US" dirty="0"/>
              <a:t>1 lone pairs</a:t>
            </a:r>
          </a:p>
          <a:p>
            <a:endParaRPr lang="en-US" dirty="0"/>
          </a:p>
          <a:p>
            <a:r>
              <a:rPr lang="en-US" dirty="0"/>
              <a:t>Bond angle &lt; 120</a:t>
            </a:r>
            <a:r>
              <a:rPr lang="en-US" baseline="30000" dirty="0"/>
              <a:t>o</a:t>
            </a:r>
            <a:endParaRPr lang="en-US" dirty="0"/>
          </a:p>
          <a:p>
            <a:endParaRPr lang="en-US" dirty="0"/>
          </a:p>
          <a:p>
            <a:r>
              <a:rPr lang="en-US" dirty="0"/>
              <a:t>Type: AB</a:t>
            </a:r>
            <a:r>
              <a:rPr lang="en-US" baseline="-25000" dirty="0"/>
              <a:t>2</a:t>
            </a:r>
            <a:r>
              <a:rPr lang="en-US" dirty="0"/>
              <a:t>E</a:t>
            </a:r>
            <a:endParaRPr lang="en-US" baseline="-25000" dirty="0"/>
          </a:p>
          <a:p>
            <a:r>
              <a:rPr lang="en-US" dirty="0"/>
              <a:t>Ex. : SO</a:t>
            </a:r>
            <a:r>
              <a:rPr lang="en-US" baseline="-25000" dirty="0"/>
              <a:t>2</a:t>
            </a:r>
            <a:endParaRPr lang="en-US" dirty="0"/>
          </a:p>
        </p:txBody>
      </p:sp>
      <p:pic>
        <p:nvPicPr>
          <p:cNvPr id="9222" name="Picture 6" descr="2BP2L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971800"/>
            <a:ext cx="3733800" cy="3733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Tetrahedral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4 atoms attached to center atom</a:t>
            </a:r>
          </a:p>
          <a:p>
            <a:r>
              <a:rPr lang="en-US"/>
              <a:t>0 lone pairs</a:t>
            </a:r>
          </a:p>
          <a:p>
            <a:endParaRPr lang="en-US"/>
          </a:p>
          <a:p>
            <a:r>
              <a:rPr lang="en-US"/>
              <a:t>Bond angle = 109.5</a:t>
            </a:r>
            <a:r>
              <a:rPr lang="en-US" baseline="30000"/>
              <a:t>o</a:t>
            </a:r>
            <a:endParaRPr lang="en-US"/>
          </a:p>
          <a:p>
            <a:endParaRPr lang="en-US"/>
          </a:p>
          <a:p>
            <a:r>
              <a:rPr lang="en-US"/>
              <a:t>Type: AB</a:t>
            </a:r>
            <a:r>
              <a:rPr lang="en-US" baseline="-25000"/>
              <a:t>4</a:t>
            </a:r>
          </a:p>
          <a:p>
            <a:r>
              <a:rPr lang="en-US"/>
              <a:t>Ex. : CH</a:t>
            </a:r>
            <a:r>
              <a:rPr lang="en-US" baseline="-25000"/>
              <a:t>4</a:t>
            </a:r>
            <a:endParaRPr lang="en-US"/>
          </a:p>
        </p:txBody>
      </p:sp>
      <p:pic>
        <p:nvPicPr>
          <p:cNvPr id="6150" name="Picture 6" descr="4B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2713" y="2971800"/>
            <a:ext cx="3494087" cy="3581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Trigonal Pyramidal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3 atoms attached to center atom</a:t>
            </a:r>
          </a:p>
          <a:p>
            <a:r>
              <a:rPr lang="en-US"/>
              <a:t>1 lone pair</a:t>
            </a:r>
          </a:p>
          <a:p>
            <a:endParaRPr lang="en-US"/>
          </a:p>
          <a:p>
            <a:r>
              <a:rPr lang="en-US"/>
              <a:t>Bond angle = 107</a:t>
            </a:r>
            <a:r>
              <a:rPr lang="en-US" baseline="30000"/>
              <a:t>o</a:t>
            </a:r>
            <a:endParaRPr lang="en-US"/>
          </a:p>
          <a:p>
            <a:endParaRPr lang="en-US"/>
          </a:p>
          <a:p>
            <a:r>
              <a:rPr lang="en-US"/>
              <a:t>Type: AB</a:t>
            </a:r>
            <a:r>
              <a:rPr lang="en-US" baseline="-25000"/>
              <a:t>3</a:t>
            </a:r>
            <a:r>
              <a:rPr lang="en-US"/>
              <a:t>E</a:t>
            </a:r>
            <a:endParaRPr lang="en-US" baseline="-25000"/>
          </a:p>
          <a:p>
            <a:r>
              <a:rPr lang="en-US"/>
              <a:t>Ex. : NH</a:t>
            </a:r>
            <a:r>
              <a:rPr lang="en-US" baseline="-25000"/>
              <a:t>3</a:t>
            </a:r>
            <a:endParaRPr lang="en-US"/>
          </a:p>
        </p:txBody>
      </p:sp>
      <p:pic>
        <p:nvPicPr>
          <p:cNvPr id="10246" name="Picture 6" descr="3BP1L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819400"/>
            <a:ext cx="3886200" cy="3886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Bond Types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Covalent Bond – A bond that results form the </a:t>
            </a:r>
            <a:r>
              <a:rPr lang="en-US" u="sng" dirty="0"/>
              <a:t>sharing of electrons</a:t>
            </a:r>
            <a:r>
              <a:rPr lang="en-US" dirty="0"/>
              <a:t> between two atoms due to a small difference in </a:t>
            </a:r>
            <a:r>
              <a:rPr lang="en-US" dirty="0" err="1"/>
              <a:t>electronegativity</a:t>
            </a:r>
            <a:r>
              <a:rPr lang="en-US" dirty="0"/>
              <a:t>. </a:t>
            </a:r>
          </a:p>
          <a:p>
            <a:r>
              <a:rPr lang="en-US" dirty="0"/>
              <a:t>Difference in Electronegativity of &lt; 1.7</a:t>
            </a:r>
          </a:p>
          <a:p>
            <a:endParaRPr lang="en-US" dirty="0"/>
          </a:p>
        </p:txBody>
      </p:sp>
      <p:pic>
        <p:nvPicPr>
          <p:cNvPr id="4" name="Picture 3" descr="covalent_bond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381500"/>
            <a:ext cx="2495550" cy="1714500"/>
          </a:xfrm>
          <a:prstGeom prst="rect">
            <a:avLst/>
          </a:prstGeom>
        </p:spPr>
      </p:pic>
      <p:pic>
        <p:nvPicPr>
          <p:cNvPr id="5" name="Picture 4" descr="polar covalent bon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3981450"/>
            <a:ext cx="4095750" cy="2571750"/>
          </a:xfrm>
          <a:prstGeom prst="rect">
            <a:avLst/>
          </a:prstGeom>
        </p:spPr>
      </p:pic>
      <p:pic>
        <p:nvPicPr>
          <p:cNvPr id="6" name="Picture 5" descr="water molecu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7600" y="4519717"/>
            <a:ext cx="1524000" cy="142388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Bent (w/ 2 lone pairs)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atoms attached to center atom</a:t>
            </a:r>
          </a:p>
          <a:p>
            <a:r>
              <a:rPr lang="en-US" dirty="0"/>
              <a:t>2 lone pairs</a:t>
            </a:r>
          </a:p>
          <a:p>
            <a:endParaRPr lang="en-US" dirty="0"/>
          </a:p>
          <a:p>
            <a:r>
              <a:rPr lang="en-US" dirty="0"/>
              <a:t>Bond angle = 104.5</a:t>
            </a:r>
            <a:r>
              <a:rPr lang="en-US" baseline="30000" dirty="0"/>
              <a:t>o</a:t>
            </a:r>
            <a:endParaRPr lang="en-US" dirty="0"/>
          </a:p>
          <a:p>
            <a:endParaRPr lang="en-US" dirty="0"/>
          </a:p>
          <a:p>
            <a:r>
              <a:rPr lang="en-US" dirty="0"/>
              <a:t>Type: AB</a:t>
            </a:r>
            <a:r>
              <a:rPr lang="en-US" baseline="-25000" dirty="0"/>
              <a:t>2</a:t>
            </a:r>
            <a:r>
              <a:rPr lang="en-US" dirty="0"/>
              <a:t>E</a:t>
            </a:r>
            <a:r>
              <a:rPr lang="en-US" baseline="-25000" dirty="0"/>
              <a:t>2</a:t>
            </a:r>
          </a:p>
          <a:p>
            <a:r>
              <a:rPr lang="en-US" dirty="0"/>
              <a:t>Ex. : 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</p:txBody>
      </p:sp>
      <p:pic>
        <p:nvPicPr>
          <p:cNvPr id="9222" name="Picture 6" descr="2BP2L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971800"/>
            <a:ext cx="3733800" cy="3733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Trigonal Bipyramidal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5 atoms attached to center atom</a:t>
            </a:r>
          </a:p>
          <a:p>
            <a:pPr>
              <a:lnSpc>
                <a:spcPct val="90000"/>
              </a:lnSpc>
            </a:pPr>
            <a:r>
              <a:rPr lang="en-US"/>
              <a:t>0 lone pairs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Bond angle = </a:t>
            </a:r>
          </a:p>
          <a:p>
            <a:pPr lvl="1">
              <a:lnSpc>
                <a:spcPct val="90000"/>
              </a:lnSpc>
            </a:pPr>
            <a:r>
              <a:rPr lang="en-US"/>
              <a:t>equatorial -&gt; 120</a:t>
            </a:r>
            <a:r>
              <a:rPr lang="en-US" baseline="30000"/>
              <a:t>o</a:t>
            </a:r>
          </a:p>
          <a:p>
            <a:pPr lvl="1">
              <a:lnSpc>
                <a:spcPct val="90000"/>
              </a:lnSpc>
            </a:pPr>
            <a:r>
              <a:rPr lang="en-US"/>
              <a:t>axial -&gt; 90</a:t>
            </a:r>
            <a:r>
              <a:rPr lang="en-US" baseline="30000"/>
              <a:t>o</a:t>
            </a: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Type: AB</a:t>
            </a:r>
            <a:r>
              <a:rPr lang="en-US" baseline="-25000"/>
              <a:t>5</a:t>
            </a:r>
          </a:p>
          <a:p>
            <a:pPr>
              <a:lnSpc>
                <a:spcPct val="90000"/>
              </a:lnSpc>
            </a:pPr>
            <a:r>
              <a:rPr lang="en-US"/>
              <a:t>Ex. : PF</a:t>
            </a:r>
            <a:r>
              <a:rPr lang="en-US" baseline="-25000"/>
              <a:t>5</a:t>
            </a:r>
          </a:p>
        </p:txBody>
      </p:sp>
      <p:pic>
        <p:nvPicPr>
          <p:cNvPr id="7174" name="Picture 6" descr="5B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971800"/>
            <a:ext cx="3886200" cy="364331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Octahedral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6 atoms attached to center atom</a:t>
            </a:r>
          </a:p>
          <a:p>
            <a:r>
              <a:rPr lang="en-US"/>
              <a:t>0 lone pairs</a:t>
            </a:r>
          </a:p>
          <a:p>
            <a:endParaRPr lang="en-US"/>
          </a:p>
          <a:p>
            <a:r>
              <a:rPr lang="en-US"/>
              <a:t>Bond angle = 90</a:t>
            </a:r>
            <a:r>
              <a:rPr lang="en-US" baseline="30000"/>
              <a:t>o</a:t>
            </a:r>
            <a:endParaRPr lang="en-US"/>
          </a:p>
          <a:p>
            <a:endParaRPr lang="en-US"/>
          </a:p>
          <a:p>
            <a:r>
              <a:rPr lang="en-US"/>
              <a:t>Type: AB</a:t>
            </a:r>
            <a:r>
              <a:rPr lang="en-US" baseline="-25000"/>
              <a:t>6</a:t>
            </a:r>
          </a:p>
          <a:p>
            <a:r>
              <a:rPr lang="en-US"/>
              <a:t>Ex. : SF</a:t>
            </a:r>
            <a:r>
              <a:rPr lang="en-US" baseline="-25000"/>
              <a:t>6</a:t>
            </a:r>
            <a:endParaRPr lang="en-US"/>
          </a:p>
        </p:txBody>
      </p:sp>
      <p:pic>
        <p:nvPicPr>
          <p:cNvPr id="8198" name="Picture 6" descr="6B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819400"/>
            <a:ext cx="3810000" cy="3810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>
            <a:off x="4435475" y="4629150"/>
            <a:ext cx="4403725" cy="9334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/>
              <a:t>Polarity and Intermolecular Forces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600"/>
            <a:ext cx="4038600" cy="7493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>
              <a:solidFill>
                <a:srgbClr val="898989"/>
              </a:solidFill>
            </a:endParaRPr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38" y="477838"/>
            <a:ext cx="3316287" cy="36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Types of bonds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8208963" cy="4144963"/>
          </a:xfrm>
        </p:spPr>
        <p:txBody>
          <a:bodyPr/>
          <a:lstStyle/>
          <a:p>
            <a:pPr eaLnBrk="1" hangingPunct="1"/>
            <a:r>
              <a:rPr lang="en-US" sz="2800" b="1" dirty="0"/>
              <a:t>Ionic</a:t>
            </a:r>
            <a:r>
              <a:rPr lang="en-US" sz="2800" dirty="0"/>
              <a:t> – transfer of e- from one atom to another</a:t>
            </a:r>
          </a:p>
          <a:p>
            <a:pPr eaLnBrk="1" hangingPunct="1"/>
            <a:r>
              <a:rPr lang="en-US" sz="2800" b="1" dirty="0"/>
              <a:t>Covalen</a:t>
            </a:r>
            <a:r>
              <a:rPr lang="en-US" sz="2800" dirty="0"/>
              <a:t>t  - sharing of e- between atoms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/>
              <a:t>	     a) </a:t>
            </a:r>
            <a:r>
              <a:rPr lang="en-US" sz="2800" i="1" u="sng" dirty="0" err="1"/>
              <a:t>nonpolar</a:t>
            </a:r>
            <a:r>
              <a:rPr lang="en-US" sz="2800" i="1" u="sng" dirty="0"/>
              <a:t> covalent </a:t>
            </a:r>
            <a:r>
              <a:rPr lang="en-US" sz="2800" dirty="0"/>
              <a:t>– equal sharing of e-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/>
              <a:t>        b) </a:t>
            </a:r>
            <a:r>
              <a:rPr lang="en-US" sz="2800" i="1" u="sng" dirty="0"/>
              <a:t>polar covalent </a:t>
            </a:r>
            <a:r>
              <a:rPr lang="en-US" sz="2800" dirty="0"/>
              <a:t>– unequal sharing of e-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/>
              <a:t>Polar bonds and Electronegativity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Electronegativity is the ability of an atom to attract electrons in a chemical bond</a:t>
            </a:r>
          </a:p>
          <a:p>
            <a:pPr eaLnBrk="1" hangingPunct="1"/>
            <a:r>
              <a:rPr lang="en-US" sz="2800"/>
              <a:t>Polar bonds result when a highly electronegative atom bonds to a less electronegative atom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Determining Polarity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98475" y="1600200"/>
            <a:ext cx="7556500" cy="4144963"/>
          </a:xfrm>
        </p:spPr>
        <p:txBody>
          <a:bodyPr/>
          <a:lstStyle/>
          <a:p>
            <a:pPr eaLnBrk="1" hangingPunct="1"/>
            <a:r>
              <a:rPr lang="en-US" sz="2800"/>
              <a:t>A covalent bond is polar if there is a significant difference between the electronegativities of the two atoms (see below)</a:t>
            </a:r>
            <a:r>
              <a:rPr lang="en-US"/>
              <a:t>:</a:t>
            </a:r>
          </a:p>
          <a:p>
            <a:pPr eaLnBrk="1" hangingPunct="1">
              <a:buFont typeface="Arial" charset="0"/>
              <a:buNone/>
            </a:pPr>
            <a:r>
              <a:rPr lang="en-US"/>
              <a:t>			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98475" y="3938588"/>
          <a:ext cx="7162800" cy="2675574"/>
        </p:xfrm>
        <a:graphic>
          <a:graphicData uri="http://schemas.openxmlformats.org/drawingml/2006/table">
            <a:tbl>
              <a:tblPr/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ckwell" charset="0"/>
                          <a:ea typeface="ＭＳ Ｐゴシック" charset="-128"/>
                        </a:rPr>
                        <a:t>Electronegativity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ckwell" charset="0"/>
                          <a:ea typeface="ＭＳ Ｐゴシック" charset="-128"/>
                        </a:rPr>
                        <a:t> Difference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Rockwell" charset="0"/>
                          <a:ea typeface="ＭＳ Ｐゴシック" charset="-128"/>
                        </a:rPr>
                        <a:t>Type of Bond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C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charset="0"/>
                          <a:ea typeface="ＭＳ Ｐゴシック" charset="-128"/>
                        </a:rPr>
                        <a:t>Nonpolar covalent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C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charset="0"/>
                          <a:ea typeface="ＭＳ Ｐゴシック" charset="-128"/>
                        </a:rPr>
                        <a:t>Between 0 and1.7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charset="0"/>
                          <a:ea typeface="ＭＳ Ｐゴシック" charset="-128"/>
                        </a:rPr>
                        <a:t>Polar covalent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charset="0"/>
                          <a:ea typeface="ＭＳ Ｐゴシック" charset="-128"/>
                        </a:rPr>
                        <a:t>Greater than 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C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Rockwell" charset="0"/>
                          <a:ea typeface="ＭＳ Ｐゴシック" charset="-128"/>
                        </a:rPr>
                        <a:t>Ionic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C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/>
              <a:t>Polar-covalent bonds and Dipoles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22663" cy="11255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>
                <a:solidFill>
                  <a:schemeClr val="tx1"/>
                </a:solidFill>
              </a:rPr>
              <a:t>Electronegativity of</a:t>
            </a:r>
          </a:p>
          <a:p>
            <a:pPr eaLnBrk="1" hangingPunct="1">
              <a:buFont typeface="Arial" charset="0"/>
              <a:buNone/>
            </a:pPr>
            <a:r>
              <a:rPr lang="en-US" sz="2400">
                <a:solidFill>
                  <a:schemeClr val="tx1"/>
                </a:solidFill>
              </a:rPr>
              <a:t>2.5</a:t>
            </a:r>
          </a:p>
        </p:txBody>
      </p:sp>
      <p:pic>
        <p:nvPicPr>
          <p:cNvPr id="2765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713" y="2568575"/>
            <a:ext cx="59563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089525" y="1600200"/>
            <a:ext cx="3522663" cy="11255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400" dirty="0" err="1">
                <a:latin typeface="+mn-lt"/>
                <a:ea typeface="+mn-ea"/>
              </a:rPr>
              <a:t>Electronegativity</a:t>
            </a:r>
            <a:r>
              <a:rPr lang="en-US" sz="2400" dirty="0">
                <a:latin typeface="+mn-lt"/>
                <a:ea typeface="+mn-ea"/>
              </a:rPr>
              <a:t> of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400" dirty="0">
                <a:latin typeface="+mn-lt"/>
                <a:ea typeface="+mn-ea"/>
              </a:rPr>
              <a:t>4.0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01713" y="4611688"/>
            <a:ext cx="73374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charset="0"/>
              </a:rPr>
              <a:t>Fluorine has a stronger attraction for the electrons.  They are still shared, but spend more time around the fluorine giving partial opposite charges to opposite ends of the bond (a </a:t>
            </a:r>
            <a:r>
              <a:rPr lang="en-US" sz="2800" b="1" u="sng">
                <a:solidFill>
                  <a:srgbClr val="FF0000"/>
                </a:solidFill>
                <a:latin typeface="Calibri" charset="0"/>
              </a:rPr>
              <a:t>dipole</a:t>
            </a:r>
            <a:r>
              <a:rPr lang="en-US" sz="2800">
                <a:latin typeface="Calibri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Nonpolar Bond (no dipole) vs. Polar Bond (dipole)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867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0" y="1600200"/>
            <a:ext cx="7642225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6613" y="4637088"/>
            <a:ext cx="508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16288" y="4637088"/>
            <a:ext cx="508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36613" y="4637088"/>
            <a:ext cx="2987675" cy="1587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36613" y="4281488"/>
            <a:ext cx="508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Showing Polarity of a Bond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970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2652713"/>
            <a:ext cx="9042400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Bond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4572000"/>
          </a:xfrm>
        </p:spPr>
        <p:txBody>
          <a:bodyPr/>
          <a:lstStyle/>
          <a:p>
            <a:r>
              <a:rPr lang="en-US" dirty="0"/>
              <a:t>Metallic Bonds – Delocalized electrons holding metals together. Any one valence electron is not part of any particular atom but shared by all atoms, but they flow through the </a:t>
            </a:r>
            <a:r>
              <a:rPr lang="en-US" dirty="0" err="1"/>
              <a:t>orbitals</a:t>
            </a:r>
            <a:r>
              <a:rPr lang="en-US" dirty="0"/>
              <a:t> of all the atoms. Like a “sea of electrons.”</a:t>
            </a:r>
          </a:p>
        </p:txBody>
      </p:sp>
      <p:pic>
        <p:nvPicPr>
          <p:cNvPr id="4" name="Picture 3" descr="metallicbondinga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648200"/>
            <a:ext cx="5288643" cy="2019300"/>
          </a:xfrm>
          <a:prstGeom prst="rect">
            <a:avLst/>
          </a:prstGeom>
        </p:spPr>
      </p:pic>
      <p:pic>
        <p:nvPicPr>
          <p:cNvPr id="5" name="Picture 4" descr="Metallic_bondi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4114800"/>
            <a:ext cx="2409825" cy="25527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556500" cy="1116013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/>
              <a:t>Give the </a:t>
            </a:r>
            <a:r>
              <a:rPr lang="en-US" sz="3200" dirty="0" err="1"/>
              <a:t>electronegativity</a:t>
            </a:r>
            <a:r>
              <a:rPr lang="en-US" sz="3200" dirty="0"/>
              <a:t> difference and determine the bond type in the following bonds. Choices: polar, </a:t>
            </a:r>
            <a:r>
              <a:rPr lang="en-US" sz="3200" dirty="0" err="1"/>
              <a:t>nonpolar</a:t>
            </a:r>
            <a:r>
              <a:rPr lang="en-US" sz="3200" dirty="0"/>
              <a:t>, ionic.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2027238" cy="4876800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80000"/>
              </a:lnSpc>
              <a:buFont typeface="Wingdings" charset="2"/>
              <a:buAutoNum type="arabicParenR"/>
            </a:pPr>
            <a:r>
              <a:rPr lang="en-US" sz="3200" dirty="0"/>
              <a:t>C-H</a:t>
            </a:r>
            <a:endParaRPr lang="en-US" sz="3200" baseline="-25000" dirty="0"/>
          </a:p>
          <a:p>
            <a:pPr marL="514350" indent="-514350" eaLnBrk="1" hangingPunct="1">
              <a:lnSpc>
                <a:spcPct val="80000"/>
              </a:lnSpc>
              <a:buFont typeface="Wingdings" charset="2"/>
              <a:buAutoNum type="arabicParenR"/>
            </a:pPr>
            <a:r>
              <a:rPr lang="en-US" sz="3200" dirty="0"/>
              <a:t>H-</a:t>
            </a:r>
            <a:r>
              <a:rPr lang="en-US" sz="3200" dirty="0" err="1"/>
              <a:t>Cl</a:t>
            </a:r>
            <a:endParaRPr lang="en-US" sz="3200" dirty="0"/>
          </a:p>
          <a:p>
            <a:pPr marL="514350" indent="-514350" eaLnBrk="1" hangingPunct="1">
              <a:lnSpc>
                <a:spcPct val="80000"/>
              </a:lnSpc>
              <a:buFont typeface="Wingdings" charset="2"/>
              <a:buAutoNum type="arabicParenR"/>
            </a:pPr>
            <a:r>
              <a:rPr lang="en-US" sz="3200" dirty="0"/>
              <a:t>Na-F</a:t>
            </a:r>
          </a:p>
          <a:p>
            <a:pPr marL="514350" indent="-514350" eaLnBrk="1" hangingPunct="1">
              <a:lnSpc>
                <a:spcPct val="80000"/>
              </a:lnSpc>
              <a:buFont typeface="Wingdings" charset="2"/>
              <a:buAutoNum type="arabicParenR"/>
            </a:pPr>
            <a:r>
              <a:rPr lang="en-US" sz="3200" dirty="0"/>
              <a:t>Br-Br</a:t>
            </a:r>
            <a:endParaRPr lang="en-US" sz="3200" baseline="-25000" dirty="0"/>
          </a:p>
          <a:p>
            <a:pPr marL="514350" indent="-514350" eaLnBrk="1" hangingPunct="1">
              <a:lnSpc>
                <a:spcPct val="80000"/>
              </a:lnSpc>
              <a:buFont typeface="Wingdings" charset="2"/>
              <a:buAutoNum type="arabicParenR"/>
            </a:pPr>
            <a:r>
              <a:rPr lang="en-US" sz="3200" dirty="0"/>
              <a:t>S-O</a:t>
            </a:r>
            <a:endParaRPr lang="en-US" sz="3200" baseline="-25000" dirty="0"/>
          </a:p>
          <a:p>
            <a:pPr marL="514350" indent="-514350" eaLnBrk="1" hangingPunct="1">
              <a:lnSpc>
                <a:spcPct val="80000"/>
              </a:lnSpc>
              <a:buFont typeface="Wingdings" charset="2"/>
              <a:buAutoNum type="arabicParenR"/>
            </a:pPr>
            <a:r>
              <a:rPr lang="en-US" sz="3200" dirty="0"/>
              <a:t>N-H</a:t>
            </a:r>
            <a:endParaRPr lang="en-US" sz="3200" baseline="-25000" dirty="0"/>
          </a:p>
          <a:p>
            <a:pPr marL="514350" indent="-514350" eaLnBrk="1" hangingPunct="1">
              <a:lnSpc>
                <a:spcPct val="80000"/>
              </a:lnSpc>
              <a:buFont typeface="Wingdings" charset="2"/>
              <a:buAutoNum type="arabicParenR"/>
            </a:pPr>
            <a:r>
              <a:rPr lang="en-US" sz="3200" dirty="0"/>
              <a:t>H-O</a:t>
            </a:r>
          </a:p>
          <a:p>
            <a:pPr marL="514350" indent="-514350" eaLnBrk="1" hangingPunct="1">
              <a:lnSpc>
                <a:spcPct val="80000"/>
              </a:lnSpc>
              <a:buFont typeface="Wingdings" charset="2"/>
              <a:buAutoNum type="arabicParenR"/>
            </a:pPr>
            <a:r>
              <a:rPr lang="en-US" sz="3200" dirty="0"/>
              <a:t>K-</a:t>
            </a:r>
            <a:r>
              <a:rPr lang="en-US" sz="3200" dirty="0" err="1"/>
              <a:t>Cl</a:t>
            </a:r>
            <a:endParaRPr lang="en-US" sz="3200" dirty="0"/>
          </a:p>
          <a:p>
            <a:pPr marL="514350" indent="-514350" eaLnBrk="1" hangingPunct="1">
              <a:lnSpc>
                <a:spcPct val="80000"/>
              </a:lnSpc>
              <a:buFont typeface="Wingdings" charset="2"/>
              <a:buAutoNum type="arabicParenR"/>
            </a:pPr>
            <a:r>
              <a:rPr lang="en-US" sz="3200" dirty="0"/>
              <a:t>Cs-F</a:t>
            </a:r>
          </a:p>
          <a:p>
            <a:pPr marL="514350" indent="-514350" eaLnBrk="1" hangingPunct="1">
              <a:lnSpc>
                <a:spcPct val="80000"/>
              </a:lnSpc>
              <a:buFont typeface="Wingdings" charset="2"/>
              <a:buAutoNum type="arabicParenR"/>
            </a:pPr>
            <a:r>
              <a:rPr lang="en-US" sz="3200" dirty="0" err="1"/>
              <a:t>Cl-Cl</a:t>
            </a:r>
            <a:endParaRPr lang="en-US" sz="3200" baseline="-25000" dirty="0"/>
          </a:p>
          <a:p>
            <a:pPr marL="514350" indent="-514350" eaLnBrk="1" hangingPunct="1">
              <a:lnSpc>
                <a:spcPct val="80000"/>
              </a:lnSpc>
              <a:buFont typeface="Wingdings" charset="2"/>
              <a:buAutoNum type="arabicParenR"/>
            </a:pPr>
            <a:endParaRPr lang="en-US" sz="700" dirty="0"/>
          </a:p>
          <a:p>
            <a:pPr marL="514350" indent="-514350" eaLnBrk="1" hangingPunct="1">
              <a:lnSpc>
                <a:spcPct val="80000"/>
              </a:lnSpc>
              <a:buFont typeface="Wingdings" charset="2"/>
              <a:buAutoNum type="arabicParenR"/>
            </a:pPr>
            <a:endParaRPr lang="en-US" sz="500" baseline="-25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895600" y="1676400"/>
            <a:ext cx="20272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514350" indent="-514350" defTabSz="91440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SzPct val="75000"/>
              <a:buFont typeface="Wingdings" charset="2"/>
              <a:buAutoNum type="arabicParenR"/>
            </a:pPr>
            <a:r>
              <a:rPr lang="en-US" sz="2400" dirty="0">
                <a:solidFill>
                  <a:srgbClr val="FF0000"/>
                </a:solidFill>
                <a:latin typeface="Rockwell" charset="0"/>
              </a:rPr>
              <a:t>polar</a:t>
            </a:r>
            <a:endParaRPr lang="en-US" sz="2400" baseline="-25000" dirty="0">
              <a:solidFill>
                <a:srgbClr val="FF0000"/>
              </a:solidFill>
              <a:latin typeface="Rockwell" charset="0"/>
            </a:endParaRPr>
          </a:p>
          <a:p>
            <a:pPr marL="514350" indent="-514350" defTabSz="91440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SzPct val="75000"/>
              <a:buFont typeface="Wingdings" charset="2"/>
              <a:buAutoNum type="arabicParenR"/>
            </a:pPr>
            <a:r>
              <a:rPr lang="en-US" sz="2400" dirty="0">
                <a:solidFill>
                  <a:srgbClr val="FF0000"/>
                </a:solidFill>
                <a:latin typeface="Rockwell" charset="0"/>
              </a:rPr>
              <a:t>polar</a:t>
            </a:r>
          </a:p>
          <a:p>
            <a:pPr marL="514350" indent="-514350" defTabSz="91440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SzPct val="75000"/>
              <a:buFont typeface="Wingdings" charset="2"/>
              <a:buAutoNum type="arabicParenR"/>
            </a:pPr>
            <a:r>
              <a:rPr lang="en-US" sz="2400" dirty="0">
                <a:solidFill>
                  <a:srgbClr val="FF0000"/>
                </a:solidFill>
                <a:latin typeface="Rockwell" charset="0"/>
              </a:rPr>
              <a:t>ionic</a:t>
            </a:r>
          </a:p>
          <a:p>
            <a:pPr marL="514350" indent="-514350" defTabSz="91440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SzPct val="75000"/>
              <a:buFont typeface="Wingdings" charset="2"/>
              <a:buAutoNum type="arabicParenR"/>
            </a:pPr>
            <a:r>
              <a:rPr lang="en-US" sz="2400" dirty="0" err="1">
                <a:solidFill>
                  <a:srgbClr val="FF0000"/>
                </a:solidFill>
                <a:latin typeface="Rockwell" charset="0"/>
              </a:rPr>
              <a:t>nonpolar</a:t>
            </a:r>
            <a:endParaRPr lang="en-US" sz="2400" baseline="-25000" dirty="0">
              <a:solidFill>
                <a:srgbClr val="FF0000"/>
              </a:solidFill>
              <a:latin typeface="Rockwell" charset="0"/>
            </a:endParaRPr>
          </a:p>
          <a:p>
            <a:pPr marL="514350" indent="-514350" defTabSz="91440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SzPct val="75000"/>
              <a:buFont typeface="Wingdings" charset="2"/>
              <a:buAutoNum type="arabicParenR"/>
            </a:pPr>
            <a:r>
              <a:rPr lang="en-US" sz="2400" dirty="0">
                <a:solidFill>
                  <a:srgbClr val="FF0000"/>
                </a:solidFill>
                <a:latin typeface="Rockwell" charset="0"/>
              </a:rPr>
              <a:t>polar</a:t>
            </a:r>
            <a:endParaRPr lang="en-US" sz="2400" baseline="-25000" dirty="0">
              <a:solidFill>
                <a:srgbClr val="FF0000"/>
              </a:solidFill>
              <a:latin typeface="Rockwell" charset="0"/>
            </a:endParaRPr>
          </a:p>
          <a:p>
            <a:pPr marL="514350" indent="-514350" defTabSz="91440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SzPct val="75000"/>
              <a:buFont typeface="Wingdings" charset="2"/>
              <a:buAutoNum type="arabicParenR"/>
            </a:pPr>
            <a:r>
              <a:rPr lang="en-US" sz="2400" dirty="0">
                <a:solidFill>
                  <a:srgbClr val="FF0000"/>
                </a:solidFill>
                <a:latin typeface="Rockwell" charset="0"/>
              </a:rPr>
              <a:t>polar</a:t>
            </a:r>
            <a:endParaRPr lang="en-US" sz="2400" baseline="-25000" dirty="0">
              <a:solidFill>
                <a:srgbClr val="FF0000"/>
              </a:solidFill>
              <a:latin typeface="Rockwell" charset="0"/>
            </a:endParaRPr>
          </a:p>
          <a:p>
            <a:pPr marL="514350" indent="-514350" defTabSz="91440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SzPct val="75000"/>
              <a:buFont typeface="Wingdings" charset="2"/>
              <a:buAutoNum type="arabicParenR"/>
            </a:pPr>
            <a:r>
              <a:rPr lang="en-US" sz="2400" dirty="0">
                <a:solidFill>
                  <a:srgbClr val="FF0000"/>
                </a:solidFill>
                <a:latin typeface="Rockwell" charset="0"/>
              </a:rPr>
              <a:t>polar</a:t>
            </a:r>
          </a:p>
          <a:p>
            <a:pPr marL="514350" indent="-514350" defTabSz="91440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SzPct val="75000"/>
              <a:buFont typeface="Wingdings" charset="2"/>
              <a:buAutoNum type="arabicParenR"/>
            </a:pPr>
            <a:r>
              <a:rPr lang="en-US" sz="2400" dirty="0">
                <a:solidFill>
                  <a:srgbClr val="FF0000"/>
                </a:solidFill>
                <a:latin typeface="Rockwell" charset="0"/>
              </a:rPr>
              <a:t>ionic</a:t>
            </a:r>
          </a:p>
          <a:p>
            <a:pPr marL="514350" indent="-514350" defTabSz="91440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SzPct val="75000"/>
              <a:buFont typeface="Wingdings" charset="2"/>
              <a:buAutoNum type="arabicParenR"/>
            </a:pPr>
            <a:r>
              <a:rPr lang="en-US" sz="2400" dirty="0">
                <a:solidFill>
                  <a:srgbClr val="FF0000"/>
                </a:solidFill>
                <a:latin typeface="Rockwell" charset="0"/>
              </a:rPr>
              <a:t>ionic</a:t>
            </a:r>
          </a:p>
          <a:p>
            <a:pPr marL="514350" indent="-514350" defTabSz="91440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SzPct val="75000"/>
              <a:buFont typeface="Wingdings" charset="2"/>
              <a:buAutoNum type="arabicParenR"/>
            </a:pPr>
            <a:r>
              <a:rPr lang="en-US" sz="2400" dirty="0" err="1">
                <a:solidFill>
                  <a:srgbClr val="FF0000"/>
                </a:solidFill>
                <a:latin typeface="Rockwell" charset="0"/>
              </a:rPr>
              <a:t>nonpolar</a:t>
            </a:r>
            <a:endParaRPr lang="en-US" sz="2400" baseline="-25000" dirty="0">
              <a:solidFill>
                <a:srgbClr val="FF0000"/>
              </a:solidFill>
              <a:latin typeface="Rockwell" charset="0"/>
            </a:endParaRPr>
          </a:p>
          <a:p>
            <a:pPr marL="514350" indent="-514350" defTabSz="91440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SzPct val="75000"/>
              <a:buFont typeface="Wingdings" charset="2"/>
              <a:buAutoNum type="arabicParenR"/>
            </a:pPr>
            <a:endParaRPr lang="en-US" sz="700" dirty="0">
              <a:solidFill>
                <a:srgbClr val="595959"/>
              </a:solidFill>
              <a:latin typeface="Rockwell" charset="0"/>
            </a:endParaRPr>
          </a:p>
          <a:p>
            <a:pPr marL="514350" indent="-514350" defTabSz="914400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  <a:buSzPct val="75000"/>
              <a:buFont typeface="Wingdings" charset="2"/>
              <a:buAutoNum type="arabicParenR"/>
            </a:pPr>
            <a:endParaRPr lang="en-US" sz="500" baseline="-25000" dirty="0">
              <a:solidFill>
                <a:srgbClr val="595959"/>
              </a:solidFill>
              <a:latin typeface="Rockwel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/>
              <a:t>Determining Polarity of Molecules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344613"/>
            <a:ext cx="7556500" cy="4781550"/>
          </a:xfrm>
        </p:spPr>
        <p:txBody>
          <a:bodyPr/>
          <a:lstStyle/>
          <a:p>
            <a:pPr eaLnBrk="1" hangingPunct="1"/>
            <a:r>
              <a:rPr lang="en-US" sz="2400" dirty="0"/>
              <a:t>If one end of a molecule is slightly positive and another end is slightly negative the molecule is polar</a:t>
            </a:r>
          </a:p>
          <a:p>
            <a:pPr eaLnBrk="1" hangingPunct="1"/>
            <a:r>
              <a:rPr lang="en-US" sz="2400" dirty="0"/>
              <a:t>Polarity depends on the shape of the molecule</a:t>
            </a:r>
          </a:p>
          <a:p>
            <a:pPr eaLnBrk="1" hangingPunct="1"/>
            <a:r>
              <a:rPr lang="en-US" sz="2400" dirty="0"/>
              <a:t>Ex. CO</a:t>
            </a:r>
            <a:r>
              <a:rPr lang="en-US" sz="2400" baseline="-25000" dirty="0"/>
              <a:t>2</a:t>
            </a:r>
            <a:r>
              <a:rPr lang="en-US" sz="2400" dirty="0"/>
              <a:t> (</a:t>
            </a:r>
            <a:r>
              <a:rPr lang="en-US" sz="2400" dirty="0" err="1"/>
              <a:t>nonpolar</a:t>
            </a:r>
            <a:r>
              <a:rPr lang="en-US" sz="2400" dirty="0"/>
              <a:t>) and H</a:t>
            </a:r>
            <a:r>
              <a:rPr lang="en-US" sz="2400" baseline="-25000" dirty="0"/>
              <a:t>2</a:t>
            </a:r>
            <a:r>
              <a:rPr lang="en-US" sz="2400" dirty="0"/>
              <a:t>O (polar)</a:t>
            </a:r>
            <a:endParaRPr lang="en-US" sz="2400" baseline="-25000" dirty="0"/>
          </a:p>
          <a:p>
            <a:pPr eaLnBrk="1" hangingPunct="1"/>
            <a:endParaRPr lang="en-US" baseline="-25000" dirty="0"/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00" y="3970338"/>
            <a:ext cx="2032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6950" y="3725863"/>
            <a:ext cx="24638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1213" y="4784725"/>
            <a:ext cx="1270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To determine polarity of a molecule you need the following: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Lewis Structure</a:t>
            </a:r>
          </a:p>
          <a:p>
            <a:r>
              <a:rPr lang="en-US" sz="2800" dirty="0"/>
              <a:t>ABE designation and molecular shape (using your chart)</a:t>
            </a:r>
          </a:p>
          <a:p>
            <a:r>
              <a:rPr lang="en-US" dirty="0"/>
              <a:t>Symmetrical molecules are </a:t>
            </a:r>
            <a:r>
              <a:rPr lang="en-US" dirty="0" err="1"/>
              <a:t>nonpolar</a:t>
            </a:r>
            <a:r>
              <a:rPr lang="en-US" dirty="0"/>
              <a:t>.</a:t>
            </a:r>
            <a:endParaRPr lang="en-US" sz="2800" dirty="0"/>
          </a:p>
          <a:p>
            <a:pPr lvl="1"/>
            <a:r>
              <a:rPr lang="en-US" sz="2200" b="1" dirty="0"/>
              <a:t>1. The surrounding atoms are identical </a:t>
            </a:r>
          </a:p>
          <a:p>
            <a:pPr lvl="1"/>
            <a:r>
              <a:rPr lang="en-US" sz="2200" b="1" dirty="0"/>
              <a:t>2. There are no lone pairs of electrons on the central atom</a:t>
            </a:r>
          </a:p>
          <a:p>
            <a:r>
              <a:rPr lang="en-US" dirty="0"/>
              <a:t>T</a:t>
            </a:r>
            <a:r>
              <a:rPr lang="en-US" sz="2800" dirty="0"/>
              <a:t>he molecule has no dipole and is </a:t>
            </a:r>
            <a:r>
              <a:rPr lang="en-US" sz="2800" dirty="0" err="1"/>
              <a:t>nonpolar</a:t>
            </a:r>
            <a:r>
              <a:rPr lang="en-US" sz="2800" dirty="0"/>
              <a:t>.</a:t>
            </a:r>
          </a:p>
          <a:p>
            <a:r>
              <a:rPr lang="en-US" i="1" dirty="0"/>
              <a:t>Molecules that are </a:t>
            </a:r>
            <a:r>
              <a:rPr lang="en-US" sz="2800" i="1" dirty="0"/>
              <a:t>linear, </a:t>
            </a:r>
            <a:r>
              <a:rPr lang="en-US" sz="2800" i="1" dirty="0" err="1"/>
              <a:t>trigonal</a:t>
            </a:r>
            <a:r>
              <a:rPr lang="en-US" sz="2800" i="1" dirty="0"/>
              <a:t> planar, tetrahedral with the same surrounding atoms are </a:t>
            </a:r>
            <a:r>
              <a:rPr lang="en-US" sz="2800" i="1" dirty="0" err="1"/>
              <a:t>nonpolar</a:t>
            </a:r>
            <a:r>
              <a:rPr lang="en-US" sz="2800" i="1" dirty="0"/>
              <a:t>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879850"/>
            <a:ext cx="2430463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350"/>
            <a:ext cx="91440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Determine the Polarity of the following molecules: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98475" y="1600200"/>
            <a:ext cx="7556500" cy="414496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Wingdings" charset="2"/>
              <a:buAutoNum type="arabicParenR"/>
            </a:pPr>
            <a:r>
              <a:rPr lang="en-US"/>
              <a:t>Water</a:t>
            </a:r>
          </a:p>
          <a:p>
            <a:pPr marL="457200" indent="-457200">
              <a:buFont typeface="Wingdings" charset="2"/>
              <a:buAutoNum type="arabicParenR"/>
            </a:pPr>
            <a:r>
              <a:rPr lang="en-US"/>
              <a:t>Carbon tetrachloride</a:t>
            </a:r>
          </a:p>
          <a:p>
            <a:pPr marL="457200" indent="-457200">
              <a:buFont typeface="Wingdings" charset="2"/>
              <a:buAutoNum type="arabicParenR"/>
            </a:pPr>
            <a:r>
              <a:rPr lang="en-US"/>
              <a:t>Carbon monoxide</a:t>
            </a:r>
          </a:p>
          <a:p>
            <a:pPr marL="457200" indent="-457200">
              <a:buFont typeface="Wingdings" charset="2"/>
              <a:buAutoNum type="arabicParenR"/>
            </a:pPr>
            <a:r>
              <a:rPr lang="en-US"/>
              <a:t>Carbon dioxide</a:t>
            </a:r>
          </a:p>
          <a:p>
            <a:pPr marL="457200" indent="-457200">
              <a:buFont typeface="Wingdings" charset="2"/>
              <a:buAutoNum type="arabicParenR"/>
            </a:pPr>
            <a:r>
              <a:rPr lang="en-US"/>
              <a:t>Ammonia (NH</a:t>
            </a:r>
            <a:r>
              <a:rPr lang="en-US" baseline="-25000"/>
              <a:t>3</a:t>
            </a:r>
            <a:r>
              <a:rPr lang="en-US"/>
              <a:t>)</a:t>
            </a:r>
          </a:p>
          <a:p>
            <a:pPr marL="457200" indent="-457200">
              <a:buFont typeface="Wingdings" charset="2"/>
              <a:buAutoNum type="arabicParenR"/>
            </a:pPr>
            <a:r>
              <a:rPr lang="en-US"/>
              <a:t>Methyl chloride (CH</a:t>
            </a:r>
            <a:r>
              <a:rPr lang="en-US" baseline="-25000"/>
              <a:t>3</a:t>
            </a:r>
            <a:r>
              <a:rPr lang="en-US"/>
              <a:t>Cl)</a:t>
            </a:r>
          </a:p>
          <a:p>
            <a:pPr marL="457200" indent="-457200">
              <a:buFont typeface="Wingdings" charset="2"/>
              <a:buAutoNum type="arabicParenR"/>
            </a:pPr>
            <a:r>
              <a:rPr lang="en-US"/>
              <a:t>Sulfur dioxide</a:t>
            </a:r>
          </a:p>
          <a:p>
            <a:pPr marL="457200" indent="-457200">
              <a:buFont typeface="Wingdings" charset="2"/>
              <a:buAutoNum type="arabicParenR"/>
            </a:pPr>
            <a:r>
              <a:rPr lang="en-US"/>
              <a:t>Boron trichloride</a:t>
            </a:r>
          </a:p>
          <a:p>
            <a:pPr marL="457200" indent="-457200">
              <a:buFont typeface="Wingdings" charset="2"/>
              <a:buAutoNum type="arabicParenR"/>
            </a:pPr>
            <a:r>
              <a:rPr lang="en-US"/>
              <a:t>ICl</a:t>
            </a:r>
            <a:r>
              <a:rPr lang="en-US" baseline="-25000"/>
              <a:t>4</a:t>
            </a:r>
            <a:r>
              <a:rPr lang="en-US" baseline="30000"/>
              <a:t>-</a:t>
            </a:r>
          </a:p>
          <a:p>
            <a:pPr marL="457200" indent="-457200">
              <a:buFont typeface="Wingdings" charset="2"/>
              <a:buAutoNum type="arabicParenR"/>
            </a:pPr>
            <a:endParaRPr lang="en-US"/>
          </a:p>
          <a:p>
            <a:pPr marL="457200" indent="-457200">
              <a:buFont typeface="Wingdings" charset="2"/>
              <a:buAutoNum type="arabicParenR"/>
            </a:pPr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Inter</a:t>
            </a:r>
            <a:r>
              <a:rPr lang="en-US" dirty="0"/>
              <a:t>molecular v. </a:t>
            </a:r>
            <a:r>
              <a:rPr lang="en-US" u="sng" dirty="0"/>
              <a:t>Intra</a:t>
            </a:r>
            <a:r>
              <a:rPr lang="en-US" dirty="0"/>
              <a:t>-particle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Intra-particle forces are forces between atoms or ions within the structure of a molecule or formula unit. </a:t>
            </a:r>
          </a:p>
          <a:p>
            <a:pPr lvl="1"/>
            <a:r>
              <a:rPr lang="en-US" sz="3600" dirty="0"/>
              <a:t>Ex: Covalent, Ionic Bonds, and Metallic Bond.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Intermolecular forces – the attractions between molecules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Determine whether a compound is a solid, liquid or gas at a given temperature (determine melting and boiling points of substances)</a:t>
            </a:r>
          </a:p>
          <a:p>
            <a:r>
              <a:rPr lang="en-US" sz="2800" dirty="0"/>
              <a:t>3 Main Types:</a:t>
            </a:r>
          </a:p>
          <a:p>
            <a:pPr>
              <a:buFont typeface="Wingdings" charset="2"/>
              <a:buNone/>
            </a:pPr>
            <a:r>
              <a:rPr lang="en-US" sz="2800" dirty="0"/>
              <a:t>		a) Hydrogen bonding</a:t>
            </a:r>
          </a:p>
          <a:p>
            <a:pPr>
              <a:buFont typeface="Wingdings" charset="2"/>
              <a:buNone/>
            </a:pPr>
            <a:r>
              <a:rPr lang="en-US" sz="2800" dirty="0"/>
              <a:t>		b) Dipole-dipole interactions</a:t>
            </a:r>
          </a:p>
          <a:p>
            <a:pPr>
              <a:buFont typeface="Wingdings" charset="2"/>
              <a:buNone/>
            </a:pPr>
            <a:r>
              <a:rPr lang="en-US" sz="2800" dirty="0"/>
              <a:t>		c) Dispersion forces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Hydrogen Bonding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98475" y="1600200"/>
            <a:ext cx="7556500" cy="4144963"/>
          </a:xfrm>
        </p:spPr>
        <p:txBody>
          <a:bodyPr/>
          <a:lstStyle/>
          <a:p>
            <a:pPr eaLnBrk="1" hangingPunct="1"/>
            <a:r>
              <a:rPr lang="en-US" sz="2400" dirty="0"/>
              <a:t>Attraction formed between the hydrogen atom of one molecule and </a:t>
            </a:r>
            <a:r>
              <a:rPr lang="en-US" sz="2400"/>
              <a:t>a highly </a:t>
            </a:r>
            <a:r>
              <a:rPr lang="en-US" sz="2400" dirty="0"/>
              <a:t>electronegative atom (only O, N, or F) of an adjacent molecule.</a:t>
            </a:r>
          </a:p>
          <a:p>
            <a:pPr eaLnBrk="1" hangingPunct="1"/>
            <a:r>
              <a:rPr lang="en-US" sz="2400" dirty="0"/>
              <a:t>A type of dipole interaction and the strongest intermolecular force</a:t>
            </a:r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7425" y="3868738"/>
            <a:ext cx="2994025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9713" y="3824288"/>
            <a:ext cx="2735262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Dipole-dipole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417638"/>
            <a:ext cx="7556500" cy="4708525"/>
          </a:xfrm>
        </p:spPr>
        <p:txBody>
          <a:bodyPr/>
          <a:lstStyle/>
          <a:p>
            <a:r>
              <a:rPr lang="en-US" sz="2800" dirty="0"/>
              <a:t>Dipoles interact by the positive end of one molecule being attracted to the negative end of another molecule (similar to but much weaker than ionic bonds)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1313" y="3865563"/>
            <a:ext cx="51943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Dispersion Forces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975"/>
            <a:ext cx="5181599" cy="4746625"/>
          </a:xfrm>
        </p:spPr>
        <p:txBody>
          <a:bodyPr>
            <a:normAutofit/>
          </a:bodyPr>
          <a:lstStyle/>
          <a:p>
            <a:r>
              <a:rPr lang="en-US" sz="2800" dirty="0"/>
              <a:t>Caused by electron motion.  Electrons around one molecule momentarily repel electrons on a nearby molecule creating a momentary charge difference</a:t>
            </a:r>
          </a:p>
          <a:p>
            <a:r>
              <a:rPr lang="en-US" sz="2800" dirty="0"/>
              <a:t>Can exist between </a:t>
            </a:r>
            <a:r>
              <a:rPr lang="en-US" sz="2800" dirty="0" err="1"/>
              <a:t>nonpolar</a:t>
            </a:r>
            <a:r>
              <a:rPr lang="en-US" sz="2800" dirty="0"/>
              <a:t> molecules as well as polar</a:t>
            </a:r>
          </a:p>
          <a:p>
            <a:r>
              <a:rPr lang="en-US" sz="2800" dirty="0"/>
              <a:t>Weakest intermolecular force.</a:t>
            </a:r>
          </a:p>
        </p:txBody>
      </p:sp>
      <p:pic>
        <p:nvPicPr>
          <p:cNvPr id="3994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068513"/>
            <a:ext cx="37877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Inferring Bond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Properties of Compounds (the best way)</a:t>
            </a:r>
          </a:p>
          <a:p>
            <a:pPr lvl="1"/>
            <a:r>
              <a:rPr lang="en-US" dirty="0"/>
              <a:t>For example: ionic compounds have high MP/Covalent have low MP</a:t>
            </a:r>
          </a:p>
          <a:p>
            <a:r>
              <a:rPr lang="en-US" dirty="0"/>
              <a:t>Difference in Electronegativity (too black and white)</a:t>
            </a:r>
          </a:p>
          <a:p>
            <a:pPr lvl="1"/>
            <a:r>
              <a:rPr lang="en-US" dirty="0"/>
              <a:t>Need to know the electronegativity value of each element (or have a chart)</a:t>
            </a:r>
          </a:p>
          <a:p>
            <a:pPr lvl="1"/>
            <a:r>
              <a:rPr lang="en-US" dirty="0"/>
              <a:t>∆&gt;1.7 - Ionic		</a:t>
            </a:r>
          </a:p>
          <a:p>
            <a:pPr lvl="1"/>
            <a:r>
              <a:rPr lang="en-US" dirty="0"/>
              <a:t>∆ &lt;1.7 - Covalent</a:t>
            </a:r>
          </a:p>
          <a:p>
            <a:r>
              <a:rPr lang="en-US" b="1" dirty="0"/>
              <a:t>Location of Periodic Table (ok for now)</a:t>
            </a:r>
          </a:p>
          <a:p>
            <a:pPr lvl="1"/>
            <a:r>
              <a:rPr lang="en-US" b="1" dirty="0"/>
              <a:t>2 nonmetals – covalent bond</a:t>
            </a:r>
          </a:p>
          <a:p>
            <a:pPr lvl="1"/>
            <a:r>
              <a:rPr lang="en-US" b="1" dirty="0"/>
              <a:t>metal and a nonmetal – ionic bond</a:t>
            </a:r>
          </a:p>
          <a:p>
            <a:pPr lvl="1"/>
            <a:r>
              <a:rPr lang="en-US" b="1" dirty="0"/>
              <a:t>2 metals – metallic bond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2433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Forces and melting/boiling point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6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1741488"/>
            <a:ext cx="8904287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Intermolecualr</a:t>
            </a:r>
            <a:r>
              <a:rPr lang="en-US" dirty="0"/>
              <a:t> v. Intra-particle strength</a:t>
            </a:r>
          </a:p>
        </p:txBody>
      </p:sp>
      <p:pic>
        <p:nvPicPr>
          <p:cNvPr id="70658" name="Picture 2" descr="http://faculty.sdmiramar.edu/fgarces/zCourse/All_Year/Ch100_MM/aMy_FileLec/04MM_LecNotes_Ch100/05_CompoundBonding/505_IMF_Water/505_pic/strengthIMF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1828800"/>
            <a:ext cx="7801429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ps.prenhall.com/wps/media/objects/3311/3391416/imag1102/AAAUAZ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61722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Bond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772400" cy="4572000"/>
          </a:xfrm>
        </p:spPr>
        <p:txBody>
          <a:bodyPr/>
          <a:lstStyle/>
          <a:p>
            <a:r>
              <a:rPr lang="en-US" dirty="0">
                <a:hlinkClick r:id="rId2"/>
              </a:rPr>
              <a:t>Dog Analogy</a:t>
            </a:r>
            <a:endParaRPr lang="en-US" dirty="0"/>
          </a:p>
          <a:p>
            <a:r>
              <a:rPr lang="en-US" dirty="0"/>
              <a:t>Compare the substances below. Can you draw any conclusions about strength between particles?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76400" y="3505200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MP (Celsius)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BP (Celsius)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Bond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NaCl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Ionic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Decomposes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Ionic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Covalent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</a:t>
                      </a:r>
                      <a:r>
                        <a:rPr lang="en-US" baseline="-25000" dirty="0"/>
                        <a:t>3</a:t>
                      </a:r>
                      <a:r>
                        <a:rPr lang="en-US" dirty="0"/>
                        <a:t>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Covalent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Covalent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Metallic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Metallic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2064"/>
            <a:ext cx="7924800" cy="914400"/>
          </a:xfrm>
        </p:spPr>
        <p:txBody>
          <a:bodyPr>
            <a:normAutofit/>
          </a:bodyPr>
          <a:lstStyle/>
          <a:p>
            <a:r>
              <a:rPr lang="en-US" dirty="0"/>
              <a:t>Properties of Ionic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Because of stronger forces holding the particles together ionic compounds:</a:t>
            </a:r>
          </a:p>
          <a:p>
            <a:pPr lvl="1"/>
            <a:r>
              <a:rPr lang="en-US" dirty="0"/>
              <a:t>Are more brittle</a:t>
            </a:r>
          </a:p>
          <a:p>
            <a:pPr lvl="1"/>
            <a:r>
              <a:rPr lang="en-US" dirty="0"/>
              <a:t>Have high melting points</a:t>
            </a:r>
          </a:p>
          <a:p>
            <a:pPr lvl="1"/>
            <a:r>
              <a:rPr lang="en-US" dirty="0"/>
              <a:t>Have high boiling points</a:t>
            </a:r>
          </a:p>
          <a:p>
            <a:r>
              <a:rPr lang="en-US" dirty="0"/>
              <a:t>Ionic Compounds in the molten state or in aqueous solutions can conduct electricity due to the presence of ions.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686800" cy="914400"/>
          </a:xfrm>
        </p:spPr>
        <p:txBody>
          <a:bodyPr>
            <a:normAutofit/>
          </a:bodyPr>
          <a:lstStyle/>
          <a:p>
            <a:r>
              <a:rPr lang="en-US" sz="3800" dirty="0"/>
              <a:t>Properties of Covalent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of weak forces holding the particles together in a covalent compound:</a:t>
            </a:r>
          </a:p>
          <a:p>
            <a:pPr lvl="1"/>
            <a:r>
              <a:rPr lang="en-US" dirty="0"/>
              <a:t>Form inert gases</a:t>
            </a:r>
          </a:p>
          <a:p>
            <a:pPr lvl="1"/>
            <a:r>
              <a:rPr lang="en-US" dirty="0"/>
              <a:t>Have low melting points</a:t>
            </a:r>
          </a:p>
          <a:p>
            <a:pPr lvl="1"/>
            <a:r>
              <a:rPr lang="en-US" dirty="0"/>
              <a:t>Have low boiling points</a:t>
            </a:r>
          </a:p>
          <a:p>
            <a:r>
              <a:rPr lang="en-US" dirty="0"/>
              <a:t>Polar Nature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Metals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Malleable and Ductile</a:t>
            </a:r>
          </a:p>
          <a:p>
            <a:pPr lvl="1"/>
            <a:r>
              <a:rPr lang="en-US" dirty="0"/>
              <a:t>Can be explained by the sea of electrons allowing for movement of the metal ions with out breaking the bond.</a:t>
            </a:r>
          </a:p>
          <a:p>
            <a:r>
              <a:rPr lang="en-US" dirty="0"/>
              <a:t>Luster</a:t>
            </a:r>
          </a:p>
          <a:p>
            <a:pPr lvl="1"/>
            <a:r>
              <a:rPr lang="en-US" dirty="0"/>
              <a:t>The electrons allow the light to be reflected off the surface of the metal.</a:t>
            </a:r>
          </a:p>
          <a:p>
            <a:r>
              <a:rPr lang="en-US" dirty="0"/>
              <a:t>Conducts Electricity</a:t>
            </a:r>
          </a:p>
          <a:p>
            <a:pPr lvl="1"/>
            <a:r>
              <a:rPr lang="en-US" dirty="0"/>
              <a:t>The ‘sea of electrons’ allows for a medium for electricity to pass through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3103</TotalTime>
  <Words>2046</Words>
  <Application>Microsoft Office PowerPoint</Application>
  <PresentationFormat>On-screen Show (4:3)</PresentationFormat>
  <Paragraphs>515</Paragraphs>
  <Slides>52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Arial</vt:lpstr>
      <vt:lpstr>Calibri</vt:lpstr>
      <vt:lpstr>New Century Schlbk</vt:lpstr>
      <vt:lpstr>Rockwell</vt:lpstr>
      <vt:lpstr>Symbol</vt:lpstr>
      <vt:lpstr>Times</vt:lpstr>
      <vt:lpstr>Times New Roman</vt:lpstr>
      <vt:lpstr>Wingdings</vt:lpstr>
      <vt:lpstr>Office Theme</vt:lpstr>
      <vt:lpstr>Bonding and Molecular Geometry</vt:lpstr>
      <vt:lpstr>Bond Types</vt:lpstr>
      <vt:lpstr>Bond Types </vt:lpstr>
      <vt:lpstr>Bond Types</vt:lpstr>
      <vt:lpstr>Inferring Bond Types</vt:lpstr>
      <vt:lpstr>Comparing Bond Types</vt:lpstr>
      <vt:lpstr>Properties of Ionic Compounds</vt:lpstr>
      <vt:lpstr>Properties of Covalent Compounds</vt:lpstr>
      <vt:lpstr>Properties of Metals </vt:lpstr>
      <vt:lpstr>Valence electrons for Elements</vt:lpstr>
      <vt:lpstr>Valence electrons and number of bonds</vt:lpstr>
      <vt:lpstr>Lewis Structures</vt:lpstr>
      <vt:lpstr>Lewis Structure, Octet Rule Guidelines</vt:lpstr>
      <vt:lpstr>Atomic Connectivity</vt:lpstr>
      <vt:lpstr>Skeletal structures</vt:lpstr>
      <vt:lpstr>Counting total electrons</vt:lpstr>
      <vt:lpstr>Lewis Structures</vt:lpstr>
      <vt:lpstr>Placing electrons around atoms</vt:lpstr>
      <vt:lpstr>PowerPoint Presentation</vt:lpstr>
      <vt:lpstr>Chemical Bonds</vt:lpstr>
      <vt:lpstr>PowerPoint Presentation</vt:lpstr>
      <vt:lpstr>PowerPoint Presentation</vt:lpstr>
      <vt:lpstr>VSEPR Theory</vt:lpstr>
      <vt:lpstr>VSEPR Theory</vt:lpstr>
      <vt:lpstr>Linear</vt:lpstr>
      <vt:lpstr>Trigonal Planar</vt:lpstr>
      <vt:lpstr>Bent (w/ 1 lone pair)</vt:lpstr>
      <vt:lpstr>Tetrahedral </vt:lpstr>
      <vt:lpstr>Trigonal Pyramidal</vt:lpstr>
      <vt:lpstr>Bent (w/ 2 lone pairs)</vt:lpstr>
      <vt:lpstr>Trigonal Bipyramidal</vt:lpstr>
      <vt:lpstr>Octahedral </vt:lpstr>
      <vt:lpstr>Polarity and Intermolecular Forces</vt:lpstr>
      <vt:lpstr>Types of bonds</vt:lpstr>
      <vt:lpstr>Polar bonds and Electronegativity</vt:lpstr>
      <vt:lpstr>Determining Polarity</vt:lpstr>
      <vt:lpstr>Polar-covalent bonds and Dipoles</vt:lpstr>
      <vt:lpstr>Nonpolar Bond (no dipole) vs. Polar Bond (dipole)</vt:lpstr>
      <vt:lpstr>Showing Polarity of a Bond</vt:lpstr>
      <vt:lpstr>Give the electronegativity difference and determine the bond type in the following bonds. Choices: polar, nonpolar, ionic.</vt:lpstr>
      <vt:lpstr>Determining Polarity of Molecules</vt:lpstr>
      <vt:lpstr>To determine polarity of a molecule you need the following:</vt:lpstr>
      <vt:lpstr>PowerPoint Presentation</vt:lpstr>
      <vt:lpstr>Determine the Polarity of the following molecules:</vt:lpstr>
      <vt:lpstr>Intermolecular v. Intra-particle</vt:lpstr>
      <vt:lpstr>Intermolecular forces – the attractions between molecules</vt:lpstr>
      <vt:lpstr>Hydrogen Bonding</vt:lpstr>
      <vt:lpstr>Dipole-dipole interactions</vt:lpstr>
      <vt:lpstr>Dispersion Forces</vt:lpstr>
      <vt:lpstr>Forces and melting/boiling point</vt:lpstr>
      <vt:lpstr>Intermolecualr v. Intra-particle strength</vt:lpstr>
      <vt:lpstr>PowerPoint Presentation</vt:lpstr>
    </vt:vector>
  </TitlesOfParts>
  <Company>Wake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Bonding and Nomenclature</dc:title>
  <dc:creator>WCPSS</dc:creator>
  <cp:lastModifiedBy>Tullettia Taylor</cp:lastModifiedBy>
  <cp:revision>103</cp:revision>
  <dcterms:created xsi:type="dcterms:W3CDTF">2010-12-14T12:40:29Z</dcterms:created>
  <dcterms:modified xsi:type="dcterms:W3CDTF">2018-12-03T13:32:02Z</dcterms:modified>
</cp:coreProperties>
</file>