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13" r:id="rId4"/>
    <p:sldId id="288" r:id="rId5"/>
    <p:sldId id="314" r:id="rId6"/>
    <p:sldId id="315" r:id="rId7"/>
    <p:sldId id="319" r:id="rId8"/>
    <p:sldId id="320" r:id="rId9"/>
    <p:sldId id="333" r:id="rId10"/>
    <p:sldId id="321" r:id="rId11"/>
    <p:sldId id="334" r:id="rId12"/>
    <p:sldId id="322" r:id="rId13"/>
    <p:sldId id="323" r:id="rId14"/>
    <p:sldId id="324" r:id="rId15"/>
    <p:sldId id="335" r:id="rId16"/>
    <p:sldId id="325" r:id="rId17"/>
    <p:sldId id="326" r:id="rId18"/>
    <p:sldId id="327" r:id="rId19"/>
    <p:sldId id="328" r:id="rId20"/>
    <p:sldId id="331" r:id="rId21"/>
    <p:sldId id="316" r:id="rId22"/>
    <p:sldId id="330" r:id="rId23"/>
    <p:sldId id="329" r:id="rId24"/>
    <p:sldId id="317" r:id="rId25"/>
    <p:sldId id="318" r:id="rId26"/>
    <p:sldId id="33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C6C00"/>
    <a:srgbClr val="FF0000"/>
    <a:srgbClr val="FB5FFF"/>
    <a:srgbClr val="FFFF66"/>
    <a:srgbClr val="FFFF99"/>
    <a:srgbClr val="5CF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29" autoAdjust="0"/>
  </p:normalViewPr>
  <p:slideViewPr>
    <p:cSldViewPr snapToGrid="0">
      <p:cViewPr varScale="1">
        <p:scale>
          <a:sx n="48" d="100"/>
          <a:sy n="48" d="100"/>
        </p:scale>
        <p:origin x="-53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notesViewPr>
    <p:cSldViewPr snapToGrid="0">
      <p:cViewPr varScale="1">
        <p:scale>
          <a:sx n="58" d="100"/>
          <a:sy n="58" d="100"/>
        </p:scale>
        <p:origin x="-178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DDB287CC-9132-40D8-B0B9-33EDA3D84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9EA0099A-18B4-4530-9DBF-E2E174D1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DDA97-C0C4-4C89-8DED-A9C3EC9953E8}" type="slidenum">
              <a:rPr 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4D237-55C5-4C48-BC8A-CA81A31EE79A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16002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6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60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3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7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7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/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/>
                <a:cs typeface="+mn-cs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3352800"/>
            <a:ext cx="6834188" cy="22860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4600" b="1">
                <a:latin typeface="Comic Sans MS" pitchFamily="6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A7B6D9-6D1E-4580-BCB1-09B290623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A7775-19CA-4223-BFD5-3B43717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0"/>
            <a:ext cx="20002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8483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F43C-F411-4168-97B4-412E5F54E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721D-125F-4DA2-A0BB-988F3053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F6B9-D8EB-4E3F-8AF0-1EE69AA2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225550"/>
            <a:ext cx="381000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225550"/>
            <a:ext cx="381000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99B8-DE28-4BE5-831A-4E6A63A8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BDE-625F-418D-95EC-C97858CFA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41CB-309B-4735-97C5-FC7E3A43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A633-EF65-41AC-BEB1-E13307A5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70F1-3E53-4F80-9131-5FB8CD63B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E86A-78CB-427B-99A8-8E9CF8D6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76" y="167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63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39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03" y="166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4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3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1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25" y="1665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72" y="174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59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75" y="1688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88" y="171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/>
                  <a:cs typeface="+mn-cs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/>
                <a:cs typeface="+mn-cs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/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225550"/>
            <a:ext cx="77724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C838FF-729E-4882-B3B1-1AF4DFA4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fol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/>
        <a:buChar char="n"/>
        <a:defRPr kumimoji="1" sz="38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Symbol" pitchFamily="18" charset="2"/>
        <a:buChar char="·"/>
        <a:defRPr kumimoji="1" sz="38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CommonBullets"/>
        <a:buChar char=","/>
        <a:defRPr kumimoji="1" sz="38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8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Chemical Reactions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4662488" y="4433888"/>
            <a:ext cx="43291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Monotype Sorts"/>
              <a:buNone/>
            </a:pPr>
            <a:endParaRPr kumimoji="1" lang="en-US" sz="4600" b="1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3076" name="Picture 16" descr="http://blog.chron.com/nickanderson/files/legacy/archives/and0813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2889250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Decomposition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090738"/>
          </a:xfrm>
        </p:spPr>
        <p:txBody>
          <a:bodyPr/>
          <a:lstStyle/>
          <a:p>
            <a:pPr marL="742950" indent="-742950"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A compound breaks down into 2 or more simpler substances</a:t>
            </a:r>
          </a:p>
          <a:p>
            <a:pPr marL="742950" indent="-742950"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Only one reactant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230313" y="3705225"/>
            <a:ext cx="77724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10000" b="1">
                <a:solidFill>
                  <a:srgbClr val="FFFF66"/>
                </a:solidFill>
                <a:latin typeface="Arial" pitchFamily="34" charset="0"/>
              </a:rPr>
              <a:t>A</a:t>
            </a:r>
            <a:r>
              <a:rPr kumimoji="1" lang="en-US" sz="10000" b="1">
                <a:solidFill>
                  <a:srgbClr val="FC6C00"/>
                </a:solidFill>
                <a:latin typeface="Arial" pitchFamily="34" charset="0"/>
              </a:rPr>
              <a:t>B</a:t>
            </a:r>
            <a:r>
              <a:rPr kumimoji="1" lang="en-US" sz="10000" b="1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kumimoji="1" lang="en-US" sz="100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kumimoji="1" lang="en-US" sz="100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10000" b="1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A</a:t>
            </a:r>
            <a:r>
              <a:rPr kumimoji="1" lang="en-US" sz="100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100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+</a:t>
            </a:r>
            <a:r>
              <a:rPr kumimoji="1" lang="en-US" sz="100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10000" b="1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B</a:t>
            </a:r>
            <a:endParaRPr kumimoji="1" lang="en-US" sz="100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293938" y="5516563"/>
            <a:ext cx="5645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chemeClr val="hlink"/>
                </a:solidFill>
              </a:rPr>
              <a:t>2H</a:t>
            </a:r>
            <a:r>
              <a:rPr lang="en-US" sz="4800" b="1" baseline="-25000">
                <a:solidFill>
                  <a:schemeClr val="hlink"/>
                </a:solidFill>
              </a:rPr>
              <a:t>2</a:t>
            </a:r>
            <a:r>
              <a:rPr lang="en-US" sz="4800" b="1">
                <a:solidFill>
                  <a:schemeClr val="hlink"/>
                </a:solidFill>
              </a:rPr>
              <a:t>O</a:t>
            </a:r>
            <a:r>
              <a:rPr lang="en-US" sz="4800" b="1" baseline="-25000">
                <a:solidFill>
                  <a:schemeClr val="hlink"/>
                </a:solidFill>
              </a:rPr>
              <a:t>2</a:t>
            </a:r>
            <a:r>
              <a:rPr lang="en-US" sz="4800" b="1">
                <a:solidFill>
                  <a:schemeClr val="hlink"/>
                </a:solidFill>
              </a:rPr>
              <a:t> 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 2H</a:t>
            </a:r>
            <a:r>
              <a:rPr lang="en-US" sz="4800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O + O</a:t>
            </a:r>
            <a:r>
              <a:rPr lang="en-US" sz="4800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 advAuto="0"/>
      <p:bldP spid="76804" grpId="0" autoUpdateAnimBg="0"/>
      <p:bldP spid="768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plant decay (substances break down)</a:t>
            </a:r>
            <a:endParaRPr lang="en-US" dirty="0"/>
          </a:p>
        </p:txBody>
      </p:sp>
      <p:pic>
        <p:nvPicPr>
          <p:cNvPr id="2050" name="Picture 2" descr="http://fc05.deviantart.net/fs71/i/2012/259/d/0/the_stages_of_decomposition_by_alice_strangeway-d5ew4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37" y="3460038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HS4COx5oSRA/UgzyTsQQLaI/AAAAAAAAArE/fxiFybQ-9Pg/s1600/decay+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2" y="2776912"/>
            <a:ext cx="2605141" cy="38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Single Replacement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090738"/>
          </a:xfrm>
        </p:spPr>
        <p:txBody>
          <a:bodyPr/>
          <a:lstStyle/>
          <a:p>
            <a:pPr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One element replaces another in a compound</a:t>
            </a:r>
          </a:p>
          <a:p>
            <a:pPr lvl="1"/>
            <a:r>
              <a:rPr lang="en-US" smtClean="0"/>
              <a:t>metal replaces metal (+)</a:t>
            </a:r>
          </a:p>
          <a:p>
            <a:pPr lvl="1"/>
            <a:r>
              <a:rPr lang="en-US" smtClean="0"/>
              <a:t>nonmetal replaces nonmetal (-)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046163" y="3705225"/>
            <a:ext cx="809783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7400" b="1">
                <a:solidFill>
                  <a:srgbClr val="FFFF66"/>
                </a:solidFill>
                <a:latin typeface="Arial" pitchFamily="34" charset="0"/>
              </a:rPr>
              <a:t>A </a:t>
            </a:r>
            <a:r>
              <a:rPr kumimoji="1" lang="en-US" sz="7400" b="1">
                <a:solidFill>
                  <a:schemeClr val="folHlink"/>
                </a:solidFill>
                <a:latin typeface="Arial" pitchFamily="34" charset="0"/>
              </a:rPr>
              <a:t>+</a:t>
            </a:r>
            <a:r>
              <a:rPr kumimoji="1" lang="en-US" sz="7400" b="1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kumimoji="1" lang="en-US" sz="7400" b="1">
                <a:solidFill>
                  <a:srgbClr val="FC6C00"/>
                </a:solidFill>
                <a:latin typeface="Arial" pitchFamily="34" charset="0"/>
              </a:rPr>
              <a:t>BC</a:t>
            </a:r>
            <a:r>
              <a:rPr kumimoji="1" lang="en-US" sz="7400" b="1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kumimoji="1" lang="en-US" sz="74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kumimoji="1" lang="en-US" sz="74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7400" b="1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A</a:t>
            </a:r>
            <a:r>
              <a:rPr kumimoji="1" lang="en-US" sz="7400" b="1">
                <a:solidFill>
                  <a:srgbClr val="FC6C00"/>
                </a:solidFill>
                <a:latin typeface="Arial" pitchFamily="34" charset="0"/>
              </a:rPr>
              <a:t>C</a:t>
            </a:r>
            <a:r>
              <a:rPr kumimoji="1" lang="en-US" sz="74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74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+</a:t>
            </a:r>
            <a:r>
              <a:rPr kumimoji="1" lang="en-US" sz="74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7400" b="1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 flipV="1">
            <a:off x="1471613" y="4270375"/>
            <a:ext cx="1892300" cy="1747838"/>
          </a:xfrm>
          <a:custGeom>
            <a:avLst/>
            <a:gdLst>
              <a:gd name="T0" fmla="*/ 2147483647 w 21600"/>
              <a:gd name="T1" fmla="*/ 51923980 h 21600"/>
              <a:gd name="T2" fmla="*/ 783982760 w 21600"/>
              <a:gd name="T3" fmla="*/ 2147483647 h 21600"/>
              <a:gd name="T4" fmla="*/ 2147483647 w 21600"/>
              <a:gd name="T5" fmla="*/ 1276904275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89" y="8651"/>
                </a:moveTo>
                <a:cubicBezTo>
                  <a:pt x="18012" y="4928"/>
                  <a:pt x="14648" y="2333"/>
                  <a:pt x="10800" y="2333"/>
                </a:cubicBezTo>
                <a:cubicBezTo>
                  <a:pt x="6123" y="2333"/>
                  <a:pt x="2333" y="6123"/>
                  <a:pt x="2333" y="10800"/>
                </a:cubicBezTo>
                <a:cubicBezTo>
                  <a:pt x="2332" y="10837"/>
                  <a:pt x="2333" y="10875"/>
                  <a:pt x="2333" y="10913"/>
                </a:cubicBezTo>
                <a:lnTo>
                  <a:pt x="0" y="10945"/>
                </a:lnTo>
                <a:cubicBezTo>
                  <a:pt x="0" y="10896"/>
                  <a:pt x="0" y="1084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08" y="-1"/>
                  <a:pt x="20000" y="3310"/>
                  <a:pt x="21246" y="8058"/>
                </a:cubicBezTo>
                <a:lnTo>
                  <a:pt x="23857" y="7373"/>
                </a:lnTo>
                <a:lnTo>
                  <a:pt x="21100" y="12094"/>
                </a:lnTo>
                <a:lnTo>
                  <a:pt x="16378" y="9336"/>
                </a:lnTo>
                <a:lnTo>
                  <a:pt x="18989" y="8651"/>
                </a:lnTo>
                <a:close/>
              </a:path>
            </a:pathLst>
          </a:cu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738313" y="5970588"/>
            <a:ext cx="67167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>
                <a:solidFill>
                  <a:schemeClr val="hlink"/>
                </a:solidFill>
              </a:rPr>
              <a:t>Zn + 2HCl 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 ZnCl</a:t>
            </a:r>
            <a:r>
              <a:rPr lang="en-US" sz="4800" b="1" baseline="-25000">
                <a:solidFill>
                  <a:schemeClr val="hlink"/>
                </a:solidFill>
                <a:sym typeface="Symbol" pitchFamily="18" charset="2"/>
              </a:rPr>
              <a:t>2 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+ H</a:t>
            </a:r>
            <a:r>
              <a:rPr lang="en-US" sz="4800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 advAuto="0"/>
      <p:bldP spid="77828" grpId="0" autoUpdateAnimBg="0"/>
      <p:bldP spid="77830" grpId="0" animBg="1"/>
      <p:bldP spid="778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80000"/>
              </a:spcBef>
            </a:pPr>
            <a:r>
              <a:rPr lang="en-US" smtClean="0"/>
              <a:t>Double Replacement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970837" cy="2879725"/>
          </a:xfrm>
        </p:spPr>
        <p:txBody>
          <a:bodyPr/>
          <a:lstStyle/>
          <a:p>
            <a:pPr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ions in two compounds “change partners”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3700" smtClean="0"/>
              <a:t>+ ion of first compound combines with – ion of the second compound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4002088"/>
            <a:ext cx="9144000" cy="2155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7200" b="1">
                <a:solidFill>
                  <a:srgbClr val="FFFF66"/>
                </a:solidFill>
                <a:latin typeface="Arial" pitchFamily="34" charset="0"/>
              </a:rPr>
              <a:t>AB 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</a:rPr>
              <a:t>+</a:t>
            </a:r>
            <a:r>
              <a:rPr kumimoji="1" lang="en-US" sz="7200" b="1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kumimoji="1" lang="en-US" sz="7200" b="1">
                <a:solidFill>
                  <a:srgbClr val="FC6C00"/>
                </a:solidFill>
                <a:latin typeface="Arial" pitchFamily="34" charset="0"/>
              </a:rPr>
              <a:t>CD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kumimoji="1" lang="en-US" sz="72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7200" b="1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A</a:t>
            </a:r>
            <a:r>
              <a:rPr kumimoji="1" lang="en-US" sz="7200" b="1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D 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+</a:t>
            </a:r>
            <a:r>
              <a:rPr kumimoji="1" lang="en-US" sz="72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7200" b="1">
                <a:solidFill>
                  <a:srgbClr val="FC6C00"/>
                </a:solidFill>
                <a:latin typeface="Arial" pitchFamily="34" charset="0"/>
              </a:rPr>
              <a:t>C</a:t>
            </a:r>
            <a:r>
              <a:rPr kumimoji="1" lang="en-US" sz="7200" b="1">
                <a:solidFill>
                  <a:srgbClr val="FFFF66"/>
                </a:solidFill>
                <a:latin typeface="Arial" pitchFamily="34" charset="0"/>
              </a:rPr>
              <a:t>B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1013" y="4129088"/>
            <a:ext cx="2992437" cy="1579562"/>
            <a:chOff x="303" y="2936"/>
            <a:chExt cx="1885" cy="995"/>
          </a:xfrm>
        </p:grpSpPr>
        <p:sp>
          <p:nvSpPr>
            <p:cNvPr id="13322" name="AutoShape 9"/>
            <p:cNvSpPr>
              <a:spLocks/>
            </p:cNvSpPr>
            <p:nvPr/>
          </p:nvSpPr>
          <p:spPr bwMode="auto">
            <a:xfrm rot="5400000">
              <a:off x="1158" y="3269"/>
              <a:ext cx="218" cy="1106"/>
            </a:xfrm>
            <a:prstGeom prst="rightBracket">
              <a:avLst>
                <a:gd name="adj" fmla="val 42278"/>
              </a:avLst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23" name="AutoShape 10"/>
            <p:cNvSpPr>
              <a:spLocks/>
            </p:cNvSpPr>
            <p:nvPr/>
          </p:nvSpPr>
          <p:spPr bwMode="auto">
            <a:xfrm rot="16200000" flipV="1">
              <a:off x="1140" y="2099"/>
              <a:ext cx="211" cy="1885"/>
            </a:xfrm>
            <a:prstGeom prst="rightBracket">
              <a:avLst>
                <a:gd name="adj" fmla="val 74447"/>
              </a:avLst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03313" y="4724400"/>
            <a:ext cx="2338387" cy="1389063"/>
            <a:chOff x="664" y="2707"/>
            <a:chExt cx="1605" cy="1109"/>
          </a:xfrm>
        </p:grpSpPr>
        <p:sp>
          <p:nvSpPr>
            <p:cNvPr id="13320" name="AutoShape 12"/>
            <p:cNvSpPr>
              <a:spLocks noChangeArrowheads="1"/>
            </p:cNvSpPr>
            <p:nvPr/>
          </p:nvSpPr>
          <p:spPr bwMode="auto">
            <a:xfrm flipV="1">
              <a:off x="664" y="2707"/>
              <a:ext cx="1605" cy="1101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1 h 21600"/>
                <a:gd name="T4" fmla="*/ 4 w 21600"/>
                <a:gd name="T5" fmla="*/ 0 h 21600"/>
                <a:gd name="T6" fmla="*/ 10 w 21600"/>
                <a:gd name="T7" fmla="*/ 1 h 21600"/>
                <a:gd name="T8" fmla="*/ 9 w 21600"/>
                <a:gd name="T9" fmla="*/ 2 h 21600"/>
                <a:gd name="T10" fmla="*/ 7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59 h 21600"/>
                <a:gd name="T20" fmla="*/ 18437 w 21600"/>
                <a:gd name="T21" fmla="*/ 1844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76" y="8475"/>
                  </a:moveTo>
                  <a:cubicBezTo>
                    <a:pt x="18131" y="4711"/>
                    <a:pt x="14705" y="2107"/>
                    <a:pt x="10800" y="2107"/>
                  </a:cubicBezTo>
                  <a:cubicBezTo>
                    <a:pt x="5998" y="2107"/>
                    <a:pt x="2107" y="5998"/>
                    <a:pt x="2107" y="10800"/>
                  </a:cubicBezTo>
                  <a:cubicBezTo>
                    <a:pt x="2106" y="10838"/>
                    <a:pt x="2107" y="10877"/>
                    <a:pt x="2107" y="10916"/>
                  </a:cubicBezTo>
                  <a:lnTo>
                    <a:pt x="0" y="10945"/>
                  </a:lnTo>
                  <a:cubicBezTo>
                    <a:pt x="0" y="10896"/>
                    <a:pt x="0" y="1084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5652" y="-1"/>
                    <a:pt x="19908" y="3236"/>
                    <a:pt x="21206" y="7911"/>
                  </a:cubicBezTo>
                  <a:lnTo>
                    <a:pt x="23808" y="7189"/>
                  </a:lnTo>
                  <a:lnTo>
                    <a:pt x="21195" y="11810"/>
                  </a:lnTo>
                  <a:lnTo>
                    <a:pt x="16574" y="9197"/>
                  </a:lnTo>
                  <a:lnTo>
                    <a:pt x="19176" y="8475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AutoShape 13"/>
            <p:cNvSpPr>
              <a:spLocks noChangeArrowheads="1"/>
            </p:cNvSpPr>
            <p:nvPr/>
          </p:nvSpPr>
          <p:spPr bwMode="auto">
            <a:xfrm flipH="1" flipV="1">
              <a:off x="664" y="2715"/>
              <a:ext cx="1605" cy="1101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1 h 21600"/>
                <a:gd name="T4" fmla="*/ 4 w 21600"/>
                <a:gd name="T5" fmla="*/ 0 h 21600"/>
                <a:gd name="T6" fmla="*/ 10 w 21600"/>
                <a:gd name="T7" fmla="*/ 1 h 21600"/>
                <a:gd name="T8" fmla="*/ 9 w 21600"/>
                <a:gd name="T9" fmla="*/ 2 h 21600"/>
                <a:gd name="T10" fmla="*/ 7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59 h 21600"/>
                <a:gd name="T20" fmla="*/ 18437 w 21600"/>
                <a:gd name="T21" fmla="*/ 1844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76" y="8475"/>
                  </a:moveTo>
                  <a:cubicBezTo>
                    <a:pt x="18131" y="4711"/>
                    <a:pt x="14705" y="2107"/>
                    <a:pt x="10800" y="2107"/>
                  </a:cubicBezTo>
                  <a:cubicBezTo>
                    <a:pt x="5998" y="2107"/>
                    <a:pt x="2107" y="5998"/>
                    <a:pt x="2107" y="10800"/>
                  </a:cubicBezTo>
                  <a:cubicBezTo>
                    <a:pt x="2106" y="10838"/>
                    <a:pt x="2107" y="10877"/>
                    <a:pt x="2107" y="10916"/>
                  </a:cubicBezTo>
                  <a:lnTo>
                    <a:pt x="0" y="10945"/>
                  </a:lnTo>
                  <a:cubicBezTo>
                    <a:pt x="0" y="10896"/>
                    <a:pt x="0" y="1084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5652" y="-1"/>
                    <a:pt x="19908" y="3236"/>
                    <a:pt x="21206" y="7911"/>
                  </a:cubicBezTo>
                  <a:lnTo>
                    <a:pt x="23808" y="7189"/>
                  </a:lnTo>
                  <a:lnTo>
                    <a:pt x="21195" y="11810"/>
                  </a:lnTo>
                  <a:lnTo>
                    <a:pt x="16574" y="9197"/>
                  </a:lnTo>
                  <a:lnTo>
                    <a:pt x="19176" y="8475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6196013"/>
            <a:ext cx="9144000" cy="708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MgCO</a:t>
            </a:r>
            <a:r>
              <a:rPr lang="en-US" sz="4000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3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+ 2HCl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sym typeface="Wingdings"/>
              </a:rPr>
              <a:t>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 MgCl</a:t>
            </a:r>
            <a:r>
              <a:rPr lang="en-US" sz="4000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2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+ 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H</a:t>
            </a:r>
            <a:r>
              <a:rPr lang="en-US" sz="4000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2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</a:t>
            </a:r>
            <a:r>
              <a:rPr lang="en-US" sz="4000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3</a:t>
            </a:r>
            <a:endParaRPr lang="en-US" sz="4000" b="1" baseline="-25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 advAuto="0"/>
      <p:bldP spid="78852" grpId="0" animBg="1" autoUpdateAnimBg="0"/>
      <p:bldP spid="7886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4162425"/>
            <a:ext cx="9142413" cy="1711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7200" b="1">
                <a:solidFill>
                  <a:srgbClr val="FFFF66"/>
                </a:solidFill>
                <a:latin typeface="Arial" pitchFamily="34" charset="0"/>
              </a:rPr>
              <a:t>C</a:t>
            </a:r>
            <a:r>
              <a:rPr kumimoji="1" lang="en-US" sz="7200" b="1" baseline="-25000">
                <a:solidFill>
                  <a:srgbClr val="FFFF66"/>
                </a:solidFill>
                <a:latin typeface="Arial" pitchFamily="34" charset="0"/>
              </a:rPr>
              <a:t>x</a:t>
            </a:r>
            <a:r>
              <a:rPr kumimoji="1" lang="en-US" sz="7200" b="1">
                <a:solidFill>
                  <a:srgbClr val="FFFF66"/>
                </a:solidFill>
                <a:latin typeface="Arial" pitchFamily="34" charset="0"/>
              </a:rPr>
              <a:t>H</a:t>
            </a:r>
            <a:r>
              <a:rPr kumimoji="1" lang="en-US" sz="7200" b="1" baseline="-25000">
                <a:solidFill>
                  <a:srgbClr val="FFFF66"/>
                </a:solidFill>
                <a:latin typeface="Arial" pitchFamily="34" charset="0"/>
              </a:rPr>
              <a:t>y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</a:rPr>
              <a:t>+</a:t>
            </a:r>
            <a:r>
              <a:rPr kumimoji="1" lang="en-US" sz="7200" b="1">
                <a:solidFill>
                  <a:srgbClr val="FC6C00"/>
                </a:solidFill>
                <a:latin typeface="Arial" pitchFamily="34" charset="0"/>
              </a:rPr>
              <a:t>O</a:t>
            </a:r>
            <a:r>
              <a:rPr kumimoji="1" lang="en-US" sz="7200" b="1" baseline="-25000">
                <a:solidFill>
                  <a:srgbClr val="FC6C00"/>
                </a:solidFill>
                <a:latin typeface="Arial" pitchFamily="34" charset="0"/>
              </a:rPr>
              <a:t>2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  </a:t>
            </a:r>
            <a:r>
              <a:rPr kumimoji="1" lang="en-US" sz="7200" b="1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CO</a:t>
            </a:r>
            <a:r>
              <a:rPr kumimoji="1" lang="en-US" sz="7200" b="1" baseline="-25000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2</a:t>
            </a:r>
            <a:r>
              <a:rPr kumimoji="1" lang="en-US" sz="72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+</a:t>
            </a:r>
            <a:r>
              <a:rPr kumimoji="1" lang="en-US" sz="7200" b="1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H</a:t>
            </a:r>
            <a:r>
              <a:rPr kumimoji="1" lang="en-US" sz="7200" b="1" baseline="-25000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2</a:t>
            </a:r>
            <a:r>
              <a:rPr kumimoji="1" lang="en-US" sz="7200" b="1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Combustion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066800" y="5919788"/>
            <a:ext cx="807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chemeClr val="hlink"/>
                </a:solidFill>
              </a:rPr>
              <a:t>CH</a:t>
            </a:r>
            <a:r>
              <a:rPr lang="en-US" sz="4800" b="1" baseline="-25000">
                <a:solidFill>
                  <a:schemeClr val="hlink"/>
                </a:solidFill>
              </a:rPr>
              <a:t>4</a:t>
            </a:r>
            <a:r>
              <a:rPr lang="en-US" sz="4800" b="1">
                <a:solidFill>
                  <a:schemeClr val="hlink"/>
                </a:solidFill>
              </a:rPr>
              <a:t> + 2O</a:t>
            </a:r>
            <a:r>
              <a:rPr lang="en-US" sz="4800" b="1" baseline="-25000">
                <a:solidFill>
                  <a:schemeClr val="hlink"/>
                </a:solidFill>
              </a:rPr>
              <a:t>2</a:t>
            </a:r>
            <a:r>
              <a:rPr lang="en-US" sz="4800" b="1">
                <a:solidFill>
                  <a:schemeClr val="hlink"/>
                </a:solidFill>
              </a:rPr>
              <a:t> 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 CO</a:t>
            </a:r>
            <a:r>
              <a:rPr lang="en-US" sz="4800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 + 2H</a:t>
            </a:r>
            <a:r>
              <a:rPr lang="en-US" sz="4800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O</a:t>
            </a:r>
            <a:endParaRPr lang="en-US" sz="4800" b="1" baseline="-25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0907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the burning of a substance in O</a:t>
            </a:r>
            <a:r>
              <a:rPr lang="en-US" baseline="-25000" smtClean="0"/>
              <a:t>2</a:t>
            </a:r>
            <a:r>
              <a:rPr lang="en-US" smtClean="0"/>
              <a:t> to produce heat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mtClean="0"/>
              <a:t>hydrocarbons (C</a:t>
            </a:r>
            <a:r>
              <a:rPr lang="en-US" baseline="-25000" smtClean="0"/>
              <a:t>x</a:t>
            </a:r>
            <a:r>
              <a:rPr lang="en-US" smtClean="0"/>
              <a:t>H</a:t>
            </a:r>
            <a:r>
              <a:rPr lang="en-US" baseline="-25000" smtClean="0"/>
              <a:t>y</a:t>
            </a:r>
            <a:r>
              <a:rPr lang="en-US" smtClean="0"/>
              <a:t>) always form CO</a:t>
            </a:r>
            <a:r>
              <a:rPr lang="en-US" baseline="-25000" smtClean="0"/>
              <a:t>2 </a:t>
            </a:r>
            <a:r>
              <a:rPr lang="en-US" smtClean="0"/>
              <a:t>and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 autoUpdateAnimBg="0"/>
      <p:bldP spid="74758" grpId="0" autoUpdateAnimBg="0"/>
      <p:bldP spid="74755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gas stove</a:t>
            </a:r>
            <a:endParaRPr lang="en-US" dirty="0"/>
          </a:p>
        </p:txBody>
      </p:sp>
      <p:pic>
        <p:nvPicPr>
          <p:cNvPr id="3074" name="Picture 2" descr="http://upload.wikimedia.org/wikipedia/commons/0/0c/Combustion_explosive_du_but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20" y="2395101"/>
            <a:ext cx="5223901" cy="41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Energy &amp; Chemical Reactions</a:t>
            </a:r>
          </a:p>
        </p:txBody>
      </p:sp>
      <p:pic>
        <p:nvPicPr>
          <p:cNvPr id="15363" name="Picture 7" descr="X:\Christy's Stuff\Teaching Stuff\99-00 School Year\Lessons\Chemical Reactions\al&amp;br.BMP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667000" y="3109913"/>
            <a:ext cx="3875088" cy="2916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Energy Changes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7559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During a chemical reaction…</a:t>
            </a:r>
          </a:p>
          <a:p>
            <a:pPr lvl="1"/>
            <a:r>
              <a:rPr lang="en-US" smtClean="0"/>
              <a:t>energy is used to break bonds</a:t>
            </a:r>
          </a:p>
          <a:p>
            <a:pPr lvl="1"/>
            <a:r>
              <a:rPr lang="en-US" smtClean="0"/>
              <a:t>energy is released when new bonds are formed</a:t>
            </a:r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1163638" y="3975100"/>
            <a:ext cx="3630612" cy="2773363"/>
            <a:chOff x="733" y="2504"/>
            <a:chExt cx="2287" cy="1747"/>
          </a:xfrm>
        </p:grpSpPr>
        <p:sp>
          <p:nvSpPr>
            <p:cNvPr id="16400" name="Line 1032"/>
            <p:cNvSpPr>
              <a:spLocks noChangeShapeType="1"/>
            </p:cNvSpPr>
            <p:nvPr/>
          </p:nvSpPr>
          <p:spPr bwMode="auto">
            <a:xfrm>
              <a:off x="1894" y="2504"/>
              <a:ext cx="0" cy="51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033"/>
            <p:cNvSpPr>
              <a:spLocks noChangeShapeType="1"/>
            </p:cNvSpPr>
            <p:nvPr/>
          </p:nvSpPr>
          <p:spPr bwMode="auto">
            <a:xfrm flipV="1">
              <a:off x="1894" y="3739"/>
              <a:ext cx="0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035"/>
            <p:cNvSpPr>
              <a:spLocks noChangeShapeType="1"/>
            </p:cNvSpPr>
            <p:nvPr/>
          </p:nvSpPr>
          <p:spPr bwMode="auto">
            <a:xfrm rot="5400000" flipH="1">
              <a:off x="2764" y="3158"/>
              <a:ext cx="0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036"/>
            <p:cNvSpPr>
              <a:spLocks noChangeShapeType="1"/>
            </p:cNvSpPr>
            <p:nvPr/>
          </p:nvSpPr>
          <p:spPr bwMode="auto">
            <a:xfrm rot="-5400000">
              <a:off x="989" y="3158"/>
              <a:ext cx="0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1034"/>
            <p:cNvSpPr>
              <a:spLocks noChangeShapeType="1"/>
            </p:cNvSpPr>
            <p:nvPr/>
          </p:nvSpPr>
          <p:spPr bwMode="auto">
            <a:xfrm rot="2023217">
              <a:off x="2541" y="2550"/>
              <a:ext cx="1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1037"/>
            <p:cNvSpPr>
              <a:spLocks noChangeShapeType="1"/>
            </p:cNvSpPr>
            <p:nvPr/>
          </p:nvSpPr>
          <p:spPr bwMode="auto">
            <a:xfrm rot="19576783" flipV="1">
              <a:off x="2541" y="3697"/>
              <a:ext cx="1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1038"/>
            <p:cNvSpPr>
              <a:spLocks noChangeShapeType="1"/>
            </p:cNvSpPr>
            <p:nvPr/>
          </p:nvSpPr>
          <p:spPr bwMode="auto">
            <a:xfrm rot="19576783" flipH="1">
              <a:off x="1230" y="2550"/>
              <a:ext cx="1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1039"/>
            <p:cNvSpPr>
              <a:spLocks noChangeShapeType="1"/>
            </p:cNvSpPr>
            <p:nvPr/>
          </p:nvSpPr>
          <p:spPr bwMode="auto">
            <a:xfrm rot="2023217" flipH="1" flipV="1">
              <a:off x="1230" y="3697"/>
              <a:ext cx="1" cy="5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60" name="Text Box 1040"/>
          <p:cNvSpPr txBox="1">
            <a:spLocks noChangeArrowheads="1"/>
          </p:cNvSpPr>
          <p:nvPr/>
        </p:nvSpPr>
        <p:spPr bwMode="auto">
          <a:xfrm>
            <a:off x="2152650" y="4841875"/>
            <a:ext cx="1739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folHlink"/>
                </a:solidFill>
                <a:latin typeface="Arial" pitchFamily="34" charset="0"/>
              </a:rPr>
              <a:t>breaking</a:t>
            </a:r>
          </a:p>
          <a:p>
            <a:pPr algn="ctr" eaLnBrk="0" hangingPunct="0"/>
            <a:r>
              <a:rPr lang="en-US" sz="3200">
                <a:solidFill>
                  <a:schemeClr val="folHlink"/>
                </a:solidFill>
                <a:latin typeface="Arial" pitchFamily="34" charset="0"/>
              </a:rPr>
              <a:t>bonds</a:t>
            </a:r>
          </a:p>
        </p:txBody>
      </p:sp>
      <p:grpSp>
        <p:nvGrpSpPr>
          <p:cNvPr id="3" name="Group 1045"/>
          <p:cNvGrpSpPr>
            <a:grpSpLocks/>
          </p:cNvGrpSpPr>
          <p:nvPr/>
        </p:nvGrpSpPr>
        <p:grpSpPr bwMode="auto">
          <a:xfrm>
            <a:off x="5324475" y="3983038"/>
            <a:ext cx="3630613" cy="2773362"/>
            <a:chOff x="733" y="2504"/>
            <a:chExt cx="2287" cy="1747"/>
          </a:xfrm>
        </p:grpSpPr>
        <p:sp>
          <p:nvSpPr>
            <p:cNvPr id="16392" name="Line 1046"/>
            <p:cNvSpPr>
              <a:spLocks noChangeShapeType="1"/>
            </p:cNvSpPr>
            <p:nvPr/>
          </p:nvSpPr>
          <p:spPr bwMode="auto">
            <a:xfrm>
              <a:off x="1894" y="2504"/>
              <a:ext cx="0" cy="5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1047"/>
            <p:cNvSpPr>
              <a:spLocks noChangeShapeType="1"/>
            </p:cNvSpPr>
            <p:nvPr/>
          </p:nvSpPr>
          <p:spPr bwMode="auto">
            <a:xfrm flipV="1">
              <a:off x="1894" y="3739"/>
              <a:ext cx="0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048"/>
            <p:cNvSpPr>
              <a:spLocks noChangeShapeType="1"/>
            </p:cNvSpPr>
            <p:nvPr/>
          </p:nvSpPr>
          <p:spPr bwMode="auto">
            <a:xfrm rot="5400000" flipH="1">
              <a:off x="2764" y="3158"/>
              <a:ext cx="0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049"/>
            <p:cNvSpPr>
              <a:spLocks noChangeShapeType="1"/>
            </p:cNvSpPr>
            <p:nvPr/>
          </p:nvSpPr>
          <p:spPr bwMode="auto">
            <a:xfrm rot="-5400000">
              <a:off x="989" y="3158"/>
              <a:ext cx="0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050"/>
            <p:cNvSpPr>
              <a:spLocks noChangeShapeType="1"/>
            </p:cNvSpPr>
            <p:nvPr/>
          </p:nvSpPr>
          <p:spPr bwMode="auto">
            <a:xfrm rot="2023217">
              <a:off x="2541" y="2550"/>
              <a:ext cx="1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051"/>
            <p:cNvSpPr>
              <a:spLocks noChangeShapeType="1"/>
            </p:cNvSpPr>
            <p:nvPr/>
          </p:nvSpPr>
          <p:spPr bwMode="auto">
            <a:xfrm rot="19576783" flipV="1">
              <a:off x="2541" y="3697"/>
              <a:ext cx="1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052"/>
            <p:cNvSpPr>
              <a:spLocks noChangeShapeType="1"/>
            </p:cNvSpPr>
            <p:nvPr/>
          </p:nvSpPr>
          <p:spPr bwMode="auto">
            <a:xfrm rot="19576783" flipH="1">
              <a:off x="1230" y="2550"/>
              <a:ext cx="1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1053"/>
            <p:cNvSpPr>
              <a:spLocks noChangeShapeType="1"/>
            </p:cNvSpPr>
            <p:nvPr/>
          </p:nvSpPr>
          <p:spPr bwMode="auto">
            <a:xfrm rot="2023217" flipH="1" flipV="1">
              <a:off x="1230" y="3697"/>
              <a:ext cx="1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4" name="Text Box 1054"/>
          <p:cNvSpPr txBox="1">
            <a:spLocks noChangeArrowheads="1"/>
          </p:cNvSpPr>
          <p:nvPr/>
        </p:nvSpPr>
        <p:spPr bwMode="auto">
          <a:xfrm>
            <a:off x="6437313" y="4849813"/>
            <a:ext cx="149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folHlink"/>
                </a:solidFill>
                <a:latin typeface="Arial" pitchFamily="34" charset="0"/>
              </a:rPr>
              <a:t>making</a:t>
            </a:r>
          </a:p>
          <a:p>
            <a:pPr algn="ctr" eaLnBrk="0" hangingPunct="0"/>
            <a:r>
              <a:rPr lang="en-US" sz="3200">
                <a:solidFill>
                  <a:schemeClr val="folHlink"/>
                </a:solidFill>
                <a:latin typeface="Arial" pitchFamily="34" charset="0"/>
              </a:rPr>
              <a:t>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 advAuto="0"/>
      <p:bldP spid="82960" grpId="0" autoUpdateAnimBg="0"/>
      <p:bldP spid="829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Exothermic Reaction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73163" y="1212850"/>
            <a:ext cx="7772400" cy="1773238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mtClean="0"/>
              <a:t>reaction that releases energy</a:t>
            </a:r>
          </a:p>
          <a:p>
            <a:pPr>
              <a:spcBef>
                <a:spcPct val="60000"/>
              </a:spcBef>
              <a:buFont typeface="Wingdings" pitchFamily="2" charset="2"/>
              <a:buChar char="Ø"/>
            </a:pPr>
            <a:r>
              <a:rPr lang="en-US" smtClean="0"/>
              <a:t>energy released by making new bonds outweighs energy required to break old bonds</a:t>
            </a:r>
          </a:p>
        </p:txBody>
      </p:sp>
      <p:sp>
        <p:nvSpPr>
          <p:cNvPr id="79876" name="Rectangle 1028"/>
          <p:cNvSpPr>
            <a:spLocks noChangeArrowheads="1"/>
          </p:cNvSpPr>
          <p:nvPr/>
        </p:nvSpPr>
        <p:spPr bwMode="auto">
          <a:xfrm>
            <a:off x="0" y="4302125"/>
            <a:ext cx="9144000" cy="84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4600" b="1">
                <a:solidFill>
                  <a:srgbClr val="FFFF66"/>
                </a:solidFill>
              </a:rPr>
              <a:t>H</a:t>
            </a:r>
            <a:r>
              <a:rPr kumimoji="1" lang="en-US" sz="4600" b="1" baseline="-25000">
                <a:solidFill>
                  <a:srgbClr val="FFFF66"/>
                </a:solidFill>
              </a:rPr>
              <a:t>2</a:t>
            </a:r>
            <a:r>
              <a:rPr kumimoji="1" lang="en-US" sz="4600" b="1">
                <a:solidFill>
                  <a:srgbClr val="FFFF66"/>
                </a:solidFill>
              </a:rPr>
              <a:t>(</a:t>
            </a:r>
            <a:r>
              <a:rPr kumimoji="1" lang="en-US" sz="4600" b="1" i="1">
                <a:solidFill>
                  <a:srgbClr val="FFFF66"/>
                </a:solidFill>
              </a:rPr>
              <a:t>l</a:t>
            </a:r>
            <a:r>
              <a:rPr kumimoji="1" lang="en-US" sz="4600" b="1">
                <a:solidFill>
                  <a:srgbClr val="FFFF66"/>
                </a:solidFill>
              </a:rPr>
              <a:t>) + O</a:t>
            </a:r>
            <a:r>
              <a:rPr kumimoji="1" lang="en-US" sz="4600" b="1" baseline="-25000">
                <a:solidFill>
                  <a:srgbClr val="FFFF66"/>
                </a:solidFill>
              </a:rPr>
              <a:t>2</a:t>
            </a:r>
            <a:r>
              <a:rPr kumimoji="1" lang="en-US" sz="4600" b="1">
                <a:solidFill>
                  <a:srgbClr val="FFFF66"/>
                </a:solidFill>
              </a:rPr>
              <a:t>(</a:t>
            </a:r>
            <a:r>
              <a:rPr kumimoji="1" lang="en-US" sz="4600" b="1" i="1">
                <a:solidFill>
                  <a:srgbClr val="FFFF66"/>
                </a:solidFill>
              </a:rPr>
              <a:t>l</a:t>
            </a:r>
            <a:r>
              <a:rPr kumimoji="1" lang="en-US" sz="4600" b="1">
                <a:solidFill>
                  <a:srgbClr val="FFFF66"/>
                </a:solidFill>
              </a:rPr>
              <a:t>) </a:t>
            </a:r>
            <a:r>
              <a:rPr kumimoji="1" lang="en-US" sz="4600" b="1">
                <a:solidFill>
                  <a:srgbClr val="FFFF66"/>
                </a:solidFill>
                <a:sym typeface="Symbol" pitchFamily="18" charset="2"/>
              </a:rPr>
              <a:t> H</a:t>
            </a:r>
            <a:r>
              <a:rPr kumimoji="1" lang="en-US" sz="4600" b="1" baseline="-25000">
                <a:solidFill>
                  <a:srgbClr val="FFFF66"/>
                </a:solidFill>
                <a:sym typeface="Symbol" pitchFamily="18" charset="2"/>
              </a:rPr>
              <a:t>2</a:t>
            </a:r>
            <a:r>
              <a:rPr kumimoji="1" lang="en-US" sz="4600" b="1">
                <a:solidFill>
                  <a:srgbClr val="FFFF66"/>
                </a:solidFill>
                <a:sym typeface="Symbol" pitchFamily="18" charset="2"/>
              </a:rPr>
              <a:t>O(</a:t>
            </a:r>
            <a:r>
              <a:rPr kumimoji="1" lang="en-US" sz="4600" b="1" i="1">
                <a:solidFill>
                  <a:srgbClr val="FFFF66"/>
                </a:solidFill>
                <a:sym typeface="Symbol" pitchFamily="18" charset="2"/>
              </a:rPr>
              <a:t>g</a:t>
            </a:r>
            <a:r>
              <a:rPr kumimoji="1" lang="en-US" sz="4600" b="1">
                <a:solidFill>
                  <a:srgbClr val="FFFF66"/>
                </a:solidFill>
                <a:sym typeface="Symbol" pitchFamily="18" charset="2"/>
              </a:rPr>
              <a:t>) + energy</a:t>
            </a:r>
            <a:endParaRPr kumimoji="1" lang="en-US" sz="4600" b="1">
              <a:solidFill>
                <a:srgbClr val="FFFF66"/>
              </a:solidFill>
            </a:endParaRPr>
          </a:p>
        </p:txBody>
      </p:sp>
      <p:sp>
        <p:nvSpPr>
          <p:cNvPr id="79877" name="Rectangle 1029"/>
          <p:cNvSpPr>
            <a:spLocks noChangeArrowheads="1"/>
          </p:cNvSpPr>
          <p:nvPr/>
        </p:nvSpPr>
        <p:spPr bwMode="auto">
          <a:xfrm>
            <a:off x="1185863" y="54244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Clr>
                <a:schemeClr val="hlink"/>
              </a:buClr>
              <a:buSzPct val="110000"/>
              <a:buFont typeface="Symbol" pitchFamily="18" charset="2"/>
              <a:buChar char="·"/>
            </a:pPr>
            <a:r>
              <a:rPr kumimoji="1" lang="en-US" sz="3800">
                <a:solidFill>
                  <a:schemeClr val="folHlink"/>
                </a:solidFill>
                <a:latin typeface="Arial" pitchFamily="34" charset="0"/>
              </a:rPr>
              <a:t>reaction that powers the space shuttle lift-off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  <p:bldP spid="79876" grpId="0" animBg="1" autoUpdateAnimBg="0"/>
      <p:bldP spid="79877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Endothermic Reaction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73163" y="1189038"/>
            <a:ext cx="7772400" cy="1822450"/>
          </a:xfrm>
        </p:spPr>
        <p:txBody>
          <a:bodyPr/>
          <a:lstStyle/>
          <a:p>
            <a:pPr>
              <a:spcBef>
                <a:spcPct val="60000"/>
              </a:spcBef>
              <a:buFont typeface="Wingdings" pitchFamily="2" charset="2"/>
              <a:buChar char="Ø"/>
            </a:pPr>
            <a:r>
              <a:rPr lang="en-US" smtClean="0"/>
              <a:t>reaction that absorbs energy</a:t>
            </a:r>
          </a:p>
          <a:p>
            <a:pPr>
              <a:spcBef>
                <a:spcPct val="60000"/>
              </a:spcBef>
              <a:buFont typeface="Wingdings" pitchFamily="2" charset="2"/>
              <a:buChar char="Ø"/>
            </a:pPr>
            <a:r>
              <a:rPr lang="en-US" smtClean="0"/>
              <a:t>energy required to break old bonds outweighs energy released by making new bonds </a:t>
            </a:r>
          </a:p>
        </p:txBody>
      </p:sp>
      <p:sp>
        <p:nvSpPr>
          <p:cNvPr id="80900" name="Rectangle 1028"/>
          <p:cNvSpPr>
            <a:spLocks noChangeArrowheads="1"/>
          </p:cNvSpPr>
          <p:nvPr/>
        </p:nvSpPr>
        <p:spPr bwMode="auto">
          <a:xfrm>
            <a:off x="1173163" y="5386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Clr>
                <a:schemeClr val="hlink"/>
              </a:buClr>
              <a:buSzPct val="110000"/>
              <a:buFont typeface="Symbol" pitchFamily="18" charset="2"/>
              <a:buChar char="·"/>
            </a:pPr>
            <a:r>
              <a:rPr kumimoji="1" lang="en-US" sz="3800">
                <a:solidFill>
                  <a:schemeClr val="folHlink"/>
                </a:solidFill>
                <a:latin typeface="Arial" pitchFamily="34" charset="0"/>
              </a:rPr>
              <a:t>process used to obtain aluminum from aluminum ore</a:t>
            </a:r>
          </a:p>
        </p:txBody>
      </p:sp>
      <p:sp>
        <p:nvSpPr>
          <p:cNvPr id="80901" name="Rectangle 1029"/>
          <p:cNvSpPr>
            <a:spLocks noChangeArrowheads="1"/>
          </p:cNvSpPr>
          <p:nvPr/>
        </p:nvSpPr>
        <p:spPr bwMode="auto">
          <a:xfrm>
            <a:off x="0" y="4203700"/>
            <a:ext cx="9144000" cy="847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4800" b="1">
                <a:solidFill>
                  <a:srgbClr val="FFFF66"/>
                </a:solidFill>
              </a:rPr>
              <a:t>2Al</a:t>
            </a:r>
            <a:r>
              <a:rPr kumimoji="1" lang="en-US" sz="4800" b="1" baseline="-25000">
                <a:solidFill>
                  <a:srgbClr val="FFFF66"/>
                </a:solidFill>
              </a:rPr>
              <a:t>2</a:t>
            </a:r>
            <a:r>
              <a:rPr kumimoji="1" lang="en-US" sz="4800" b="1">
                <a:solidFill>
                  <a:srgbClr val="FFFF66"/>
                </a:solidFill>
              </a:rPr>
              <a:t>O</a:t>
            </a:r>
            <a:r>
              <a:rPr kumimoji="1" lang="en-US" sz="4800" b="1" baseline="-25000">
                <a:solidFill>
                  <a:srgbClr val="FFFF66"/>
                </a:solidFill>
              </a:rPr>
              <a:t>3</a:t>
            </a:r>
            <a:r>
              <a:rPr kumimoji="1" lang="en-US" sz="4800" b="1">
                <a:solidFill>
                  <a:srgbClr val="FFFF66"/>
                </a:solidFill>
              </a:rPr>
              <a:t> </a:t>
            </a:r>
            <a:r>
              <a:rPr kumimoji="1" lang="en-US" sz="4800" b="1">
                <a:solidFill>
                  <a:srgbClr val="FFFF66"/>
                </a:solidFill>
                <a:sym typeface="Symbol" pitchFamily="18" charset="2"/>
              </a:rPr>
              <a:t>+ energy</a:t>
            </a:r>
            <a:r>
              <a:rPr kumimoji="1" lang="en-US" sz="4800" b="1">
                <a:solidFill>
                  <a:srgbClr val="FFFF66"/>
                </a:solidFill>
              </a:rPr>
              <a:t> </a:t>
            </a:r>
            <a:r>
              <a:rPr kumimoji="1" lang="en-US" sz="4800" b="1">
                <a:solidFill>
                  <a:srgbClr val="FFFF66"/>
                </a:solidFill>
                <a:sym typeface="Symbol" pitchFamily="18" charset="2"/>
              </a:rPr>
              <a:t> 4</a:t>
            </a:r>
            <a:r>
              <a:rPr kumimoji="1" lang="en-US" sz="4800" b="1">
                <a:solidFill>
                  <a:srgbClr val="FFFF66"/>
                </a:solidFill>
              </a:rPr>
              <a:t>Al + 3O</a:t>
            </a:r>
            <a:r>
              <a:rPr kumimoji="1" lang="en-US" sz="4800" b="1" baseline="-25000">
                <a:solidFill>
                  <a:srgbClr val="FFFF66"/>
                </a:solidFill>
              </a:rPr>
              <a:t>2</a:t>
            </a:r>
            <a:endParaRPr kumimoji="1" lang="en-US" sz="4800" b="1">
              <a:solidFill>
                <a:srgbClr val="FFFF66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  <p:bldP spid="80900" grpId="0" build="p" autoUpdateAnimBg="0" advAuto="0"/>
      <p:bldP spid="8090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Chemical Reaction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112963"/>
          </a:xfrm>
        </p:spPr>
        <p:txBody>
          <a:bodyPr/>
          <a:lstStyle/>
          <a:p>
            <a:r>
              <a:rPr lang="en-US" sz="3400" smtClean="0"/>
              <a:t>A change in which one or more substances are converted to different substances.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1236663" y="3427413"/>
            <a:ext cx="7772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40000"/>
              </a:spcBef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11700" b="1">
                <a:solidFill>
                  <a:srgbClr val="EEFA02"/>
                </a:solidFill>
                <a:latin typeface="Arial" pitchFamily="34" charset="0"/>
              </a:rPr>
              <a:t>A+B</a:t>
            </a:r>
            <a:r>
              <a:rPr kumimoji="1" lang="en-US" sz="117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kumimoji="1" lang="en-US" sz="11700" b="1">
                <a:solidFill>
                  <a:srgbClr val="5CF658"/>
                </a:solidFill>
                <a:latin typeface="Arial" pitchFamily="34" charset="0"/>
                <a:sym typeface="Symbol" pitchFamily="18" charset="2"/>
              </a:rPr>
              <a:t>C+D</a:t>
            </a:r>
            <a:endParaRPr kumimoji="1" lang="en-US" sz="1170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1041400" y="5349875"/>
            <a:ext cx="37607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EEFA02"/>
                </a:solidFill>
                <a:latin typeface="Arial" pitchFamily="34" charset="0"/>
              </a:rPr>
              <a:t>REACTANTS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EEFA02"/>
                </a:solidFill>
                <a:latin typeface="Arial" pitchFamily="34" charset="0"/>
              </a:rPr>
              <a:t>(What you start with)</a:t>
            </a:r>
            <a:endParaRPr lang="en-US" sz="2800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5543550" y="5295900"/>
            <a:ext cx="36004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5CF658"/>
                </a:solidFill>
                <a:latin typeface="Arial" pitchFamily="34" charset="0"/>
              </a:rPr>
              <a:t>PRODUCTS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5CF658"/>
                </a:solidFill>
                <a:latin typeface="Arial" pitchFamily="34" charset="0"/>
              </a:rPr>
              <a:t>(What is produced)</a:t>
            </a:r>
            <a:endParaRPr lang="en-US" sz="2800" b="1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  <p:bldP spid="5158" grpId="0" autoUpdateAnimBg="0"/>
      <p:bldP spid="5159" grpId="0" autoUpdateAnimBg="0"/>
      <p:bldP spid="516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Indicators of a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225550"/>
            <a:ext cx="7772400" cy="54213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smtClean="0"/>
              <a:t>Recall learning about physical and chemical changes</a:t>
            </a:r>
          </a:p>
          <a:p>
            <a:pPr>
              <a:buFont typeface="Wingdings" pitchFamily="2" charset="2"/>
              <a:buChar char="Ø"/>
            </a:pPr>
            <a:r>
              <a:rPr lang="en-US" sz="3600" smtClean="0"/>
              <a:t>We discussed ways to know when a chemical changed occurred:</a:t>
            </a:r>
          </a:p>
          <a:p>
            <a:pPr lvl="1"/>
            <a:r>
              <a:rPr lang="en-US" sz="3600" smtClean="0"/>
              <a:t>Formation of gas</a:t>
            </a:r>
          </a:p>
          <a:p>
            <a:pPr lvl="1"/>
            <a:r>
              <a:rPr lang="en-US" sz="3600" smtClean="0"/>
              <a:t>Formation of a precipitate</a:t>
            </a:r>
          </a:p>
          <a:p>
            <a:pPr lvl="1"/>
            <a:r>
              <a:rPr lang="en-US" sz="3600" smtClean="0"/>
              <a:t>Temperature (Energy) change</a:t>
            </a:r>
          </a:p>
          <a:p>
            <a:pPr lvl="1"/>
            <a:r>
              <a:rPr lang="en-US" sz="3600" smtClean="0"/>
              <a:t>Color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Balancing Equations</a:t>
            </a:r>
          </a:p>
        </p:txBody>
      </p:sp>
      <p:pic>
        <p:nvPicPr>
          <p:cNvPr id="20483" name="Picture 5" descr="A:\bal4.jpg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1231900" y="2962275"/>
            <a:ext cx="6813550" cy="3425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Counting Atoms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28700" y="1011238"/>
            <a:ext cx="8115300" cy="55387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smtClean="0"/>
              <a:t>When you have one element present, you have one atom of that element</a:t>
            </a:r>
          </a:p>
          <a:p>
            <a:pPr lvl="1">
              <a:buFont typeface="Symbol" pitchFamily="18" charset="2"/>
              <a:buNone/>
            </a:pPr>
            <a:r>
              <a:rPr lang="en-US" sz="2800" smtClean="0"/>
              <a:t>Mg = 1 atom of Magnesium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Subscripts tell you how many of that particular atom you have</a:t>
            </a:r>
          </a:p>
          <a:p>
            <a:pPr lvl="1">
              <a:buFont typeface="Symbol" pitchFamily="18" charset="2"/>
              <a:buNone/>
            </a:pPr>
            <a:r>
              <a:rPr lang="en-US" sz="2800" smtClean="0"/>
              <a:t>Cl</a:t>
            </a:r>
            <a:r>
              <a:rPr lang="en-US" sz="2800" baseline="-25000" smtClean="0"/>
              <a:t>2</a:t>
            </a:r>
            <a:r>
              <a:rPr lang="en-US" sz="2800" smtClean="0"/>
              <a:t> = 2 atoms of Chlorine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/>
              <a:t>When there is a coefficient in front, you multiply through</a:t>
            </a:r>
          </a:p>
          <a:p>
            <a:pPr lvl="1"/>
            <a:r>
              <a:rPr lang="en-US" sz="2800" smtClean="0"/>
              <a:t>2Mg = 2 x 1 Mg = 2 atoms</a:t>
            </a:r>
          </a:p>
          <a:p>
            <a:pPr lvl="1"/>
            <a:r>
              <a:rPr lang="en-US" sz="2800" smtClean="0"/>
              <a:t>2NaCl = 2 x 1 Na + 2 x 1 Cl = 2+2 = 4 atoms</a:t>
            </a:r>
          </a:p>
          <a:p>
            <a:pPr lvl="1"/>
            <a:r>
              <a:rPr lang="en-US" sz="2800" smtClean="0"/>
              <a:t>2Cl</a:t>
            </a:r>
            <a:r>
              <a:rPr lang="en-US" sz="2800" baseline="-25000" smtClean="0"/>
              <a:t>2</a:t>
            </a:r>
            <a:r>
              <a:rPr lang="en-US" sz="2800" smtClean="0"/>
              <a:t> = 2 x 2 Cl = 4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43000" y="149225"/>
            <a:ext cx="8001000" cy="993775"/>
          </a:xfrm>
        </p:spPr>
        <p:txBody>
          <a:bodyPr/>
          <a:lstStyle/>
          <a:p>
            <a:pPr algn="ctr"/>
            <a:r>
              <a:rPr lang="en-US" smtClean="0"/>
              <a:t>Counting Atoms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73163" y="1108075"/>
            <a:ext cx="7772400" cy="5583238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Mg = 1 Mg = 1 atom</a:t>
            </a:r>
          </a:p>
          <a:p>
            <a:pPr>
              <a:buNone/>
            </a:pPr>
            <a:r>
              <a:rPr lang="en-US" sz="3600" dirty="0" smtClean="0"/>
              <a:t>2Mg = 2 Mg = 2 atoms</a:t>
            </a:r>
          </a:p>
          <a:p>
            <a:pPr>
              <a:buNone/>
            </a:pPr>
            <a:r>
              <a:rPr lang="en-US" sz="3600" dirty="0" smtClean="0"/>
              <a:t>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2 </a:t>
            </a:r>
            <a:r>
              <a:rPr lang="en-US" sz="3600" dirty="0" err="1" smtClean="0"/>
              <a:t>Cl</a:t>
            </a:r>
            <a:r>
              <a:rPr lang="en-US" sz="3600" dirty="0" smtClean="0"/>
              <a:t> = 2 atoms</a:t>
            </a:r>
          </a:p>
          <a:p>
            <a:pPr>
              <a:buNone/>
            </a:pPr>
            <a:r>
              <a:rPr lang="en-US" sz="3600" dirty="0" err="1" smtClean="0"/>
              <a:t>KCl</a:t>
            </a:r>
            <a:r>
              <a:rPr lang="en-US" sz="3600" dirty="0" smtClean="0"/>
              <a:t> = 1 K + 1 </a:t>
            </a:r>
            <a:r>
              <a:rPr lang="en-US" sz="3600" dirty="0" err="1" smtClean="0"/>
              <a:t>Cl</a:t>
            </a:r>
            <a:r>
              <a:rPr lang="en-US" sz="3600" dirty="0" smtClean="0"/>
              <a:t> = 2 atoms</a:t>
            </a:r>
          </a:p>
          <a:p>
            <a:pPr>
              <a:buNone/>
            </a:pPr>
            <a:r>
              <a:rPr lang="en-US" sz="3600" dirty="0" smtClean="0"/>
              <a:t>MgCl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1 Mg + 2 </a:t>
            </a:r>
            <a:r>
              <a:rPr lang="en-US" sz="3600" dirty="0" err="1" smtClean="0"/>
              <a:t>Cl</a:t>
            </a:r>
            <a:r>
              <a:rPr lang="en-US" sz="3600" dirty="0" smtClean="0"/>
              <a:t> = 3 atoms</a:t>
            </a:r>
          </a:p>
          <a:p>
            <a:pPr>
              <a:buNone/>
            </a:pPr>
            <a:r>
              <a:rPr lang="en-US" sz="3600" dirty="0" smtClean="0"/>
              <a:t>3Mg = 3 Mg = 3 atoms</a:t>
            </a:r>
          </a:p>
          <a:p>
            <a:pPr>
              <a:buNone/>
            </a:pPr>
            <a:r>
              <a:rPr lang="en-US" sz="3600" dirty="0" smtClean="0"/>
              <a:t>2KCl = 2 K + 2 </a:t>
            </a:r>
            <a:r>
              <a:rPr lang="en-US" sz="3600" dirty="0" err="1" smtClean="0"/>
              <a:t>Cl</a:t>
            </a:r>
            <a:r>
              <a:rPr lang="en-US" sz="3600" dirty="0" smtClean="0"/>
              <a:t> = 4 atoms</a:t>
            </a:r>
          </a:p>
          <a:p>
            <a:pPr>
              <a:buNone/>
            </a:pPr>
            <a:r>
              <a:rPr lang="en-US" sz="3600" dirty="0" smtClean="0"/>
              <a:t>2Al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= 2x2 Al + 2x3 O = 4 Al + 6 O = 10 atoms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Balancing Steps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25" y="1150938"/>
            <a:ext cx="8080375" cy="26590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 typeface="Monotype Sorts"/>
              <a:buNone/>
            </a:pPr>
            <a:r>
              <a:rPr lang="en-US" smtClean="0"/>
              <a:t>1. Write the unbalanced equation.</a:t>
            </a:r>
          </a:p>
          <a:p>
            <a:pPr>
              <a:lnSpc>
                <a:spcPct val="120000"/>
              </a:lnSpc>
              <a:buFont typeface="Monotype Sorts"/>
              <a:buNone/>
            </a:pPr>
            <a:r>
              <a:rPr lang="en-US" smtClean="0"/>
              <a:t>2. Count atoms on each side.</a:t>
            </a:r>
          </a:p>
          <a:p>
            <a:pPr>
              <a:lnSpc>
                <a:spcPct val="120000"/>
              </a:lnSpc>
              <a:buFont typeface="Monotype Sorts"/>
              <a:buNone/>
            </a:pPr>
            <a:r>
              <a:rPr lang="en-US" smtClean="0"/>
              <a:t>3. Add coefficients to make #s equal.</a:t>
            </a:r>
          </a:p>
          <a:p>
            <a:pPr lvl="1" algn="ctr">
              <a:lnSpc>
                <a:spcPct val="14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mtClean="0">
                <a:solidFill>
                  <a:schemeClr val="hlink"/>
                </a:solidFill>
              </a:rPr>
              <a:t>DO NOT change subscripts</a:t>
            </a:r>
            <a:endParaRPr lang="en-US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  <a:buFont typeface="Monotype Sorts"/>
              <a:buNone/>
            </a:pPr>
            <a:r>
              <a:rPr lang="en-US" smtClean="0"/>
              <a:t>4. Reduce coefficients to lowest 		possible ratio, if necessary.</a:t>
            </a:r>
          </a:p>
          <a:p>
            <a:pPr>
              <a:lnSpc>
                <a:spcPct val="120000"/>
              </a:lnSpc>
              <a:buFont typeface="Monotype Sorts"/>
              <a:buNone/>
            </a:pPr>
            <a:r>
              <a:rPr lang="en-US" smtClean="0"/>
              <a:t>5. Double check atom balance!!!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257550" y="3729038"/>
            <a:ext cx="33321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 smtClean="0">
                <a:solidFill>
                  <a:schemeClr val="folHlink"/>
                </a:solidFill>
                <a:latin typeface="Arial" pitchFamily="34" charset="0"/>
              </a:rPr>
              <a:t>2                   2</a:t>
            </a:r>
            <a:endParaRPr kumimoji="1" lang="en-US" sz="3800" b="1" dirty="0">
              <a:solidFill>
                <a:schemeClr val="folHlink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>
                <a:solidFill>
                  <a:schemeClr val="folHlink"/>
                </a:solidFill>
                <a:latin typeface="Arial" pitchFamily="34" charset="0"/>
              </a:rPr>
              <a:t>1                   </a:t>
            </a:r>
            <a:r>
              <a:rPr kumimoji="1" lang="en-US" sz="3800" b="1" dirty="0" smtClean="0">
                <a:solidFill>
                  <a:schemeClr val="folHlink"/>
                </a:solidFill>
                <a:latin typeface="Arial" pitchFamily="34" charset="0"/>
              </a:rPr>
              <a:t>2</a:t>
            </a:r>
            <a:endParaRPr kumimoji="1" lang="en-US" sz="3800" b="1" dirty="0">
              <a:solidFill>
                <a:schemeClr val="folHlink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 smtClean="0">
                <a:solidFill>
                  <a:schemeClr val="folHlink"/>
                </a:solidFill>
                <a:latin typeface="Arial" pitchFamily="34" charset="0"/>
              </a:rPr>
              <a:t>                   </a:t>
            </a:r>
            <a:endParaRPr kumimoji="1" lang="en-US" sz="38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824163" y="3729038"/>
            <a:ext cx="37655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kumimoji="1" lang="en-US" sz="3800" b="1" dirty="0" smtClean="0">
                <a:solidFill>
                  <a:srgbClr val="FFFF00"/>
                </a:solidFill>
                <a:latin typeface="Arial" pitchFamily="34" charset="0"/>
              </a:rPr>
              <a:t>4  </a:t>
            </a:r>
            <a:r>
              <a:rPr kumimoji="1" lang="en-US" sz="3800" b="1" dirty="0" smtClean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endParaRPr kumimoji="1" lang="en-US" sz="38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 smtClean="0">
                <a:solidFill>
                  <a:srgbClr val="FFFF00"/>
                </a:solidFill>
                <a:latin typeface="Arial" pitchFamily="34" charset="0"/>
              </a:rPr>
              <a:t>2 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endParaRPr kumimoji="1" 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255963" y="3729038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				 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kumimoji="1" lang="en-US" sz="3800" b="1" dirty="0" smtClean="0">
                <a:solidFill>
                  <a:srgbClr val="FFFF00"/>
                </a:solidFill>
                <a:latin typeface="Arial" pitchFamily="34" charset="0"/>
              </a:rPr>
              <a:t>4</a:t>
            </a:r>
            <a:endParaRPr kumimoji="1" lang="en-US" sz="3800" b="1" dirty="0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endParaRPr kumimoji="1" 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3625" y="2778125"/>
            <a:ext cx="808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dirty="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           </a:t>
            </a:r>
            <a:r>
              <a:rPr kumimoji="1" lang="en-US" sz="3800" b="1" dirty="0" smtClean="0">
                <a:solidFill>
                  <a:srgbClr val="FFFF00"/>
                </a:solidFill>
                <a:latin typeface="Arial" pitchFamily="34" charset="0"/>
              </a:rPr>
              <a:t>		   2</a:t>
            </a:r>
            <a:endParaRPr kumimoji="1" lang="en-US" sz="3800" dirty="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3625" y="2771775"/>
            <a:ext cx="8080375" cy="3636963"/>
            <a:chOff x="670" y="1746"/>
            <a:chExt cx="5090" cy="2291"/>
          </a:xfrm>
        </p:grpSpPr>
        <p:sp>
          <p:nvSpPr>
            <p:cNvPr id="22540" name="Rectangle 4"/>
            <p:cNvSpPr>
              <a:spLocks noChangeArrowheads="1"/>
            </p:cNvSpPr>
            <p:nvPr/>
          </p:nvSpPr>
          <p:spPr bwMode="auto">
            <a:xfrm>
              <a:off x="670" y="1746"/>
              <a:ext cx="509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 dirty="0">
                  <a:solidFill>
                    <a:schemeClr val="folHlink"/>
                  </a:solidFill>
                  <a:latin typeface="Arial" pitchFamily="34" charset="0"/>
                </a:rPr>
                <a:t>    </a:t>
              </a: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</a:rPr>
                <a:t>  H</a:t>
              </a:r>
              <a:r>
                <a:rPr kumimoji="1" lang="en-US" sz="3800" b="1" baseline="-25000" dirty="0" smtClean="0">
                  <a:solidFill>
                    <a:schemeClr val="folHlink"/>
                  </a:solidFill>
                  <a:latin typeface="Arial" pitchFamily="34" charset="0"/>
                </a:rPr>
                <a:t>2</a:t>
              </a: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</a:rPr>
                <a:t>O     </a:t>
              </a: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  <a:sym typeface="Symbol" pitchFamily="18" charset="2"/>
                </a:rPr>
                <a:t>     </a:t>
              </a: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</a:rPr>
                <a:t>H</a:t>
              </a:r>
              <a:r>
                <a:rPr kumimoji="1" lang="en-US" sz="3800" b="1" baseline="-25000" dirty="0" smtClean="0">
                  <a:solidFill>
                    <a:schemeClr val="folHlink"/>
                  </a:solidFill>
                  <a:latin typeface="Arial" pitchFamily="34" charset="0"/>
                </a:rPr>
                <a:t>2</a:t>
              </a: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kumimoji="1" lang="en-US" sz="3800" b="1" dirty="0">
                  <a:solidFill>
                    <a:schemeClr val="folHlink"/>
                  </a:solidFill>
                  <a:latin typeface="Arial" pitchFamily="34" charset="0"/>
                  <a:sym typeface="Symbol" pitchFamily="18" charset="2"/>
                </a:rPr>
                <a:t>+     </a:t>
              </a: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</a:rPr>
                <a:t>O</a:t>
              </a:r>
              <a:r>
                <a:rPr kumimoji="1" lang="en-US" sz="3800" b="1" baseline="-25000" dirty="0" smtClean="0">
                  <a:solidFill>
                    <a:schemeClr val="folHlink"/>
                  </a:solidFill>
                  <a:latin typeface="Arial" pitchFamily="34" charset="0"/>
                </a:rPr>
                <a:t>2</a:t>
              </a:r>
              <a:endParaRPr kumimoji="1" lang="en-US" sz="3800" b="1" dirty="0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22541" name="Rectangle 8"/>
            <p:cNvSpPr>
              <a:spLocks noChangeArrowheads="1"/>
            </p:cNvSpPr>
            <p:nvPr/>
          </p:nvSpPr>
          <p:spPr bwMode="auto">
            <a:xfrm>
              <a:off x="2802" y="2349"/>
              <a:ext cx="599" cy="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lnSpc>
                  <a:spcPct val="15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</a:rPr>
                <a:t>H</a:t>
              </a:r>
              <a:endParaRPr kumimoji="1" lang="en-US" sz="3800" b="1" dirty="0">
                <a:solidFill>
                  <a:schemeClr val="folHlink"/>
                </a:solidFill>
                <a:latin typeface="Arial" pitchFamily="34" charset="0"/>
              </a:endParaRPr>
            </a:p>
            <a:p>
              <a:pPr marL="342900" indent="-342900" algn="ctr" eaLnBrk="0" hangingPunct="0">
                <a:lnSpc>
                  <a:spcPct val="15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 dirty="0" smtClean="0">
                  <a:solidFill>
                    <a:schemeClr val="folHlink"/>
                  </a:solidFill>
                  <a:latin typeface="Arial" pitchFamily="34" charset="0"/>
                </a:rPr>
                <a:t>O</a:t>
              </a:r>
              <a:endParaRPr kumimoji="1" lang="en-US" sz="3800" b="1" dirty="0">
                <a:solidFill>
                  <a:schemeClr val="folHlink"/>
                </a:solidFill>
                <a:latin typeface="Arial" pitchFamily="34" charset="0"/>
              </a:endParaRPr>
            </a:p>
          </p:txBody>
        </p:sp>
      </p:grp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65213" y="2778125"/>
            <a:ext cx="808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kumimoji="1" lang="en-US" sz="3800" dirty="0" smtClean="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kumimoji="1" lang="en-US" sz="3800" b="1" dirty="0" smtClean="0">
                <a:solidFill>
                  <a:srgbClr val="FFFF00"/>
                </a:solidFill>
                <a:latin typeface="Arial" pitchFamily="34" charset="0"/>
              </a:rPr>
              <a:t>2                               </a:t>
            </a:r>
            <a:endParaRPr kumimoji="1" lang="en-US" sz="38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Balancing Example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25" y="1189038"/>
            <a:ext cx="8080375" cy="14954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 typeface="Monotype Sorts"/>
              <a:buNone/>
            </a:pPr>
            <a:r>
              <a:rPr lang="en-US" sz="3600" dirty="0" smtClean="0"/>
              <a:t>Water splits into hydrogen (H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 and oxygen (O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 gas.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utoUpdateAnimBg="0"/>
      <p:bldP spid="46089" grpId="0" autoUpdateAnimBg="0"/>
      <p:bldP spid="46094" grpId="0" autoUpdateAnimBg="0"/>
      <p:bldP spid="46085" grpId="0" autoUpdateAnimBg="0"/>
      <p:bldP spid="460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257550" y="3729038"/>
            <a:ext cx="33321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>
                <a:solidFill>
                  <a:schemeClr val="folHlink"/>
                </a:solidFill>
                <a:latin typeface="Arial" pitchFamily="34" charset="0"/>
              </a:rPr>
              <a:t>1                   1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>
                <a:solidFill>
                  <a:schemeClr val="folHlink"/>
                </a:solidFill>
                <a:latin typeface="Arial" pitchFamily="34" charset="0"/>
              </a:rPr>
              <a:t>1                   1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>
                <a:solidFill>
                  <a:schemeClr val="folHlink"/>
                </a:solidFill>
                <a:latin typeface="Arial" pitchFamily="34" charset="0"/>
              </a:rPr>
              <a:t>2                   3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824163" y="3729038"/>
            <a:ext cx="37655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>
                <a:solidFill>
                  <a:srgbClr val="FFFF00"/>
                </a:solidFill>
                <a:latin typeface="Arial" pitchFamily="34" charset="0"/>
              </a:rPr>
              <a:t>2  </a:t>
            </a:r>
            <a:r>
              <a:rPr kumimoji="1" lang="en-US" sz="3800" b="1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endParaRPr kumimoji="1" 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836863" y="3729038"/>
            <a:ext cx="47926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				   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  2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3 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endParaRPr kumimoji="1" lang="en-US" sz="3800" b="1" dirty="0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6 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 			   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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  6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255963" y="3729038"/>
            <a:ext cx="38512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endParaRPr kumimoji="1" 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b="1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				 </a:t>
            </a:r>
            <a:r>
              <a:rPr kumimoji="1" lang="en-US" sz="3800" b="1">
                <a:solidFill>
                  <a:srgbClr val="FFFF00"/>
                </a:solidFill>
                <a:latin typeface="Arial" pitchFamily="34" charset="0"/>
              </a:rPr>
              <a:t>  3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endParaRPr kumimoji="1" 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63625" y="2778125"/>
            <a:ext cx="808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kumimoji="1" lang="en-US" sz="3800" b="1">
                <a:solidFill>
                  <a:srgbClr val="FFFF00"/>
                </a:solidFill>
                <a:latin typeface="Arial" pitchFamily="34" charset="0"/>
              </a:rPr>
              <a:t>2          3                 3           2</a:t>
            </a:r>
            <a:endParaRPr kumimoji="1" lang="en-US" sz="38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3625" y="2778125"/>
            <a:ext cx="808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kumimoji="1" lang="en-US" sz="3800" b="1">
                <a:solidFill>
                  <a:srgbClr val="FFFF00"/>
                </a:solidFill>
                <a:latin typeface="Arial" pitchFamily="34" charset="0"/>
              </a:rPr>
              <a:t>           3                              2</a:t>
            </a:r>
            <a:endParaRPr kumimoji="1" lang="en-US" sz="380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3625" y="2771775"/>
            <a:ext cx="8080375" cy="3636963"/>
            <a:chOff x="670" y="1746"/>
            <a:chExt cx="5090" cy="2291"/>
          </a:xfrm>
        </p:grpSpPr>
        <p:sp>
          <p:nvSpPr>
            <p:cNvPr id="22540" name="Rectangle 4"/>
            <p:cNvSpPr>
              <a:spLocks noChangeArrowheads="1"/>
            </p:cNvSpPr>
            <p:nvPr/>
          </p:nvSpPr>
          <p:spPr bwMode="auto">
            <a:xfrm>
              <a:off x="670" y="1746"/>
              <a:ext cx="509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12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 dirty="0">
                  <a:solidFill>
                    <a:schemeClr val="folHlink"/>
                  </a:solidFill>
                  <a:latin typeface="Arial" pitchFamily="34" charset="0"/>
                </a:rPr>
                <a:t>    Al +     CuCl</a:t>
              </a:r>
              <a:r>
                <a:rPr kumimoji="1" lang="en-US" sz="3800" b="1" baseline="-25000" dirty="0">
                  <a:solidFill>
                    <a:schemeClr val="folHlink"/>
                  </a:solidFill>
                  <a:latin typeface="Arial" pitchFamily="34" charset="0"/>
                </a:rPr>
                <a:t>2</a:t>
              </a:r>
              <a:r>
                <a:rPr kumimoji="1" lang="en-US" sz="3800" b="1" dirty="0">
                  <a:solidFill>
                    <a:schemeClr val="folHlink"/>
                  </a:solidFill>
                  <a:latin typeface="Arial" pitchFamily="34" charset="0"/>
                </a:rPr>
                <a:t> </a:t>
              </a:r>
              <a:r>
                <a:rPr kumimoji="1" lang="en-US" sz="3800" b="1" dirty="0">
                  <a:solidFill>
                    <a:schemeClr val="folHlink"/>
                  </a:solidFill>
                  <a:latin typeface="Arial" pitchFamily="34" charset="0"/>
                  <a:sym typeface="Symbol" pitchFamily="18" charset="2"/>
                </a:rPr>
                <a:t>     Cu +     AlCl</a:t>
              </a:r>
              <a:r>
                <a:rPr kumimoji="1" lang="en-US" sz="3800" b="1" baseline="-25000" dirty="0">
                  <a:solidFill>
                    <a:schemeClr val="folHlink"/>
                  </a:solidFill>
                  <a:latin typeface="Arial" pitchFamily="34" charset="0"/>
                  <a:sym typeface="Symbol" pitchFamily="18" charset="2"/>
                </a:rPr>
                <a:t>3</a:t>
              </a:r>
              <a:endParaRPr kumimoji="1" lang="en-US" sz="3800" b="1" dirty="0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22541" name="Rectangle 8"/>
            <p:cNvSpPr>
              <a:spLocks noChangeArrowheads="1"/>
            </p:cNvSpPr>
            <p:nvPr/>
          </p:nvSpPr>
          <p:spPr bwMode="auto">
            <a:xfrm>
              <a:off x="2802" y="2349"/>
              <a:ext cx="599" cy="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lnSpc>
                  <a:spcPct val="15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>
                  <a:solidFill>
                    <a:schemeClr val="folHlink"/>
                  </a:solidFill>
                  <a:latin typeface="Arial" pitchFamily="34" charset="0"/>
                </a:rPr>
                <a:t>Al</a:t>
              </a:r>
            </a:p>
            <a:p>
              <a:pPr marL="342900" indent="-342900" algn="ctr" eaLnBrk="0" hangingPunct="0">
                <a:lnSpc>
                  <a:spcPct val="15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>
                  <a:solidFill>
                    <a:schemeClr val="folHlink"/>
                  </a:solidFill>
                  <a:latin typeface="Arial" pitchFamily="34" charset="0"/>
                </a:rPr>
                <a:t>Cu</a:t>
              </a:r>
            </a:p>
            <a:p>
              <a:pPr marL="342900" indent="-342900" algn="ctr" eaLnBrk="0" hangingPunct="0">
                <a:lnSpc>
                  <a:spcPct val="150000"/>
                </a:lnSpc>
                <a:buClr>
                  <a:schemeClr val="hlink"/>
                </a:buClr>
                <a:buSzPct val="70000"/>
                <a:buFont typeface="Monotype Sorts"/>
                <a:buNone/>
              </a:pPr>
              <a:r>
                <a:rPr kumimoji="1" lang="en-US" sz="3800" b="1">
                  <a:solidFill>
                    <a:schemeClr val="folHlink"/>
                  </a:solidFill>
                  <a:latin typeface="Arial" pitchFamily="34" charset="0"/>
                </a:rPr>
                <a:t>Cl</a:t>
              </a:r>
            </a:p>
          </p:txBody>
        </p:sp>
      </p:grp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65213" y="2778125"/>
            <a:ext cx="808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kumimoji="1" lang="en-US" sz="3800" b="1" dirty="0">
                <a:solidFill>
                  <a:srgbClr val="FFFF00"/>
                </a:solidFill>
                <a:latin typeface="Arial" pitchFamily="34" charset="0"/>
              </a:rPr>
              <a:t>2          3                              2</a:t>
            </a:r>
            <a:endParaRPr kumimoji="1" lang="en-US" sz="38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Balancing Example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25" y="1189038"/>
            <a:ext cx="8080375" cy="14954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 typeface="Monotype Sorts"/>
              <a:buNone/>
            </a:pPr>
            <a:r>
              <a:rPr lang="en-US" sz="3600" dirty="0" smtClean="0"/>
              <a:t>Aluminum and copper(II) chloride form copper and aluminum chloride.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utoUpdateAnimBg="0"/>
      <p:bldP spid="46089" grpId="0" autoUpdateAnimBg="0"/>
      <p:bldP spid="46091" grpId="0" autoUpdateAnimBg="0"/>
      <p:bldP spid="46094" grpId="0" autoUpdateAnimBg="0"/>
      <p:bldP spid="46087" grpId="0" autoUpdateAnimBg="0"/>
      <p:bldP spid="46085" grpId="0" autoUpdateAnimBg="0"/>
      <p:bldP spid="460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Law of Conservation of Mass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8543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400" dirty="0" smtClean="0"/>
              <a:t>In a chemical reaction, matter is neither created or destroyed.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/>
              <a:t>Atoms can only rearrange.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# atoms of elements stay the same!</a:t>
            </a:r>
            <a:endParaRPr lang="en-US" sz="3400" dirty="0" smtClean="0"/>
          </a:p>
        </p:txBody>
      </p:sp>
      <p:sp>
        <p:nvSpPr>
          <p:cNvPr id="67588" name="Rectangle 1028"/>
          <p:cNvSpPr>
            <a:spLocks noChangeArrowheads="1"/>
          </p:cNvSpPr>
          <p:nvPr/>
        </p:nvSpPr>
        <p:spPr bwMode="auto">
          <a:xfrm>
            <a:off x="1073150" y="4481513"/>
            <a:ext cx="9620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>
                <a:solidFill>
                  <a:schemeClr val="folHlink"/>
                </a:solidFill>
                <a:latin typeface="Arial" pitchFamily="34" charset="0"/>
              </a:rPr>
              <a:t>4H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>
                <a:solidFill>
                  <a:schemeClr val="folHlink"/>
                </a:solidFill>
                <a:latin typeface="Arial" pitchFamily="34" charset="0"/>
              </a:rPr>
              <a:t>2O</a:t>
            </a:r>
          </a:p>
        </p:txBody>
      </p:sp>
      <p:pic>
        <p:nvPicPr>
          <p:cNvPr id="67589" name="Picture 1029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035175" y="3721100"/>
            <a:ext cx="6072188" cy="2917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0" name="Rectangle 1030"/>
          <p:cNvSpPr>
            <a:spLocks noChangeArrowheads="1"/>
          </p:cNvSpPr>
          <p:nvPr/>
        </p:nvSpPr>
        <p:spPr bwMode="auto">
          <a:xfrm>
            <a:off x="8180388" y="4481513"/>
            <a:ext cx="9620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>
                <a:solidFill>
                  <a:schemeClr val="folHlink"/>
                </a:solidFill>
                <a:latin typeface="Arial" pitchFamily="34" charset="0"/>
              </a:rPr>
              <a:t>4H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800">
                <a:solidFill>
                  <a:schemeClr val="folHlink"/>
                </a:solidFill>
                <a:latin typeface="Arial" pitchFamily="34" charset="0"/>
              </a:rPr>
              <a:t>2O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utoUpdateAnimBg="0"/>
      <p:bldP spid="675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Chemical Equations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3163" y="1011238"/>
            <a:ext cx="7772400" cy="34036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u="sng" dirty="0" smtClean="0"/>
              <a:t>An expression using symbols, formulas, and numbers to represent a chemical reaction</a:t>
            </a:r>
            <a:endParaRPr lang="en-US" sz="2800" dirty="0" smtClean="0"/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Magnesium and oxygen combine to form magnesium oxide.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960438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3600" b="1" dirty="0" smtClean="0">
                <a:solidFill>
                  <a:srgbClr val="0000FF"/>
                </a:solidFill>
              </a:rPr>
              <a:t>2</a:t>
            </a:r>
            <a:r>
              <a:rPr kumimoji="1" lang="en-US" sz="3600" b="1" dirty="0" smtClean="0"/>
              <a:t>Mg(</a:t>
            </a:r>
            <a:r>
              <a:rPr kumimoji="1" lang="en-US" sz="3600" b="1" i="1" dirty="0" smtClean="0"/>
              <a:t>s</a:t>
            </a:r>
            <a:r>
              <a:rPr kumimoji="1" lang="en-US" sz="3600" b="1" dirty="0" smtClean="0"/>
              <a:t>)+O</a:t>
            </a:r>
            <a:r>
              <a:rPr kumimoji="1" lang="en-US" sz="3600" b="1" baseline="-25000" dirty="0" smtClean="0"/>
              <a:t>2</a:t>
            </a:r>
            <a:r>
              <a:rPr kumimoji="1" lang="en-US" sz="3600" b="1" dirty="0" smtClean="0"/>
              <a:t>(</a:t>
            </a:r>
            <a:r>
              <a:rPr kumimoji="1" lang="en-US" sz="3600" b="1" i="1" dirty="0" smtClean="0"/>
              <a:t>g</a:t>
            </a:r>
            <a:r>
              <a:rPr kumimoji="1" lang="en-US" sz="3600" b="1" dirty="0" smtClean="0"/>
              <a:t>)</a:t>
            </a:r>
            <a:r>
              <a:rPr kumimoji="1" lang="en-US" sz="3600" b="1" dirty="0" smtClean="0">
                <a:sym typeface="Symbol" pitchFamily="18" charset="2"/>
              </a:rPr>
              <a:t></a:t>
            </a:r>
            <a:r>
              <a:rPr kumimoji="1" lang="en-US" sz="3600" b="1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kumimoji="1" lang="en-US" sz="3600" b="1" dirty="0" smtClean="0">
                <a:sym typeface="Symbol" pitchFamily="18" charset="2"/>
              </a:rPr>
              <a:t>MgO (s)</a:t>
            </a:r>
            <a:endParaRPr kumimoji="1" lang="en-US" sz="3600" b="1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98563" y="5221292"/>
            <a:ext cx="8059737" cy="1470021"/>
            <a:chOff x="683" y="3248"/>
            <a:chExt cx="5077" cy="963"/>
          </a:xfrm>
        </p:grpSpPr>
        <p:sp>
          <p:nvSpPr>
            <p:cNvPr id="6150" name="Text Box 10"/>
            <p:cNvSpPr txBox="1">
              <a:spLocks noChangeArrowheads="1"/>
            </p:cNvSpPr>
            <p:nvPr/>
          </p:nvSpPr>
          <p:spPr bwMode="auto">
            <a:xfrm>
              <a:off x="683" y="3828"/>
              <a:ext cx="507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u="sng">
                  <a:solidFill>
                    <a:schemeClr val="folHlink"/>
                  </a:solidFill>
                  <a:latin typeface="Arial" pitchFamily="34" charset="0"/>
                </a:rPr>
                <a:t>Coefficient</a:t>
              </a:r>
              <a:r>
                <a:rPr lang="en-US" sz="3200">
                  <a:solidFill>
                    <a:schemeClr val="folHlink"/>
                  </a:solidFill>
                  <a:latin typeface="Arial" pitchFamily="34" charset="0"/>
                </a:rPr>
                <a:t> - # of units of each substance</a:t>
              </a:r>
            </a:p>
          </p:txBody>
        </p:sp>
        <p:sp>
          <p:nvSpPr>
            <p:cNvPr id="6151" name="AutoShape 11"/>
            <p:cNvSpPr>
              <a:spLocks noChangeArrowheads="1"/>
            </p:cNvSpPr>
            <p:nvPr/>
          </p:nvSpPr>
          <p:spPr bwMode="auto">
            <a:xfrm rot="17725362">
              <a:off x="818" y="3505"/>
              <a:ext cx="693" cy="179"/>
            </a:xfrm>
            <a:prstGeom prst="rightArrow">
              <a:avLst>
                <a:gd name="adj1" fmla="val 29120"/>
                <a:gd name="adj2" fmla="val 6717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 autoUpdateAnimBg="0" advAuto="0"/>
      <p:bldP spid="3891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Chemical Equations Con’t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43000" y="904875"/>
            <a:ext cx="8001000" cy="5745163"/>
            <a:chOff x="699" y="570"/>
            <a:chExt cx="5040" cy="3619"/>
          </a:xfrm>
        </p:grpSpPr>
        <p:pic>
          <p:nvPicPr>
            <p:cNvPr id="717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" y="570"/>
              <a:ext cx="5040" cy="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Line 11"/>
            <p:cNvSpPr>
              <a:spLocks noChangeShapeType="1"/>
            </p:cNvSpPr>
            <p:nvPr/>
          </p:nvSpPr>
          <p:spPr bwMode="auto">
            <a:xfrm>
              <a:off x="1038" y="3684"/>
              <a:ext cx="23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Line 12"/>
            <p:cNvSpPr>
              <a:spLocks noChangeShapeType="1"/>
            </p:cNvSpPr>
            <p:nvPr/>
          </p:nvSpPr>
          <p:spPr bwMode="auto">
            <a:xfrm>
              <a:off x="1305" y="3666"/>
              <a:ext cx="0" cy="3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Line 18"/>
            <p:cNvSpPr>
              <a:spLocks noChangeShapeType="1"/>
            </p:cNvSpPr>
            <p:nvPr/>
          </p:nvSpPr>
          <p:spPr bwMode="auto">
            <a:xfrm>
              <a:off x="1274" y="3674"/>
              <a:ext cx="2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Chemical Equations</a:t>
            </a: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225550"/>
            <a:ext cx="7970837" cy="487045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3400" b="1" smtClean="0"/>
              <a:t>Describing Coefficients</a:t>
            </a:r>
            <a:r>
              <a:rPr lang="en-US" sz="3400" smtClean="0"/>
              <a:t>:</a:t>
            </a:r>
          </a:p>
          <a:p>
            <a:pPr lvl="1">
              <a:spcBef>
                <a:spcPct val="50000"/>
              </a:spcBef>
            </a:pPr>
            <a:r>
              <a:rPr lang="en-US" sz="3400" smtClean="0"/>
              <a:t>individual atom </a:t>
            </a:r>
            <a:r>
              <a:rPr lang="en-US" sz="3400" smtClean="0">
                <a:sym typeface="Symbol" pitchFamily="18" charset="2"/>
              </a:rPr>
              <a:t>= “atom”</a:t>
            </a:r>
            <a:endParaRPr lang="en-US" sz="3400" smtClean="0"/>
          </a:p>
          <a:p>
            <a:pPr algn="ctr">
              <a:lnSpc>
                <a:spcPct val="120000"/>
              </a:lnSpc>
              <a:buFont typeface="Monotype Sorts"/>
              <a:buNone/>
            </a:pPr>
            <a:r>
              <a:rPr lang="en-US" sz="3400" smtClean="0">
                <a:solidFill>
                  <a:srgbClr val="FFFF66"/>
                </a:solidFill>
              </a:rPr>
              <a:t>2Mg </a:t>
            </a:r>
            <a:r>
              <a:rPr lang="en-US" sz="3400" smtClean="0">
                <a:solidFill>
                  <a:srgbClr val="FFFF66"/>
                </a:solidFill>
                <a:sym typeface="Symbol" pitchFamily="18" charset="2"/>
              </a:rPr>
              <a:t> 2 atoms of magnesium</a:t>
            </a:r>
            <a:endParaRPr lang="en-US" sz="3400" smtClean="0"/>
          </a:p>
          <a:p>
            <a:pPr lvl="1">
              <a:spcBef>
                <a:spcPct val="80000"/>
              </a:spcBef>
            </a:pPr>
            <a:r>
              <a:rPr lang="en-US" sz="3400" smtClean="0"/>
              <a:t>covalent substance </a:t>
            </a:r>
            <a:r>
              <a:rPr lang="en-US" sz="3400" smtClean="0">
                <a:sym typeface="Symbol" pitchFamily="18" charset="2"/>
              </a:rPr>
              <a:t>= “molecule”</a:t>
            </a:r>
            <a:endParaRPr lang="en-US" sz="3400" smtClean="0"/>
          </a:p>
          <a:p>
            <a:pPr algn="ctr">
              <a:lnSpc>
                <a:spcPct val="120000"/>
              </a:lnSpc>
              <a:buFont typeface="Monotype Sorts"/>
              <a:buNone/>
            </a:pPr>
            <a:r>
              <a:rPr lang="en-US" sz="3400" smtClean="0">
                <a:solidFill>
                  <a:srgbClr val="FFFF66"/>
                </a:solidFill>
              </a:rPr>
              <a:t>3CO</a:t>
            </a:r>
            <a:r>
              <a:rPr lang="en-US" sz="3400" baseline="-25000" smtClean="0">
                <a:solidFill>
                  <a:srgbClr val="FFFF66"/>
                </a:solidFill>
              </a:rPr>
              <a:t>2</a:t>
            </a:r>
            <a:r>
              <a:rPr lang="en-US" sz="3400" smtClean="0">
                <a:solidFill>
                  <a:srgbClr val="FFFF66"/>
                </a:solidFill>
              </a:rPr>
              <a:t> </a:t>
            </a:r>
            <a:r>
              <a:rPr lang="en-US" sz="3400" smtClean="0">
                <a:solidFill>
                  <a:srgbClr val="FFFF66"/>
                </a:solidFill>
                <a:sym typeface="Symbol" pitchFamily="18" charset="2"/>
              </a:rPr>
              <a:t> 3 molecules of carbon dioxide</a:t>
            </a:r>
            <a:endParaRPr lang="en-US" sz="3400" smtClean="0"/>
          </a:p>
          <a:p>
            <a:pPr lvl="1">
              <a:spcBef>
                <a:spcPct val="80000"/>
              </a:spcBef>
            </a:pPr>
            <a:r>
              <a:rPr lang="en-US" sz="3400" smtClean="0"/>
              <a:t>ionic substance </a:t>
            </a:r>
            <a:r>
              <a:rPr lang="en-US" sz="3400" smtClean="0">
                <a:sym typeface="Symbol" pitchFamily="18" charset="2"/>
              </a:rPr>
              <a:t>= “unit”</a:t>
            </a:r>
          </a:p>
          <a:p>
            <a:pPr algn="ctr">
              <a:lnSpc>
                <a:spcPct val="120000"/>
              </a:lnSpc>
              <a:buFont typeface="Monotype Sorts"/>
              <a:buNone/>
            </a:pPr>
            <a:r>
              <a:rPr lang="en-US" sz="3400" smtClean="0">
                <a:solidFill>
                  <a:srgbClr val="FFFF66"/>
                </a:solidFill>
                <a:sym typeface="Symbol" pitchFamily="18" charset="2"/>
              </a:rPr>
              <a:t>4MgO  4 units of magnesium oxide</a:t>
            </a:r>
            <a:endParaRPr lang="en-US" sz="34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Types of Reactions</a:t>
            </a:r>
          </a:p>
        </p:txBody>
      </p:sp>
      <p:pic>
        <p:nvPicPr>
          <p:cNvPr id="9219" name="Picture 5" descr="E:\CCAREAC\N10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888" y="3340100"/>
            <a:ext cx="3357562" cy="2517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Synthesis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25550"/>
            <a:ext cx="7772400" cy="2090738"/>
          </a:xfrm>
        </p:spPr>
        <p:txBody>
          <a:bodyPr/>
          <a:lstStyle/>
          <a:p>
            <a:pPr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2 or more simple substances combine to form a new compound</a:t>
            </a:r>
          </a:p>
          <a:p>
            <a:pPr>
              <a:spcBef>
                <a:spcPct val="80000"/>
              </a:spcBef>
              <a:buFont typeface="Wingdings" pitchFamily="2" charset="2"/>
              <a:buChar char="Ø"/>
            </a:pPr>
            <a:r>
              <a:rPr lang="en-US" smtClean="0"/>
              <a:t>only one product forms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230313" y="3705225"/>
            <a:ext cx="77724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SzPct val="70000"/>
              <a:buFont typeface="Monotype Sorts"/>
              <a:buNone/>
            </a:pPr>
            <a:r>
              <a:rPr kumimoji="1" lang="en-US" sz="10000" b="1">
                <a:solidFill>
                  <a:srgbClr val="FFFF66"/>
                </a:solidFill>
                <a:latin typeface="Arial" pitchFamily="34" charset="0"/>
              </a:rPr>
              <a:t>A</a:t>
            </a:r>
            <a:r>
              <a:rPr kumimoji="1" lang="en-US" sz="10000" b="1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kumimoji="1" lang="en-US" sz="10000" b="1">
                <a:solidFill>
                  <a:schemeClr val="folHlink"/>
                </a:solidFill>
                <a:latin typeface="Arial" pitchFamily="34" charset="0"/>
              </a:rPr>
              <a:t>+ </a:t>
            </a:r>
            <a:r>
              <a:rPr kumimoji="1" lang="en-US" sz="10000" b="1">
                <a:solidFill>
                  <a:srgbClr val="FC6C00"/>
                </a:solidFill>
                <a:latin typeface="Arial" pitchFamily="34" charset="0"/>
              </a:rPr>
              <a:t>B</a:t>
            </a:r>
            <a:r>
              <a:rPr kumimoji="1" lang="en-US" sz="10000" b="1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kumimoji="1" lang="en-US" sz="10000" b="1">
                <a:solidFill>
                  <a:schemeClr val="folHlink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kumimoji="1" lang="en-US" sz="10000" b="1">
                <a:solidFill>
                  <a:srgbClr val="FFFF99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1" lang="en-US" sz="10000" b="1">
                <a:solidFill>
                  <a:srgbClr val="FFFF66"/>
                </a:solidFill>
                <a:latin typeface="Arial" pitchFamily="34" charset="0"/>
                <a:sym typeface="Symbol" pitchFamily="18" charset="2"/>
              </a:rPr>
              <a:t>A</a:t>
            </a:r>
            <a:r>
              <a:rPr kumimoji="1" lang="en-US" sz="10000" b="1">
                <a:solidFill>
                  <a:srgbClr val="FC6C00"/>
                </a:solidFill>
                <a:latin typeface="Arial" pitchFamily="34" charset="0"/>
                <a:sym typeface="Symbol" pitchFamily="18" charset="2"/>
              </a:rPr>
              <a:t>B</a:t>
            </a:r>
            <a:endParaRPr kumimoji="1" lang="en-US" sz="100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390775" y="5568950"/>
            <a:ext cx="5453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chemeClr val="hlink"/>
                </a:solidFill>
              </a:rPr>
              <a:t>2Na + Cl</a:t>
            </a:r>
            <a:r>
              <a:rPr lang="en-US" sz="4800" b="1" baseline="-25000">
                <a:solidFill>
                  <a:schemeClr val="hlink"/>
                </a:solidFill>
              </a:rPr>
              <a:t>2</a:t>
            </a:r>
            <a:r>
              <a:rPr lang="en-US" sz="4800" b="1">
                <a:solidFill>
                  <a:schemeClr val="hlink"/>
                </a:solidFill>
              </a:rPr>
              <a:t> </a:t>
            </a:r>
            <a:r>
              <a:rPr lang="en-US" sz="4800" b="1">
                <a:solidFill>
                  <a:schemeClr val="hlink"/>
                </a:solidFill>
                <a:sym typeface="Symbol" pitchFamily="18" charset="2"/>
              </a:rPr>
              <a:t> 2NaCl</a:t>
            </a:r>
            <a:endParaRPr lang="en-US" sz="4800" b="1" baseline="-25000">
              <a:solidFill>
                <a:schemeClr val="folHlink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 advAuto="0"/>
      <p:bldP spid="75780" grpId="0" autoUpdateAnimBg="0"/>
      <p:bldP spid="7578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growth (substances combine)</a:t>
            </a:r>
          </a:p>
          <a:p>
            <a:endParaRPr lang="en-US" dirty="0"/>
          </a:p>
        </p:txBody>
      </p:sp>
      <p:pic>
        <p:nvPicPr>
          <p:cNvPr id="1026" name="Picture 2" descr="http://proactivebreasthealth.com/wp-content/uploads/2011/12/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61" y="2782723"/>
            <a:ext cx="4842094" cy="24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.pot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.pot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ads Tie.pot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.pot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2597</TotalTime>
  <Words>747</Words>
  <Application>Microsoft Office PowerPoint</Application>
  <PresentationFormat>On-screen Show (4:3)</PresentationFormat>
  <Paragraphs>148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Dads Tie</vt:lpstr>
      <vt:lpstr>Chemical Reactions</vt:lpstr>
      <vt:lpstr>Chemical Reaction</vt:lpstr>
      <vt:lpstr>Law of Conservation of Mass</vt:lpstr>
      <vt:lpstr>Chemical Equations</vt:lpstr>
      <vt:lpstr>Chemical Equations Con’t</vt:lpstr>
      <vt:lpstr>Chemical Equations</vt:lpstr>
      <vt:lpstr>Types of Reactions</vt:lpstr>
      <vt:lpstr>Synthesis</vt:lpstr>
      <vt:lpstr>Synthesis</vt:lpstr>
      <vt:lpstr>Decomposition</vt:lpstr>
      <vt:lpstr>Decomposition</vt:lpstr>
      <vt:lpstr>Single Replacement</vt:lpstr>
      <vt:lpstr>Double Replacement</vt:lpstr>
      <vt:lpstr>Combustion</vt:lpstr>
      <vt:lpstr>Combustion</vt:lpstr>
      <vt:lpstr>Energy &amp; Chemical Reactions</vt:lpstr>
      <vt:lpstr>Energy Changes</vt:lpstr>
      <vt:lpstr>Exothermic Reaction</vt:lpstr>
      <vt:lpstr>Endothermic Reaction</vt:lpstr>
      <vt:lpstr>Indicators of a Chemical Change</vt:lpstr>
      <vt:lpstr>Balancing Equations</vt:lpstr>
      <vt:lpstr>Counting Atoms</vt:lpstr>
      <vt:lpstr>Counting Atoms</vt:lpstr>
      <vt:lpstr>Balancing Steps</vt:lpstr>
      <vt:lpstr>Balancing Example</vt:lpstr>
      <vt:lpstr>Balancing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Chemical Changes in Matter</dc:title>
  <dc:creator>Mrs. Johannesson</dc:creator>
  <cp:lastModifiedBy>Tim</cp:lastModifiedBy>
  <cp:revision>176</cp:revision>
  <cp:lastPrinted>2000-01-25T02:31:12Z</cp:lastPrinted>
  <dcterms:created xsi:type="dcterms:W3CDTF">2000-01-04T23:14:30Z</dcterms:created>
  <dcterms:modified xsi:type="dcterms:W3CDTF">2014-04-23T15:18:29Z</dcterms:modified>
</cp:coreProperties>
</file>