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85" r:id="rId3"/>
    <p:sldId id="286" r:id="rId4"/>
    <p:sldId id="270" r:id="rId5"/>
    <p:sldId id="302" r:id="rId6"/>
    <p:sldId id="273" r:id="rId7"/>
    <p:sldId id="264" r:id="rId8"/>
    <p:sldId id="274" r:id="rId9"/>
    <p:sldId id="276" r:id="rId10"/>
    <p:sldId id="301" r:id="rId11"/>
    <p:sldId id="303" r:id="rId12"/>
    <p:sldId id="284" r:id="rId13"/>
    <p:sldId id="260" r:id="rId14"/>
    <p:sldId id="287" r:id="rId15"/>
    <p:sldId id="281" r:id="rId16"/>
    <p:sldId id="308" r:id="rId17"/>
    <p:sldId id="306" r:id="rId18"/>
    <p:sldId id="263" r:id="rId19"/>
    <p:sldId id="278" r:id="rId20"/>
    <p:sldId id="259" r:id="rId21"/>
    <p:sldId id="304" r:id="rId22"/>
    <p:sldId id="307" r:id="rId23"/>
    <p:sldId id="309" r:id="rId24"/>
    <p:sldId id="261" r:id="rId25"/>
    <p:sldId id="262" r:id="rId26"/>
    <p:sldId id="305" r:id="rId27"/>
    <p:sldId id="310" r:id="rId28"/>
    <p:sldId id="288" r:id="rId29"/>
    <p:sldId id="289" r:id="rId30"/>
    <p:sldId id="290" r:id="rId31"/>
    <p:sldId id="291" r:id="rId32"/>
    <p:sldId id="292"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4" autoAdjust="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C4EA269-50E7-44C1-8179-9B52CEA3C444}" type="datetimeFigureOut">
              <a:rPr lang="en-US" smtClean="0"/>
              <a:t>1/25/2019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4F62E0D-591F-496D-9BF5-4C05224E4E19}" type="slidenum">
              <a:rPr lang="en-US" smtClean="0"/>
              <a:t>‹#›</a:t>
            </a:fld>
            <a:endParaRPr lang="en-US"/>
          </a:p>
        </p:txBody>
      </p:sp>
    </p:spTree>
    <p:extLst>
      <p:ext uri="{BB962C8B-B14F-4D97-AF65-F5344CB8AC3E}">
        <p14:creationId xmlns:p14="http://schemas.microsoft.com/office/powerpoint/2010/main" val="2296261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5AAB39E-7D00-4BED-B18F-286F7ECF30B4}" type="datetimeFigureOut">
              <a:rPr lang="en-US"/>
              <a:pPr>
                <a:defRPr/>
              </a:pPr>
              <a:t>1/25/2019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057CF84-6655-4DEE-86BF-08A86E6F6BD3}" type="slidenum">
              <a:rPr lang="en-US"/>
              <a:pPr>
                <a:defRPr/>
              </a:pPr>
              <a:t>‹#›</a:t>
            </a:fld>
            <a:endParaRPr lang="en-US"/>
          </a:p>
        </p:txBody>
      </p:sp>
    </p:spTree>
    <p:extLst>
      <p:ext uri="{BB962C8B-B14F-4D97-AF65-F5344CB8AC3E}">
        <p14:creationId xmlns:p14="http://schemas.microsoft.com/office/powerpoint/2010/main" val="1304390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6A5A37-2172-4797-9A7E-EAAC08337D7E}"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137688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A4E667-369C-466A-91A1-CE74425E4564}" type="slidenum">
              <a:rPr lang="en-US" smtClean="0"/>
              <a:pPr fontAlgn="base">
                <a:spcBef>
                  <a:spcPct val="0"/>
                </a:spcBef>
                <a:spcAft>
                  <a:spcPct val="0"/>
                </a:spcAft>
                <a:defRPr/>
              </a:pPr>
              <a:t>4</a:t>
            </a:fld>
            <a:endParaRPr lang="en-US"/>
          </a:p>
        </p:txBody>
      </p:sp>
    </p:spTree>
    <p:extLst>
      <p:ext uri="{BB962C8B-B14F-4D97-AF65-F5344CB8AC3E}">
        <p14:creationId xmlns:p14="http://schemas.microsoft.com/office/powerpoint/2010/main" val="314074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Don’t print</a:t>
            </a:r>
          </a:p>
        </p:txBody>
      </p:sp>
      <p:sp>
        <p:nvSpPr>
          <p:cNvPr id="4" name="Slide Number Placeholder 3"/>
          <p:cNvSpPr>
            <a:spLocks noGrp="1"/>
          </p:cNvSpPr>
          <p:nvPr>
            <p:ph type="sldNum" sz="quarter" idx="10"/>
          </p:nvPr>
        </p:nvSpPr>
        <p:spPr/>
        <p:txBody>
          <a:bodyPr/>
          <a:lstStyle/>
          <a:p>
            <a:pPr>
              <a:defRPr/>
            </a:pPr>
            <a:fld id="{8057CF84-6655-4DEE-86BF-08A86E6F6BD3}" type="slidenum">
              <a:rPr lang="en-US" smtClean="0"/>
              <a:pPr>
                <a:defRPr/>
              </a:pPr>
              <a:t>7</a:t>
            </a:fld>
            <a:endParaRPr lang="en-US"/>
          </a:p>
        </p:txBody>
      </p:sp>
    </p:spTree>
    <p:extLst>
      <p:ext uri="{BB962C8B-B14F-4D97-AF65-F5344CB8AC3E}">
        <p14:creationId xmlns:p14="http://schemas.microsoft.com/office/powerpoint/2010/main" val="4171948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43A341BD-FA38-4593-B439-9272EF6F9F63}" type="datetimeFigureOut">
              <a:rPr lang="en-US"/>
              <a:pPr>
                <a:defRPr/>
              </a:pPr>
              <a:t>1/25/2019</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82853258-0ABD-4F9B-8C6D-96F75AE96E19}"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p:cNvSpPr>
            <a:spLocks noGrp="1"/>
          </p:cNvSpPr>
          <p:nvPr>
            <p:ph type="dt" sz="half" idx="10"/>
          </p:nvPr>
        </p:nvSpPr>
        <p:spPr/>
        <p:txBody>
          <a:bodyPr/>
          <a:lstStyle>
            <a:lvl1pPr>
              <a:defRPr/>
            </a:lvl1pPr>
          </a:lstStyle>
          <a:p>
            <a:pPr>
              <a:defRPr/>
            </a:pPr>
            <a:fld id="{1AAD3CC0-EAC6-4D25-AE95-88D2027A1F8A}" type="datetimeFigureOut">
              <a:rPr lang="en-US"/>
              <a:pPr>
                <a:defRPr/>
              </a:pPr>
              <a:t>1/25/2019</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70AB329D-BBC1-4C7B-893A-7FE56E65FB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981DE3BA-DD31-47DB-8760-F8015FB0547C}" type="datetimeFigureOut">
              <a:rPr lang="en-US"/>
              <a:pPr>
                <a:defRPr/>
              </a:pPr>
              <a:t>1/25/2019</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9D7E55CB-0EE1-4DE4-9D44-97829A3CD7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p:cNvSpPr>
            <a:spLocks noGrp="1"/>
          </p:cNvSpPr>
          <p:nvPr>
            <p:ph type="dt" sz="half" idx="10"/>
          </p:nvPr>
        </p:nvSpPr>
        <p:spPr/>
        <p:txBody>
          <a:bodyPr/>
          <a:lstStyle>
            <a:lvl1pPr>
              <a:defRPr/>
            </a:lvl1pPr>
          </a:lstStyle>
          <a:p>
            <a:pPr>
              <a:defRPr/>
            </a:pPr>
            <a:fld id="{742B7D81-FA4B-49BE-8A6B-98C35AFF4761}" type="datetimeFigureOut">
              <a:rPr lang="en-US"/>
              <a:pPr>
                <a:defRPr/>
              </a:pPr>
              <a:t>1/25/2019</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6D1532F3-4A14-43F0-A917-9A4D2E7B2C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B2B813F7-F383-4E52-A815-1D56C40FE21C}" type="datetimeFigureOut">
              <a:rPr lang="en-US"/>
              <a:pPr>
                <a:defRPr/>
              </a:pPr>
              <a:t>1/25/2019</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FA2D8126-FB9D-41E1-8230-E3E3F053B79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p:cNvSpPr>
            <a:spLocks noGrp="1"/>
          </p:cNvSpPr>
          <p:nvPr>
            <p:ph type="dt" sz="half" idx="10"/>
          </p:nvPr>
        </p:nvSpPr>
        <p:spPr/>
        <p:txBody>
          <a:bodyPr/>
          <a:lstStyle>
            <a:lvl1pPr>
              <a:defRPr/>
            </a:lvl1pPr>
          </a:lstStyle>
          <a:p>
            <a:pPr>
              <a:defRPr/>
            </a:pPr>
            <a:fld id="{87B7B8CC-644B-4721-BBD9-85AAA274D041}" type="datetimeFigureOut">
              <a:rPr lang="en-US"/>
              <a:pPr>
                <a:defRPr/>
              </a:pPr>
              <a:t>1/25/2019</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C48A7372-F1C3-4E98-BEBF-418C5B21D5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6"/>
          <p:cNvSpPr>
            <a:spLocks noGrp="1"/>
          </p:cNvSpPr>
          <p:nvPr>
            <p:ph type="dt" sz="half" idx="10"/>
          </p:nvPr>
        </p:nvSpPr>
        <p:spPr/>
        <p:txBody>
          <a:bodyPr/>
          <a:lstStyle>
            <a:lvl1pPr>
              <a:defRPr/>
            </a:lvl1pPr>
          </a:lstStyle>
          <a:p>
            <a:pPr>
              <a:defRPr/>
            </a:pPr>
            <a:fld id="{F915CFF6-6994-4979-8924-2A0E30333158}" type="datetimeFigureOut">
              <a:rPr lang="en-US"/>
              <a:pPr>
                <a:defRPr/>
              </a:pPr>
              <a:t>1/25/2019</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C24296EA-CB7C-4096-86E1-6897AA6A98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Date Placeholder 26"/>
          <p:cNvSpPr>
            <a:spLocks noGrp="1"/>
          </p:cNvSpPr>
          <p:nvPr>
            <p:ph type="dt" sz="half" idx="10"/>
          </p:nvPr>
        </p:nvSpPr>
        <p:spPr/>
        <p:txBody>
          <a:bodyPr/>
          <a:lstStyle>
            <a:lvl1pPr>
              <a:defRPr/>
            </a:lvl1pPr>
          </a:lstStyle>
          <a:p>
            <a:pPr>
              <a:defRPr/>
            </a:pPr>
            <a:fld id="{9140C16F-66CC-4F73-9D67-73DDEF65B23B}" type="datetimeFigureOut">
              <a:rPr lang="en-US"/>
              <a:pPr>
                <a:defRPr/>
              </a:pPr>
              <a:t>1/25/2019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DB72CE13-D880-4149-870D-DA58B488E4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2507E264-2F46-4C9F-A95D-BC9F5AB5A414}" type="datetimeFigureOut">
              <a:rPr lang="en-US"/>
              <a:pPr>
                <a:defRPr/>
              </a:pPr>
              <a:t>1/25/2019</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29EDFE33-0221-4163-9B6B-69277E361D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p:cNvSpPr>
            <a:spLocks noGrp="1"/>
          </p:cNvSpPr>
          <p:nvPr>
            <p:ph type="dt" sz="half" idx="10"/>
          </p:nvPr>
        </p:nvSpPr>
        <p:spPr/>
        <p:txBody>
          <a:bodyPr/>
          <a:lstStyle>
            <a:lvl1pPr>
              <a:defRPr/>
            </a:lvl1pPr>
          </a:lstStyle>
          <a:p>
            <a:pPr>
              <a:defRPr/>
            </a:pPr>
            <a:fld id="{E898C3F6-BD28-4BB8-8C2D-E0E3817CF2BB}" type="datetimeFigureOut">
              <a:rPr lang="en-US"/>
              <a:pPr>
                <a:defRPr/>
              </a:pPr>
              <a:t>1/25/2019</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B52109F8-E685-4B0C-9FB3-5866A2D8EF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DD9DFEFF-631D-463F-9D3A-F4C27A87E0DF}" type="datetimeFigureOut">
              <a:rPr lang="en-US"/>
              <a:pPr>
                <a:defRPr/>
              </a:pPr>
              <a:t>1/25/2019</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BDCE3805-9849-4BBD-B8A3-8CAE07C0EE0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a:t>Click to edit Master title style</a:t>
            </a:r>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2DA817BC-18B4-4B3B-8EE2-251156A92CB1}" type="datetimeFigureOut">
              <a:rPr lang="en-US"/>
              <a:pPr>
                <a:defRPr/>
              </a:pPr>
              <a:t>1/25/2019</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CEC0E546-913C-4807-994C-AC817FC055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06" r:id="rId2"/>
    <p:sldLayoutId id="2147483714" r:id="rId3"/>
    <p:sldLayoutId id="2147483707" r:id="rId4"/>
    <p:sldLayoutId id="2147483708" r:id="rId5"/>
    <p:sldLayoutId id="2147483709" r:id="rId6"/>
    <p:sldLayoutId id="2147483710" r:id="rId7"/>
    <p:sldLayoutId id="2147483711" r:id="rId8"/>
    <p:sldLayoutId id="2147483715" r:id="rId9"/>
    <p:sldLayoutId id="2147483712" r:id="rId10"/>
    <p:sldLayoutId id="2147483716"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periodictable.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br>
              <a:rPr lang="en-US" dirty="0"/>
            </a:br>
            <a:br>
              <a:rPr lang="en-US" dirty="0"/>
            </a:br>
            <a:r>
              <a:rPr lang="en-US" dirty="0"/>
              <a:t>Physical and chemical Properties and changes</a:t>
            </a:r>
          </a:p>
        </p:txBody>
      </p:sp>
      <p:sp>
        <p:nvSpPr>
          <p:cNvPr id="7171" name="Subtitle 2"/>
          <p:cNvSpPr>
            <a:spLocks noGrp="1"/>
          </p:cNvSpPr>
          <p:nvPr>
            <p:ph type="subTitle" idx="1"/>
          </p:nvPr>
        </p:nvSpPr>
        <p:spPr>
          <a:xfrm>
            <a:off x="3354388" y="3540125"/>
            <a:ext cx="5114925" cy="1101725"/>
          </a:xfrm>
        </p:spPr>
        <p:txBody>
          <a:bodyPr/>
          <a:lstStyle/>
          <a:p>
            <a:pPr eaLnBrk="1" hangingPunct="1"/>
            <a:r>
              <a:rPr lang="en-US" dirty="0"/>
              <a:t>Chemistry Unit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1027"/>
          <p:cNvSpPr>
            <a:spLocks noGrp="1" noChangeArrowheads="1"/>
          </p:cNvSpPr>
          <p:nvPr>
            <p:ph type="body" idx="1"/>
          </p:nvPr>
        </p:nvSpPr>
        <p:spPr>
          <a:xfrm>
            <a:off x="304800" y="1524000"/>
            <a:ext cx="7991475" cy="5029200"/>
          </a:xfrm>
        </p:spPr>
        <p:txBody>
          <a:bodyPr/>
          <a:lstStyle/>
          <a:p>
            <a:r>
              <a:rPr lang="en-US" dirty="0"/>
              <a:t>Plasma</a:t>
            </a:r>
          </a:p>
          <a:p>
            <a:pPr lvl="1">
              <a:spcBef>
                <a:spcPct val="25000"/>
              </a:spcBef>
            </a:pPr>
            <a:r>
              <a:rPr lang="en-US" dirty="0"/>
              <a:t>very high KE - particles collide with enough energy to break into charged particles (+/-)</a:t>
            </a:r>
          </a:p>
          <a:p>
            <a:pPr lvl="1">
              <a:spcBef>
                <a:spcPct val="25000"/>
              </a:spcBef>
            </a:pPr>
            <a:r>
              <a:rPr lang="en-US" dirty="0"/>
              <a:t>gas-like, indefinite</a:t>
            </a:r>
            <a:br>
              <a:rPr lang="en-US" dirty="0"/>
            </a:br>
            <a:r>
              <a:rPr lang="en-US" dirty="0"/>
              <a:t>shape &amp; volume</a:t>
            </a:r>
          </a:p>
          <a:p>
            <a:pPr lvl="1">
              <a:spcBef>
                <a:spcPct val="25000"/>
              </a:spcBef>
            </a:pPr>
            <a:r>
              <a:rPr lang="en-US" dirty="0"/>
              <a:t>stars, fluorescent</a:t>
            </a:r>
            <a:br>
              <a:rPr lang="en-US" dirty="0"/>
            </a:br>
            <a:r>
              <a:rPr lang="en-US" dirty="0"/>
              <a:t>light bulbs, TV tubes</a:t>
            </a:r>
          </a:p>
          <a:p>
            <a:pPr lvl="1">
              <a:spcBef>
                <a:spcPct val="25000"/>
              </a:spcBef>
            </a:pPr>
            <a:endParaRPr lang="en-US" dirty="0"/>
          </a:p>
          <a:p>
            <a:pPr>
              <a:spcBef>
                <a:spcPct val="25000"/>
              </a:spcBef>
              <a:buNone/>
            </a:pPr>
            <a:endParaRPr lang="en-US" dirty="0"/>
          </a:p>
          <a:p>
            <a:pPr lvl="1">
              <a:spcBef>
                <a:spcPct val="25000"/>
              </a:spcBef>
            </a:pPr>
            <a:endParaRPr lang="en-US" dirty="0"/>
          </a:p>
        </p:txBody>
      </p:sp>
      <p:pic>
        <p:nvPicPr>
          <p:cNvPr id="62473" name="Picture 1033" descr="E:\STARS\IMAGES\CATSEYE.GIF"/>
          <p:cNvPicPr>
            <a:picLocks noChangeAspect="1" noChangeArrowheads="1"/>
          </p:cNvPicPr>
          <p:nvPr/>
        </p:nvPicPr>
        <p:blipFill>
          <a:blip r:embed="rId2" cstate="print"/>
          <a:srcRect/>
          <a:stretch>
            <a:fillRect/>
          </a:stretch>
        </p:blipFill>
        <p:spPr bwMode="auto">
          <a:xfrm>
            <a:off x="5722938" y="4106863"/>
            <a:ext cx="3370262" cy="2713037"/>
          </a:xfrm>
          <a:prstGeom prst="rect">
            <a:avLst/>
          </a:prstGeom>
          <a:noFill/>
        </p:spPr>
      </p:pic>
      <p:sp>
        <p:nvSpPr>
          <p:cNvPr id="5" name="Title 4"/>
          <p:cNvSpPr>
            <a:spLocks noGrp="1"/>
          </p:cNvSpPr>
          <p:nvPr>
            <p:ph type="title"/>
          </p:nvPr>
        </p:nvSpPr>
        <p:spPr/>
        <p:txBody>
          <a:bodyPr/>
          <a:lstStyle/>
          <a:p>
            <a:r>
              <a:rPr lang="en-US" dirty="0"/>
              <a:t>Other Phases of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left)">
                                      <p:cBhvr>
                                        <p:cTn id="17" dur="500"/>
                                        <p:tgtEl>
                                          <p:spTgt spid="62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wipe(left)">
                                      <p:cBhvr>
                                        <p:cTn id="22" dur="500"/>
                                        <p:tgtEl>
                                          <p:spTgt spid="62467">
                                            <p:txEl>
                                              <p:pRg st="3" end="3"/>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62473"/>
                                        </p:tgtEl>
                                        <p:attrNameLst>
                                          <p:attrName>style.visibility</p:attrName>
                                        </p:attrNameLst>
                                      </p:cBhvr>
                                      <p:to>
                                        <p:strVal val="visible"/>
                                      </p:to>
                                    </p:set>
                                    <p:animEffect transition="in" filter="dissolve">
                                      <p:cBhvr>
                                        <p:cTn id="26" dur="5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6858000" cy="4419600"/>
          </a:xfrm>
        </p:spPr>
        <p:txBody>
          <a:bodyPr/>
          <a:lstStyle/>
          <a:p>
            <a:pPr>
              <a:buNone/>
            </a:pPr>
            <a:r>
              <a:rPr lang="en-US" sz="2400" b="1" dirty="0"/>
              <a:t>Bose-Einstein condensates</a:t>
            </a:r>
            <a:endParaRPr lang="en-US" sz="2400" dirty="0"/>
          </a:p>
          <a:p>
            <a:r>
              <a:rPr lang="en-US" sz="2400" dirty="0"/>
              <a:t>In 1995, technology enabled scientists to create a new state of matter, the Bose-Einstein condensate (BEC). </a:t>
            </a:r>
          </a:p>
          <a:p>
            <a:r>
              <a:rPr lang="en-US" sz="2400" dirty="0"/>
              <a:t>At an extremely low temperature, molecular motion comes very close to stopping altogether. Since there is almost no kinetic energy being transferred from one atom to another, the atoms begin to clump together. </a:t>
            </a:r>
          </a:p>
          <a:p>
            <a:pPr lvl="1"/>
            <a:r>
              <a:rPr lang="en-US" sz="2000" dirty="0"/>
              <a:t>There are no longer thousands of separate atoms, just one “super atom”</a:t>
            </a:r>
          </a:p>
          <a:p>
            <a:r>
              <a:rPr lang="en-US" sz="2400" dirty="0"/>
              <a:t>A BEC also has many of the properties of a </a:t>
            </a:r>
            <a:r>
              <a:rPr lang="en-US" sz="2400" dirty="0" err="1"/>
              <a:t>superfluid</a:t>
            </a:r>
            <a:r>
              <a:rPr lang="en-US" sz="2400" dirty="0"/>
              <a:t> — flowing without friction. </a:t>
            </a:r>
          </a:p>
          <a:p>
            <a:r>
              <a:rPr lang="en-US" sz="2400" dirty="0"/>
              <a:t>BECs are also used to simulate conditions that might apply in black holes. </a:t>
            </a:r>
          </a:p>
          <a:p>
            <a:endParaRPr lang="en-US" sz="2400" dirty="0"/>
          </a:p>
        </p:txBody>
      </p:sp>
      <p:sp>
        <p:nvSpPr>
          <p:cNvPr id="4" name="Title 4"/>
          <p:cNvSpPr>
            <a:spLocks noGrp="1"/>
          </p:cNvSpPr>
          <p:nvPr>
            <p:ph type="title"/>
          </p:nvPr>
        </p:nvSpPr>
        <p:spPr>
          <a:xfrm>
            <a:off x="228600" y="-381000"/>
            <a:ext cx="7239000" cy="1143000"/>
          </a:xfrm>
        </p:spPr>
        <p:txBody>
          <a:bodyPr/>
          <a:lstStyle/>
          <a:p>
            <a:r>
              <a:rPr lang="en-US" dirty="0"/>
              <a:t>Other Phases of matter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593725"/>
          </a:xfrm>
        </p:spPr>
        <p:txBody>
          <a:bodyPr/>
          <a:lstStyle/>
          <a:p>
            <a:r>
              <a:rPr lang="en-US" dirty="0"/>
              <a:t>More Physical properties:</a:t>
            </a:r>
          </a:p>
        </p:txBody>
      </p:sp>
      <p:pic>
        <p:nvPicPr>
          <p:cNvPr id="41988" name="Picture 4" descr="http://resource.rockyview.ab.ca/rvlc/science8/9-Layer-Density-201012080001.jpg"/>
          <p:cNvPicPr>
            <a:picLocks noChangeAspect="1" noChangeArrowheads="1"/>
          </p:cNvPicPr>
          <p:nvPr/>
        </p:nvPicPr>
        <p:blipFill>
          <a:blip r:embed="rId2" cstate="print"/>
          <a:srcRect/>
          <a:stretch>
            <a:fillRect/>
          </a:stretch>
        </p:blipFill>
        <p:spPr bwMode="auto">
          <a:xfrm>
            <a:off x="3200400" y="1752600"/>
            <a:ext cx="4762500" cy="4762500"/>
          </a:xfrm>
          <a:prstGeom prst="rect">
            <a:avLst/>
          </a:prstGeom>
          <a:noFill/>
        </p:spPr>
      </p:pic>
      <p:pic>
        <p:nvPicPr>
          <p:cNvPr id="41986" name="Picture 2" descr="http://www.green-planet-solar-energy.com/images/formula-for-density.gif"/>
          <p:cNvPicPr>
            <a:picLocks noChangeAspect="1" noChangeArrowheads="1"/>
          </p:cNvPicPr>
          <p:nvPr/>
        </p:nvPicPr>
        <p:blipFill>
          <a:blip r:embed="rId3" cstate="print"/>
          <a:srcRect/>
          <a:stretch>
            <a:fillRect/>
          </a:stretch>
        </p:blipFill>
        <p:spPr bwMode="auto">
          <a:xfrm>
            <a:off x="533400" y="990600"/>
            <a:ext cx="3200400" cy="2137867"/>
          </a:xfrm>
          <a:prstGeom prst="rect">
            <a:avLst/>
          </a:prstGeom>
          <a:noFill/>
        </p:spPr>
      </p:pic>
      <p:sp>
        <p:nvSpPr>
          <p:cNvPr id="6" name="Isosceles Triangle 5"/>
          <p:cNvSpPr/>
          <p:nvPr/>
        </p:nvSpPr>
        <p:spPr>
          <a:xfrm>
            <a:off x="685800" y="3886200"/>
            <a:ext cx="2133600" cy="1676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0"/>
            <a:endCxn id="6" idx="3"/>
          </p:cNvCxnSpPr>
          <p:nvPr/>
        </p:nvCxnSpPr>
        <p:spPr>
          <a:xfrm>
            <a:off x="1752600" y="38862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a:endCxn id="6" idx="3"/>
          </p:cNvCxnSpPr>
          <p:nvPr/>
        </p:nvCxnSpPr>
        <p:spPr>
          <a:xfrm>
            <a:off x="1752600" y="38862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6" idx="3"/>
          </p:cNvCxnSpPr>
          <p:nvPr/>
        </p:nvCxnSpPr>
        <p:spPr>
          <a:xfrm>
            <a:off x="1752600" y="4800600"/>
            <a:ext cx="0" cy="76200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1219200" y="48006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1143000" y="4953000"/>
            <a:ext cx="457200" cy="533400"/>
          </a:xfrm>
          <a:prstGeom prst="rect">
            <a:avLst/>
          </a:prstGeom>
          <a:noFill/>
        </p:spPr>
        <p:txBody>
          <a:bodyPr wrap="square" rtlCol="0">
            <a:spAutoFit/>
          </a:bodyPr>
          <a:lstStyle/>
          <a:p>
            <a:r>
              <a:rPr lang="en-US" sz="2800" b="1" dirty="0"/>
              <a:t>D</a:t>
            </a:r>
          </a:p>
        </p:txBody>
      </p:sp>
      <p:sp>
        <p:nvSpPr>
          <p:cNvPr id="23" name="TextBox 22"/>
          <p:cNvSpPr txBox="1"/>
          <p:nvPr/>
        </p:nvSpPr>
        <p:spPr>
          <a:xfrm>
            <a:off x="1905000" y="4953000"/>
            <a:ext cx="457200" cy="533400"/>
          </a:xfrm>
          <a:prstGeom prst="rect">
            <a:avLst/>
          </a:prstGeom>
          <a:noFill/>
        </p:spPr>
        <p:txBody>
          <a:bodyPr wrap="square" rtlCol="0">
            <a:spAutoFit/>
          </a:bodyPr>
          <a:lstStyle/>
          <a:p>
            <a:r>
              <a:rPr lang="en-US" sz="2800" b="1" dirty="0"/>
              <a:t>V</a:t>
            </a:r>
          </a:p>
        </p:txBody>
      </p:sp>
      <p:sp>
        <p:nvSpPr>
          <p:cNvPr id="24" name="TextBox 23"/>
          <p:cNvSpPr txBox="1"/>
          <p:nvPr/>
        </p:nvSpPr>
        <p:spPr>
          <a:xfrm>
            <a:off x="1524000" y="4267200"/>
            <a:ext cx="457200" cy="533400"/>
          </a:xfrm>
          <a:prstGeom prst="rect">
            <a:avLst/>
          </a:prstGeom>
          <a:noFill/>
        </p:spPr>
        <p:txBody>
          <a:bodyPr wrap="square" rtlCol="0">
            <a:spAutoFit/>
          </a:bodyPr>
          <a:lstStyle/>
          <a:p>
            <a:r>
              <a:rPr lang="en-US" sz="2800" b="1" dirty="0"/>
              <a:t>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2" descr="http://3.bp.blogspot.com/_Qar5JM1qR54/R2MTfu7LCHI/AAAAAAAABAI/WnnoJnWwDAY/s400/Electrocuted2.JPG"/>
          <p:cNvPicPr>
            <a:picLocks noChangeAspect="1" noChangeArrowheads="1"/>
          </p:cNvPicPr>
          <p:nvPr/>
        </p:nvPicPr>
        <p:blipFill>
          <a:blip r:embed="rId2" cstate="print"/>
          <a:srcRect/>
          <a:stretch>
            <a:fillRect/>
          </a:stretch>
        </p:blipFill>
        <p:spPr bwMode="auto">
          <a:xfrm>
            <a:off x="1447800" y="5097462"/>
            <a:ext cx="1600200" cy="1760538"/>
          </a:xfrm>
          <a:prstGeom prst="rect">
            <a:avLst/>
          </a:prstGeom>
          <a:noFill/>
          <a:ln w="9525">
            <a:noFill/>
            <a:miter lim="800000"/>
            <a:headEnd/>
            <a:tailEnd/>
          </a:ln>
        </p:spPr>
      </p:pic>
      <p:sp>
        <p:nvSpPr>
          <p:cNvPr id="2" name="Title 1"/>
          <p:cNvSpPr>
            <a:spLocks noGrp="1"/>
          </p:cNvSpPr>
          <p:nvPr>
            <p:ph type="title"/>
          </p:nvPr>
        </p:nvSpPr>
        <p:spPr>
          <a:xfrm>
            <a:off x="457200" y="76200"/>
            <a:ext cx="7239000" cy="670560"/>
          </a:xfrm>
        </p:spPr>
        <p:txBody>
          <a:bodyPr>
            <a:normAutofit fontScale="90000"/>
          </a:bodyPr>
          <a:lstStyle/>
          <a:p>
            <a:pPr eaLnBrk="1" fontAlgn="auto" hangingPunct="1">
              <a:spcAft>
                <a:spcPts val="0"/>
              </a:spcAft>
              <a:defRPr/>
            </a:pPr>
            <a:r>
              <a:rPr lang="en-US" sz="3600" dirty="0"/>
              <a:t>Even</a:t>
            </a:r>
            <a:r>
              <a:rPr lang="en-US" dirty="0"/>
              <a:t> More Physical properties!</a:t>
            </a:r>
          </a:p>
        </p:txBody>
      </p:sp>
      <p:sp>
        <p:nvSpPr>
          <p:cNvPr id="18435" name="Content Placeholder 2"/>
          <p:cNvSpPr>
            <a:spLocks noGrp="1"/>
          </p:cNvSpPr>
          <p:nvPr>
            <p:ph idx="1"/>
          </p:nvPr>
        </p:nvSpPr>
        <p:spPr>
          <a:xfrm>
            <a:off x="228600" y="1066800"/>
            <a:ext cx="7239000" cy="5029200"/>
          </a:xfrm>
        </p:spPr>
        <p:txBody>
          <a:bodyPr numCol="2"/>
          <a:lstStyle/>
          <a:p>
            <a:pPr eaLnBrk="1" hangingPunct="1"/>
            <a:r>
              <a:rPr lang="en-US" sz="2800" u="sng" dirty="0"/>
              <a:t>Viscosity </a:t>
            </a:r>
            <a:r>
              <a:rPr lang="en-US" sz="2800" dirty="0"/>
              <a:t>– measure of a fluids resistance to flow</a:t>
            </a:r>
          </a:p>
          <a:p>
            <a:pPr eaLnBrk="1" hangingPunct="1"/>
            <a:endParaRPr lang="en-US" sz="2800" dirty="0"/>
          </a:p>
          <a:p>
            <a:pPr eaLnBrk="1" hangingPunct="1">
              <a:buFont typeface="Wingdings 2" pitchFamily="18" charset="2"/>
              <a:buNone/>
            </a:pPr>
            <a:endParaRPr lang="en-US" sz="2800" dirty="0"/>
          </a:p>
          <a:p>
            <a:pPr eaLnBrk="1" hangingPunct="1"/>
            <a:r>
              <a:rPr lang="en-US" sz="2800" u="sng" dirty="0"/>
              <a:t>Conductivity</a:t>
            </a:r>
            <a:r>
              <a:rPr lang="en-US" sz="2800" dirty="0"/>
              <a:t> – measure of a material’s ability to move electrical current</a:t>
            </a:r>
          </a:p>
          <a:p>
            <a:pPr eaLnBrk="1" hangingPunct="1">
              <a:buFont typeface="Wingdings 2" pitchFamily="18" charset="2"/>
              <a:buNone/>
            </a:pPr>
            <a:endParaRPr lang="en-US" sz="2800" dirty="0"/>
          </a:p>
          <a:p>
            <a:pPr eaLnBrk="1" hangingPunct="1">
              <a:buFont typeface="Wingdings 2" pitchFamily="18" charset="2"/>
              <a:buNone/>
            </a:pPr>
            <a:endParaRPr lang="en-US" sz="2800" dirty="0"/>
          </a:p>
          <a:p>
            <a:pPr eaLnBrk="1" hangingPunct="1">
              <a:buFont typeface="Wingdings 2" pitchFamily="18" charset="2"/>
              <a:buNone/>
            </a:pPr>
            <a:r>
              <a:rPr lang="en-US" sz="2800" dirty="0"/>
              <a:t>           </a:t>
            </a:r>
          </a:p>
          <a:p>
            <a:pPr eaLnBrk="1" hangingPunct="1">
              <a:buFont typeface="Wingdings 2" pitchFamily="18" charset="2"/>
              <a:buNone/>
            </a:pPr>
            <a:endParaRPr lang="en-US" sz="2800" dirty="0"/>
          </a:p>
          <a:p>
            <a:pPr eaLnBrk="1" hangingPunct="1">
              <a:buFont typeface="Wingdings 2" pitchFamily="18" charset="2"/>
              <a:buNone/>
            </a:pPr>
            <a:endParaRPr lang="en-US" sz="2800" dirty="0"/>
          </a:p>
          <a:p>
            <a:pPr eaLnBrk="1" hangingPunct="1"/>
            <a:r>
              <a:rPr lang="en-US" sz="2800" u="sng" dirty="0"/>
              <a:t>Solubility</a:t>
            </a:r>
            <a:r>
              <a:rPr lang="en-US" sz="2800" dirty="0"/>
              <a:t> – maximum amount of a substance that will dissolve under standard conditions</a:t>
            </a:r>
          </a:p>
          <a:p>
            <a:pPr lvl="1" eaLnBrk="1" hangingPunct="1"/>
            <a:r>
              <a:rPr lang="en-US" sz="2800" dirty="0"/>
              <a:t>Think sugar and water</a:t>
            </a:r>
          </a:p>
          <a:p>
            <a:pPr lvl="1" eaLnBrk="1" hangingPunct="1">
              <a:buNone/>
            </a:pPr>
            <a:endParaRPr lang="en-US" sz="1600" dirty="0"/>
          </a:p>
          <a:p>
            <a:pPr eaLnBrk="1" hangingPunct="1"/>
            <a:endParaRPr lang="en-US" dirty="0"/>
          </a:p>
          <a:p>
            <a:pPr lvl="1" eaLnBrk="1" hangingPunct="1">
              <a:buFont typeface="Wingdings 2" pitchFamily="18" charset="2"/>
              <a:buNone/>
            </a:pPr>
            <a:endParaRPr lang="en-US" dirty="0"/>
          </a:p>
          <a:p>
            <a:pPr lvl="1" eaLnBrk="1" hangingPunct="1">
              <a:buFont typeface="Wingdings 2" pitchFamily="18" charset="2"/>
              <a:buNone/>
            </a:pPr>
            <a:endParaRPr lang="en-US" dirty="0"/>
          </a:p>
        </p:txBody>
      </p:sp>
      <p:pic>
        <p:nvPicPr>
          <p:cNvPr id="1026" name="Picture 2" descr="Image result for ketchup pouring on fries">
            <a:extLst>
              <a:ext uri="{FF2B5EF4-FFF2-40B4-BE49-F238E27FC236}">
                <a16:creationId xmlns:a16="http://schemas.microsoft.com/office/drawing/2014/main" id="{5F5D9E11-9754-4AFB-B2B9-C84B4A21C1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302404"/>
            <a:ext cx="2004694" cy="11265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Properties</a:t>
            </a:r>
          </a:p>
        </p:txBody>
      </p:sp>
      <p:sp>
        <p:nvSpPr>
          <p:cNvPr id="3" name="Content Placeholder 2"/>
          <p:cNvSpPr>
            <a:spLocks noGrp="1"/>
          </p:cNvSpPr>
          <p:nvPr>
            <p:ph idx="1"/>
          </p:nvPr>
        </p:nvSpPr>
        <p:spPr>
          <a:xfrm>
            <a:off x="457200" y="1609725"/>
            <a:ext cx="4038600" cy="4846638"/>
          </a:xfrm>
        </p:spPr>
        <p:txBody>
          <a:bodyPr/>
          <a:lstStyle/>
          <a:p>
            <a:r>
              <a:rPr lang="en-US" sz="2400" dirty="0"/>
              <a:t>Boiling point is the temperature at which a liquid becomes a gas or a gas becomes a liquid.</a:t>
            </a:r>
          </a:p>
          <a:p>
            <a:endParaRPr lang="en-US" sz="2400" dirty="0"/>
          </a:p>
          <a:p>
            <a:r>
              <a:rPr lang="en-US" sz="2400" dirty="0"/>
              <a:t>Melting point is the temperature at which a solid becomes a liquid.  The same temperature is known as the freezing point when a liquid becomes a solid.</a:t>
            </a:r>
          </a:p>
          <a:p>
            <a:endParaRPr lang="en-US" dirty="0"/>
          </a:p>
          <a:p>
            <a:endParaRPr lang="en-US" dirty="0"/>
          </a:p>
          <a:p>
            <a:pPr marL="0" indent="0">
              <a:buNone/>
            </a:pPr>
            <a:endParaRPr lang="en-US" dirty="0"/>
          </a:p>
        </p:txBody>
      </p:sp>
      <p:sp>
        <p:nvSpPr>
          <p:cNvPr id="4" name="AutoShape 2" descr="data:image/jpeg;base64,/9j/4AAQSkZJRgABAQAAAQABAAD/2wCEAAkGBxQTEhUUExQUFhQXGBcYFxgYGBwYFxgYGBQWFhcVFx0aHSggGBwlHRcXITEhJSkrLi4uFx8zODMsNygtLisBCgoKDg0OGxAQGywkICQsLCwsLCwsLCwsLCwsLCwsLCwsLCwsLCwsLCwsLCwsLCwsLCwsLCwsLCwsLCwsLCwsLP/AABEIAMcA/gMBEQACEQEDEQH/xAAcAAACAgMBAQAAAAAAAAAAAAAEBQMGAAIHAQj/xABEEAACAAQEAwYCBwYFAwQDAAABAgADBBEFEiExBkFREyIyYXGBkaEjQlJiscHRBxQzcuHwFUOCkvFTk7IWJGPiVIPC/8QAGwEAAgMBAQEAAAAAAAAAAAAAAwQAAQIFBgf/xAA3EQACAgEDAgIHBwQCAwEAAAAAAQIDEQQSITFBE1EFIjJhcYGRFEJSobHR8BUjweEzYkNT8XL/2gAMAwEAAhEDEQA/AD5FeqiwjuuOTwcNQoLhDClYvrygcsIdpcrOWLeLuEhVSyyC05RcH7XkYVsSmsM6WncqHuiuH1X+Tl1MWlsUcEEGxB3B6QtFuEsHYe2yOVyWTDay0dCEsnIvrw8FywXFCCCDYjWNSimuRKMpQlmPY6ThWICclxow8Q6H9I5Vtbg8HotNeroZ7h1oEMnsQhkQhrEIYI0ZPLRCYPCsaKwaFYhloDrU0jcReaE/+FljrtB1ZhCT027qV3i2pSSnZyu9MOmnKDQ3Y3MR1TqTVcX8Sp0XB86d35uinkdz6wOSy8yDxunGO2iOF5smruHSgyqug6RvZHHBznbdCe6X1FtBhBEwaXc7fdHNvXpHNvj4k/Dj07nrfRkpTr8Wa+H7h/EVb+6yeylfxXGpG6Kdz6nl8YYaUI7UM22Y+JQlQwIWCZdMDuIvBlywQ1OEIfIxNpUbMimpwthtqIzgKnkBZWG8UWeibEIe5hEIZEIZeIQ9zRCHZ6KUSRHd6Hz3bukki0UMrSF7GdrTwwiwYfJhWbOrTHgp/wC0vgjtVNTIX6RR9IoHjH2h5iBt7lh9Q6XhPK6Pr7jl1HMINjG65tPBd1aksosOHVdoei+DjWwwXfAMWKMGU67EciOYMZtgpLDJRbKqW5HRKOqWYoZdjy5g9DHKnBxeGehpsjZHdEnjAUyIQyIQ8tEIZaIQ8jRRhEQrBBOygXYgARpZfQFPalliOunzZ90k3Reb/pDMFCHMjnXytvW2rheZthvDcuXq3ebmTqbxmeocuhdHo+Fay+X5sPm0oItbSMKQ1KtFd4jdZKXt3joq9T+kZsvcViPV9DNOiVsuei6ldo5HZI01+855dT09IJRS1x37jms1delq3P5IqtXh7zXLtqzG50/uwht0nlF6Tm5N5NRw83Q/CB+Egn9Tsx0IZ2FssU6sFQ9ISk+RPXKRC844O5prFOOUJps8iBDhGHDeIRRRhwwN4TF4JuBJ+GOvK4iYIpJgZBG8UaPQ8Qh7eIQ75hiWEdyR4TTR7lgpF2hWxnbpXBYqGXpCk2dSqPAxRYC2NJcHJf2m8F9kxqpC/RsbzFH1GJ8QH2Tz6H1g0Hv+IvJeD8P0KJTTbQzXPsxa+pPlFiwnEMpFzDPU5zW1l8wLGMhBGoPiHXz9YBdVvQajUuqWe3cu9NUK6hlIIP8Adj0Mc2UXF4Z3IWRmsxZLGQhkQhkQhkQhkWQGqKoLoNW6CNxhnqCnalwgcURc3mH/AE8hG3JR4QFUubzMMWWALAQLc31GFFR6GWi0U0D1k9ZaF3NlG/6DzipTUVlkjW5PCKSJTVM3tpg02RfsiKprbe+XUbbjCOF0QccOzaW0h9TUTz+pT1E+egTIwQDlGXaYjooo9m4YOkRWG5adYFGJYUCDcRuMhHUaRNHPsZw6zG0bnWmK6TUuqWCuVWHwpKlo9FTrITAjh56QNwYz4sfMKkUREWosHK6HmEOthEaMxlufAnrgp3EYYwhTMkDlFGiEyj0iEPoPC5JIEdqx4PFaStvBasNpoRnM79FY+kJC0mdGMQkCBsMkazpYZSrAFSCCDqCDoQYieOUVKKawzh3HXCZo5t0BMhz9G32TuZbeY5HmIdg1NZ7nMsboltlyuwnoqe5uHX84Yhwc3U6jH3SxYfNEoHvm/TS3zgjbOa9RLsNsDxiaJl5ZG/e10I6HrGJ1RkuQ+lv1EJ5idKw+tWamYaHZhzB6RzLK3B4PWU3K2OUFQMMZEIau4AudBFpN9DMmorLBWmM+i6L15n0gmFHlgd0p8Lgmk04XbfrGXNsJCtRJoybPIiIRzZgUEsQANyYjlgm3PCKniVQalwLESge6ObH7RH4RUI73ufQYUdi944o6EKIO5Ctss8BkunAinICoJEhSKyXtI2lxFIy4inFpekHrYpqI8FExilAJJIHqYeTWOTzV1Uozyir1dVTqbFwT0GpgUrK13GKtNqZLKj9eCJZ0s+CTOb/QR+Noxvi+iYR0zj7dkV8yOYJnKlf3ZB//AFGW3+E3GNS62r6MRVeInUdi49SIVlPPY7mn0+xZ3ZEtRMY/VaBjoP2kQhIjDqIhD6Uw6mAAvHRsk2cDT1KKLBRgcoVkdOtIYyxAWNRRLGQhkQoDxbDZdRKaVNF1Ye4PJh0IjUZuLygdtSsjtZwbiLAplJOMqZ6qw2ZeTD9ORh9Ymso5ClKqXh2citWIMXFtPASdUHHKLVhAsgZnyefOGVl9gCpTWW8Fkw3idJTDs877A32YX1G2/TWMWadzXrFQvroeYNs6UDHHawd9crJBOqQNBq3T9Y3GPmYlZjhGqU5Ju5v5chEcvIyq8vMgkCMBcHsUWZFkA67EUlb6t0G/v0im8G4QcivV1Y00jNot9By94zt7sZjFRXAbhEgM9+kEzgDZ0HuWJkW2mARMl4MIi8lYA8SrZchDMmsEUbkn5DqY1GLk+AVs4wWZHNMf43mT7rSplQbzH/IQ1CDXQ5Op1MPvvHuXX/RTJtG827TGeZ1JOVP6xbi5dRX7XGHEEl+bBJlTJkadpLU9EUEwJuMQyru1HLi/m/8AAJMxkv4VqXHldR+IjDm35jEdGoddi+Wf1IRPma2ppvmS2vzisvyC4r72L6ICnywfHTzvZyfzjLXuGYy8ppgjGSOc+X/NrGXgMnL3GjSC3hmJM8joYmDeSCYmXxoVPxHzii1yfSNFOvHRmsHnqbMosdANIVmdWpDOXAGNxJIybMiEMiyCPi7h5KySUNhMXWW3Q9D907H48oLVbsfuFdVp1dH39jiv7g0uYUmArMV8pB5EfjHVqUW9xyISlja+qHlPhLM2oPvtBJWpDMdNufJbcE4OU95iykWIItbQ31vvCV2rfRB/sEHyXR8zG3hHPrCKwuRp7nx2JZUkLtGZSbCRgo9CSKNHhMTBNy8yKdVIouzKAPOL2spST6CKtx0tcS+6vXmfTpFdBmNSxlikOL3J1PWKDrBsrjNGkiMseAoMhPU/3+USQta+cDSMgjIhBRxHjkuklZ31J0RebN08h5waqpzYrqtTGiOX1OO4ziU2qfPPJa5sktdvIKPzjo7Y1o85ZfO6ec/6J58laZFM2zzTqsoeFfUc/eBuRnws/wCX+/7As/CJ9SBNnTVlydbr4QANvWBSTfVjFNsKlmuOX03P/CK8s+QrmXRyDPmX8VtL9SYxmK4issYdeonHfqLNq8kFT6KstedOk046CxI9bxMSfV4A79NHiFcpsVz2kjQ18xjzy7fIRl7fMah4uOKEviC9pL5Vr/6gf0jHHmHSsXWpfIllyprDuT5M7yIF/lF4fYt21x9qEogdVKQH6enMv76ar72jLXmFhNyWa57viF1FOGRTSEn7SswdR0K3GZfQxeF2M13Si2rvkdwwiXtDtrOTpIcIttIukJSZ261hBqQJjMTeKNGRCGRCGRCFe4k4TlVbBySkwC2ZRe45ZhztyMMVXuCwKX6SNst/Ri7C6D93mCRMIm3F0e1r2Oqka6jTnreCzlujuXBdPD2N5Y7qcTlSh33AI+qNT8Bt72gKrlPog0rIx6iOv48lS9FAY8rG/wAbafOGYaJy6i09Vt6Ferf2iTm0QBb7dflrDMdHXD2hWeqtl0EeLY1X52VnnLYjRgZdgfCSD4b+ZjLVf3ULyjbKWG2K8OnTp7lS7nTUlm06f8QGVqiEq9Hysl1Lnh0uXKW1/U8yYRtubPQ6bR10RxFEs7EV2B+BhZ5Y3wL6yv8AO5MGggU8GYdi2436fpBMkreepZKPjOVTnsZqMAtruNRr1HLp7QxHTOyO5M5Wp1fh2uLXBacOxiRPF5UxW8r6/CATpnDqjVepqs4T5DiYGHfQ5rjlO9XUF2B7MaL0Cjn6neOxUo1VpZ5PJal26i9y6RX6CfAaUNOmTiO6l1lg7Dz+EDnLLMadJJ46Lkjp0SZVqLh5hGdzuFXkggba6EVU54b6Nle45rJtRVJRSWIUmxtt5/nAJ5bUUdbSxjXCV77cRGNbINJLFPRovaZbvM5j1PUxpy2R4EnOM7N18v55FFxDB5xlmfUzLXOgJuT+kClGTW6R1aNXS7PCpXxYkomImKVGYg7dfKBptPgffRjSuw4zJhZcwXobXHUb6+sW90nkFXNqK3tZAZmGMuu1uf8AURWAucoIpMbmyu6/0svYqxv8DuPeLU2uopbo4T5j6svNDL/CkmjtqZ2QHRgNCDvlIG34RpQ3coW+2Spfh3r4PzO+YSm0M2MFp48IsciFZHTiErGGGibiMmz2IQyLIazJgUXJi1FvoZlJRXIFU1GlycibfeY8go6wRRS6csDKba8kU7iXidU7iCzA3AB717EEsw567D48odp08nzIXnNL+c/MpE2uec30j5U1JsL6DchRa5+HrDqjGC9UFlyAK2XbWW2dbAkgG63v3W0sG05XHnFOx+RFFI0o6YNMl5nCqzKC1/CLi7bHUDXaMTzjJSabwWWdVOAzswnSmNmM8FprFRZEutjLtvba4hazbCOegzXFzfmn5gNHNCBm0B0vsN9BfbpvHPm5TeTqVKNcQGpx466Wt7n9IzsJK5mVsyckuVNbLlmgsliCbA2NwNRG9gPxGKZ2ITG52icIy5NjLC8SsV7pPUjy52i4RTZpW7UbB2miYzNYA58u4YljcZuoBO/LTkI6sIxSwjk3PflsHEybKAcZkv4SPKNOWELOpSLdw9+0iYvcqe+h0zfWH9/3aFZVVz6cMPGdta/EvLudEw0SZ0otJIIYH1BI59IWnvjLEg1carK3s8mc54ImF0qZLE51Y+oBGU/MQxPqcuNKjFx80IuDalpdc0maRY5kXQA5gdNfO0C+8wzogqoWRXxB8RnikxVDNVRLY6OR3gGFjr0BteKlLE8krp3UtJvMX07GccPMpZ/ahc8uYACcxAHw0OkVaujB06aFydcnhrlfM24zoUmUsqcoLyrK9ka262I9QeUas9eCaBaOL017j03Lq/MpGEVtJKno5lz2l6h1zLmCkWDIbbg62O8LReHlnalXbODjNr5F4GDrOXtKN1qE+5/EHk8vxKfa0NxcWjkWQvrlh8oTVFAwuGVlPMFSPkYxKA3XrEmkytYiEU6Wuff3PSF2dRNsacJF1nTAmoy69L5hl9941DPY53pSNbrjv8z6AwsQeZijoPpRgDH4k6mMtBUSCMm0ZeIiA0ysF8qd5vLYepgir4zLgDK3nEeWQ1UxZS9pNOY3AUDmx2VR1jSzLiJTW31pcspGP4nNnsySbM4HeKnRefZyuugJJ3NugtDtNUYczFrJSk8Q6/oVtsGzZixyEC6t4lmWNr/aF7He3tDLt7IwqX1fBtXF6eZKeUkpGCEXVd7r3s12a+jbxmCUk8m55g00ZLoGtMmXJKuDkYd2aL3cNYb6jpoYkn0iUoPDkOah5MuYWmIiF1K3BvLRizFR4dSq6WAubjXnAfWxw+gVOKeWhTX1sxbpLuEPId/NcHMW3Ou+W+mnSAXJvqHreHwK0w1+2UIHIa7SiEsS3LKL23FreRgO3bww2ck3C9LLWpdaiS8xiLIoJQh9zn2O2u+kVGOSyHH649owCS2VTYEZciCxACBdLDfS+oBveLk8cFmpwmVkEwTb6gPnXKe0YFiFB1NubGKjX5keEbyKftnL06ZWC2IlAqGIBz5Rcm1tCBB64Q6sXnJvOEM6TFJR7IlAjoVYFm5bXUMpXodekHw+ULuyLfKwE4zTS56drLcdoe6UYqUZ97q2oJAYG2+kXBuPqtcArVGXrQfJT67B5kvVltfrz0vpFOKfKMKbj7SNsB4lm0U0NLY5frKfCRzBEClJezLobdUn/creJfr8Sz1jdlULiNOQZE0/SJfwsw76t5X1B8xEcWuGJ2WNJYXf/wCr9jTi/BBOC1tIbsNWC7grr/uEYks/EJTbFR/6y/IGmdnisgS3IWpS+Xlc9R18xFYU1hlLdTPdHn9Gv3FNJjJlJ+44mh7PwrN1NgNr9QOu8UpbXiQSVas/uUvny7okw3DaijzGQyVNE+uW+Yeotqp8x7iJGDhyugG22FqxasS8xRX4dh89iQ7Uszmrju+zWyn5GKcYSfPAWM9VUvV9eJC/BpQCZTz+0I5KQD/pdG/G0R0/hZI+k0ni2LRJU0FUwsROJ/8AknFh8GY6RXhzRa12k3ZbX0F3/pQLZp05VGl1uL36XvqIrwX3ZP6m5cVQbD5tZKpUUS0vc3JY5b+eup/CL3KHQBHT26uTnY+nZcnccMMbmGoY+kQBj8QlYywyIqytSUt3NvLmfSLhBzfBU7IwXICnaz9TeXK6fXb16Qb1K+nLAf3LfchnIkqgyqLCASlKXLGIQjHhFF4uxbM7gHRSZUvWwzadq/zyX/mh3TV9xS2zLb+SEOFz5a5SQZZB7xF2K30OYMt99L+kMzTZVTilgcVihmKy1XnYAEDTckXvv/YgMXhZY2+egQaBXQLNsGS9yF0Kag5Tt7xjxHFtojgpLkUYnXTbtISUrSMrAOdhowDKTzvr1giSeJZ5AWTllxS4AaLtuyMsC5bVncBrKv1rHQsCeV9oJJLICDnjbgerhcySyTSou32Qsu/cIYW5Ei/zgG6MuBuEXHliiuULLKSpjma/iUC62YgrlYeFtAORufOMS3PIeLSNMLRgWM2SHDC6uxIdCEHcLWJIGmh2111jEYGtxV6ufNE0sgZ2ucrEZr2OhAI5aW05QFt5LIpVRMmhg8su9x3rHOMzXJsBrc841zJcmW2h5RtOp1lyxoGPaW7pygllcEewJGh201hmtJRwAm3ngPn4MzrfMqjXKGOUXF7Jt3TYenpBlNALKXIhwiTNAF5ahL5jm0DW1IPn3fn5wTemJxrmuq4CMbn9q3ZC58JM17IO8L2GbQKLHQb+2o/ZRu2bk1FfUomJ02VmTXQkbQvOOeA1E8DXgrEVzGlnn6Cb3W+70cdGU2PxHOLrbnHY+q6fsY1Vcc+J2fD/AMMc19NVYVO+1KbZv8uYvQ/Za3v0uIwppizolXL+YZ7Mo6WuOeQwp6rcoTYMeqkb+o18otouMnFY7eT6f6IaupmqOwxGmM9OUxQC9uo+18jE578kexPMZbX7+PowCjwNQS+GVmVt+yc5W9GVt/h7xW38LNysb/5Y5964ZpXVFSB/7ygWZyLoO8fPuxeXj1ogdle7+1Y4v38f6Ek44c261EhvS/z3jGK/gHX2vs4y+hBkoxtVzCOjK2kViv8AEactWv8AxR+ptKraWWwZHZnUgiyX1BBBsRr7xWK+uSY1s1jCXzCa/Hpk+aZv7tmZtyyhBpyAUacom7yQP7L2lbj3Lg7fhq2gkjVKwhyk5VF2YBRuTAWm+g9FpLLFE/ijtHMqjXO3Nzoi+cGjRtW6xgZ6xN7alljDDcJse0mt2kzqdh/KOUYstysR4QSujL3TeWNbwAaTPS1hfpc/CIRvg5dRSy7yHL2sna3te5Mxi35x0k8QaE4wy4tjLDrGYJjyhnZmLDKCCFsLgc9768zGZ9MZDQivaaDa5FaaXkixLAkeEk2UEqPs7XPXrGIZUcSCPGcolWUzy3u7ImYlWXcMb3sdwL3vFZSaJjKwK8qSh32LM2obN3VOqgMNQxJuduUFy5dAPEerCJy5WLMFKX5EkC8sm4I2U2284xnPBb9Xr0EmJ1TEKstjMl+NtCSb2bTnoeTGCRxjkXlJ/d5QJh9RMExvo1AnDIc7WC65g1wQbCx36QOS95uE3lZQDjGK5pfZpkOti4Wx0JvYncE6766X1jLj5BvH7AWFtLGZXF3YC1wBZu9rm5AELqbX203NYaeTUZccjihwyYFFRlaYgY665VGgZS2pHlyFzGnjoaXmC1dS0mfMZZAlswCm5DDpnUsNzp7xNoKU2nke4NWMyNnCu7kgNYtMZrGwUeInSwJtYW6GNNYJGfBKRPnlJhlqqi2rAgNLKkg2uqnz159NYtSjBYj1BS32POOBFXYbNfMy99d2Ayh1N7BQA7AnUbH4xrd5idlEnyhKmHMC4ZXJTMGKgEqQOevre19omV1BQUk2mhVPkOrozKQDa1xYEQNyasTHG1Klx9x1TC+KZcySJE9FdcqqytrpYa6week3S3RfIktdtSrsWUJ8W4ESaM9DMDD/AKTmzD+Rjv6H4wpJSg8SQdYnHNLz7mEcO0mI5JiFkYyrfQ1SnMQb+GYNQNNzcRHJIzVGVm6M1hoW8Q4dTEh62lqaVj/moRNlE8rMv5iL9WQSFcq+IcJ/zuB0lGQLUuKqRySYcvsQ/wCQi8PszFmfvQX5o3n0+I270qmnDkQAb/hEzLyBOOn/AOy/MWVFLU88Pk38gB+cTn8IKXgf+2S+TBezqh4aWUnwH5xMS7RMN6T71smQvIrDu8mX5WzRMWfAtT0K6RlI6txNxBJo1MtTnndBy9bfhvFQTlyzpXYrW2PLK/h2H1VcQ9Q7S5O4XYkeQ5esF3KPQS2ztfXj+dDoOD0SSUCSkCqPn5nrC9knLlnRorjBYihpeAjSNwYpmke76dYpF5OXcOZbr2jaSw8k62sbm3xufgYfbeOBanDw2XSdRFZYCHSzHTVbWCkabE33ELKeXyN4wQyZJy3sVYCwYi5tfZgRoL31tG3LkzgyeRLAszWYXYOAdrDewv8A3tFRWepfRCbEFlu90HdW1je19tgNTqee0Hg5JApJNnjujsMw7tgO6vO27Lpccr+8TlLgnD4YrrqaZIbLKD3PkCORy+ntF5TXICUXB+oJJlQznsyv0oJJcd5mGgCAbAD+nKJGKb5YvKTfGOTeXNVZqrOksynQKzBDe1jclTazXFvKK2t9GFU1FrKIccowHe12LmxFjcC4OcXW5Ol9tjFyWQnC6EstZ8kdlLcFXAZgGy9nrb1FwSCfva8okY56mm3FYTG0sOomSpkrtMile03UEqDmzMO/bS2g5RJJNJ5NRcsNNZK3Nyy1YDMrA7kXIIJDHUGw13uNufLAGXCHeF1iZFlAzXcnVS5CDQ2YLcILGx1B2i2iRkvZWchpM+RvLE5h3lCjwgXOYkdDlI05GL4fcj31rGMlZqZGZ27zkWBvk5nU2ANxrGxGUcyzlgM2gmbspvmFwQbgtcjfbYxajuaLcpJM6bO4BlTZEp5bGVPEpLsNVY5R4h18x84B9plCxjE9ArKljrgq9TRVlE30inLydScvqGG3vaHq9RGxYZxrtPbQ+U17+w6wzjZgck4ZlItc7xiekhLmDwHr9I2R9Wayhu2J0rSjLa7yXHeVjnUdbBjmHXfSFnpbGxla6iMcZePqc9xT9m7kl6SdKeWScqs5VgOl2Fj8YDKuSHqdRGUeWmJJvB+JStRTzT5y7OD6dmxjO6S7hv7cu35C+dJxBPFKqx6y51otWTK8Kl9kDAVrmxWcBzLLMinZMrw9OuiX5GJh9SWP0NQwG30Uz4+GKzMJF1pdkdj4a4HyWm1HeffXl6CDyuS4RzYaac/Ws4Xl+5bBIXlsIFuY0oRzwFIbQNhU0iUNFGsm14heSKorFli7G34n0i1By6GZ3Rh7TOPU+KrIrZ2YXlPNmZgeXfYq3qD+Y5w01jAHTSzHJ0pAHk580srl1ue6MwGn976QFtZHuxFLpez1HaGWw1s40bfU81218rRbeSlEX1NOUS7FO81rnYg2IOtwNOYtG1LngprgW1xEplJytLOitYannpzsALX9rxpSyCnw+ehlbNbsy0lLhL52BNipI2v4gLW35bRa68lT4WUiCip2ngTAwUgAsoawyNYFNwQoGb1trEcscGIxc0nkQ41UL22aUrS8oAA+sWG7G2gJ30jUcpcgbWt2YoCqKeYRmyNotyQDrrcsb+sTOAbhJ84DeG5rM4RZIm3U3UorFRbVxe1rcrnoIqbXVham+mBzieIIsxadsk0KR3wmRlUZbottyVGubp4oqLb5XAaTSe02nzFlN2ZmPMeWuawICykVmfLYLcHmDfu35bG88ZLziWMktHVSmzm4M6YgKssw8wEZXJsA1r6EEG25jDT4wbUov5iyokSRNCpMEtQUVmY5muVuW7ptlHX5RabSATjHdhPATR1M+XOmTArziGGUgtqqCwPdN7EDoeUR8rBSclJvGSE16lQFlMhBIyWBIAvpdhfn8hG45MSsi10wBYbS/SXJLC+l+Z8+phmCwsi2znLO005GUWIItbTy0jjTzlnYra2rBuRcWO0UaayV7E+C6WbchDKbrL7uv8u3yhmvV2Q9/wAROzQUz5xh+4VtwjMQEArOHLNZW9DzP+8QwtYn14F56H3JlcrMMqJBuKWeB1lt2i/DUj/dDEb4yXVM592hUXlJx+HKNKXjeZJ7sxHsPtLY+4MVOmuXJdc9RWsZT+PBMf2gId1mDzX/AJ0jHgxX/wACKy6fb6MEn8ZM1xK7Uk8zcmNKqPkClDVPhcfMW9lXPqsqaQdbk2/8mEU8IxDQTbzL9TrUyqL+nSEFBI7UrHI9DRCkyVTFG0SK0TBeRFjvEolHs5Qzzen1V/m/SC107uZCGq9IRqe2HMiLDqOwFRVubnYHc+SjkIlluPVh0N6DQ2Wy8SzLbOacWOrVk5lGVWa4HqoJ+d4qualHKeTpT0/hTcWMOFOJzTkS5l2lE8gCyeYvuPKJJFp4L/NqhNAmSZisr63Gg2ucw5HQ6b+cVHjqgi9x5NoC4W+oOuZmuDtfle1rbxNyXQjWQWeiaodStiCCoWx3FybHlrGs9yml0YsrhLSUH0W7HMrEMRYlVKi22U35DSNN8gpLEciWZPaX30Ns1wA29zax10G97xvKYB5jyhl/iInIjf51mBWyd9g6k3uAFFrnT9b5SwF37kn3DJQEyXlOUrkUy1zlA7lSDbXS3h1uDlvGH5msbkK8Pwjs5neMp5odAoVwyG4JZWABvoNdxr6GKcsmIV7Xlh+PpmUzHVQxDFpQJvLzLlBFyAGzWvy02O0XHjhGrFxllewrEGuEJUjQM7A3tnDBW3Bs2uojQCuWGbGhZTMZShCnP3m1ZltrtYk7203jWSbHywvEKJ5U1CcuZkDLqHZddBp3R5ekZTyXKOHkLo8a7Ka3ZmWe1Av2nce4W5N1NgD0J3tEcNxpWbZcAc1DNs7BlUkk5jdjf6ohmEcdQU8S6kkogOthYAj8YN2BTxgsNNUvK+npXE2U7EupPO97EHwNvtoYU9Wz1ZrDFJwv0kt9fKfVFswfGJdQuZDqPEp8Snz8vOErapVvk6uk1depjmPXuvIYQMaMiizIhDVkB3APqLxabKcV5Ak3CKdvFIkn1lr+kbVkl0Zh0wfZAzcO0n/40j/tr+kbV0/NmHTX5I8GB0w2p5H/AG1/SJ4k/NmHCK7AkqNsWRKrRDWSYNFGslT4w4q7L6GSfpPrMPqeXrBYV92I6vVNJxg/ixRhBSSgqJ9yXNpSc5jdfTzitReoRwwfon0bLU3KUvkHVFc81wWN2YgKL2AvsB0Eec1GrlqJeFXwj6PRpYUQ47dSrcX4c0mpKsQSVVrjbUf0jr6SHh1qHkcTWtWz8RLC/YUSxrDeRLaOsBeYr/RTChPupP3gdD66HzjWDUYZLn+9zVsZso5bEZ5d3Sx11Ud5Nd7i3nGMI000F4fMlOD2YSYSNwb5RoNbbAG9wddojyZBZdIZwmNN07Lx5bACxIy2sQ2guCANzvEbSxgzjPUUYzhxEiWwOouFTJ9RhfNe1r6ka668rWiZaYKcOAXD5PZq3esynwNLFyul2VjfUHlzsY0pNMzGOEb4JiBlFjcMAyZQy/SNe4yyr3y6MfjfeMz5LreBdPxG5nCXlVczMZTHMrO7sodFsAuRSBr0iYMbs5aGGBYerqRUmXnm37Mu73AUkM47PTc/WI2vtFSkzVcMr1gvGVNxJVFVJalpvZd0m11lq5CgW1BG983Xa4+ZqxdhRKrJmqKxZCdWA1PevmF7a+sEw+wJSl0XQb0ld2LuUIbMRdpuWzKFIAyBRY3sb35RpUuXUJnaZQUUpRmt2jW0JFgPbpBdrQLgjqmuT/fwgiQN8g1PKzTEUG2ZgL9Lm141KW2Lb7FwhuaQsoaufh1QyN3lBs6HwuvIjyO4PKEZShZyup156VuHPQu7DMqVVIQCdQefnLe3i99xYxqE1L1Znm9Vpp0z31cP9S2YNiaz0zDRh4h0PUeUK21uDOnpdUr4Z79w+BDRkUQyIQyLIaNFoxIhaNA2I5bwfAimTJFG0KeK8bFNIJH8RtEHn19ouKzyzFk37EerKPwnh3bziZh7igzJrk7KNTc+cElLEcij06ttVa6dwybV9vNNQRZAMkhfsShtpyLaE+w5R5jXXuye1H0P0boo0VLC5f5FYxiteomdlKvlDAEja/6D8RBtPVGmG+XUq+yd0vBq6LqwrFpGRkUszWQasSx0uLXMM6G925b8wWvpjGMVFAsrcR00cZrA7wRfpIIi4dTo2HHugiAsIxVxDTS27xQB/tL3X/3LYmNQKdaZRqvG56XUOWXaza/EixPuY0xaUWa0XGRlsC8q41BCm2hBBAve2+8U5GcNGtZxZImkF0e4Ur1BH1b+Y11iZRUst5BqfH5ajR3uCGXS1mBuGB6iLBbWgul4jkiWUYM2ab2kwgWL2ZWym401B26mNRqz3NRzjDJqnitGXKsrKS2ZmBys5sc3aMNWzFiSNthaDR067s1Jvsges4hmTCxIUBiWI1K3Nr6bfVHwhiOnggUpvII1fMbTMQOg0HygqhFdgTkw/DxfzjMsFFopx3YAaBKk6xtGAQVPZntPsEH3uAPmYX1kmqZJdcHQ9HVKd8VLoPOM8NFTSrVS7F5a303KfXU/ynX49Y4lM90Tu1WKmx1TXDEPA2MCVM7Nz9DNsD91z4X+P4w5XY38RD0lpI9v5/Oxc6+oNIe1tqhsRtnW4zDz6jzAhyEfFWGeUtn9mlvXb80WykqFmIrobqwDA+REIyi4vDO3CcZxUo9GTRk2ZEIZFoojaNIwyFzFg2V2S8MtHOiwlXjGAueDk/FmLdvVNY3RO6vtufjG3xwVVFtOzz/Qdy6Zkw0KqtepmXmMPqyUOx8mNl/1GE9ZdshwdL0LRG2/Mu/6IBxSbllNl0svw844NEd1iye2ue2Da8uBfwvR5e8el7ev5w/6TioQiu7FdBBwqee57j1RmcDoPx/4+cD0Hqc+ZrVwUobV25BJW4jspnn5QH2CjvCDR6FQR0HDj3RApFPqA454TGoGl0OZ4oO8Y2xaQgqoEzLApkQo9EbRloIkwzWuCgqXDESBSQcXkTShEBlhwqUOcBmy0h8PDYQHJrADMMbLUSGvwwvSz2H1ArevfFx8AT8IQ1luMROz6PhtfxHv7OqvtKd5Ta5Tb2YWP5RyILbNr5j2sWdti/mCsV+CNInFSPo22PkTuPSGsYeROWp3xlDuunw/nJcsVYzqBWYXdO4/8yaE+4sY6Wjl/cweX9LQUqd8fiQ/suxYntaVj4O/L/lJswHobH/UYvXVYe4nom7Mdj+KL/HPOyZFEPDFopkTxowwSoeNpAZSKzKnQwzlRmaYxXdnTzX+yh+NtIpLk3KXq48+DjdLO1ufWBKXJ0pV4htR0+qxQGklSkBtklqTy0GY/O0cnX27lj3nX9A6VxsTfaP6iLF8ZSTRTpYH0s50W5G0sDM1vfT/AFCK9HpZbOl6W3RnB/d/yC8PveVfqTAvSUnK7nyOjpeaIsjq6fMT1JjFU8ILKvLyAICDY7gx1arFJJnI1NG2TH2DNqIcixHbyXugm92MsxKPIFjLXB9I1AiXBzvFB3jGmxeSENUIwwbAJqxRkwQRFBEmGa+hWAuUIYiUwoQYWkTyTEZjBYMKeAzNodF9DATaQI8VKWEMU1OTwh5S2NBO+8j389LD8BHAs1Hi2uS6I7kaPDsjEVfs6Npk0csoPzi7F60X7jEnura95cq/D1qJJ+0jMPOxN/zhqLTW1nI1MXCasiCdj/7WcNiUVj5NlaWf/CD6eT8SIjq4f2JryOfcJ1vY19OeTMJbejjL+JHwjp6uOYM43o+W2UZe87dHEPTnkQhqxiYMtkTtG8ApMVV06xg0Y8Ctk8Mp374F1vDG04H2hR7iXirGQ1NMQcx+cZksJh9Le7roxx3OcmZYQmemwdFwadnoV6qRr6n+scnUrKb8meg0L26iK/FBfkIuLJN0U9CfmP6RegktzQx6WhmpS8mS8KTryyvQ/iP6RnXrEk/cE9GWbqceQznrvCkGdOPIPW0uYBl8Q+Yhii/w5Y7ALq96MwydYiOzVM49leHgulBUaCDMWlEgxWdpFxMYwij4idTFsWmI6mMNgWgCYYrJWDxYNFcGcEsqGIImAuTDMSpdAtYKhdonk7xGDHuGm0BmbjEb9ppAG8B64NsAqp2uUc9/0jjekNZx4cPmep9G6HYvFmvgPZ87JRlftWX4kXjnUrEW/kb27r8+XJDwJKt278iQo9tT+MOWP10vJHOS9T4vJaeFKvPMqV5B1/8AEAiDYxPHuQrq0nCPzRBxTOMmmqSu5KqP9Ts5/Ew5pFmxfM4XpKTVDS7tI5JQz71EkjlNl2/7ix0bpZRz6anBJP3fqfRBjinfRqYhGaMY0DbBZ7RtApPAgxCZ3oYj0OfdLk5tW1dhB5SwcCjTOb5K7iVRdWhayeT0ek0yraZXxMuIWwdQvHCeIj90dOYb5GEr48yXmjqaZtypsX3W0/gxhW0/aSyvUaevKObTPZYmej1FXiVuHmVnB55kzbHY6H46H4x09TX4lfBwdBY6btsvgW9kzRx4va8M9GngtlXwwDTo8v8AiAXI+15DzhuWnfh70cSHpPF7hLoU40YZt8jdSNL9H5j15RmjUyq68o6d1anHIaJ0ySQs1ShO19VYdVOxHpHahdGSyjluKfKPK6tuIMpAJx4KvWzLxMik4iie0YyLtAbxeTJghiDLwbpDMSYCZTQeJmS4DFMFF2gqQIy2VsG9G0L2zUVljVGmnN4SLLhOHZyC+g6Hc9B7xy9VqoxWE+p0fCVCy+WRYhJUzrKNjYnlfp7Rxmt0tq7nbosn4WZC/HazM6Sl5EXt15/D9YYUUmo+XX4lqD8KU/PhFip7U1Nc6WDMfU6/0jdKc57mc2zC4XYK/ZcCZM6Y27zCT8AT/wCUNP2jlXyyl8xX+1jEAqy5I3Zmmt6BezW/r3vhDujjhObONrHunGHzKNwpS9tWSFA/zFY+isCYYm+GxefDivNpf5PoO8cs7Bo5iGZMhdo0kCbAKuZvBYoBOQmqZZY7coOmJWRcmchq58ZnI3pNPhcieqmXv5wu2dOKwJJRtcHkYGwiHHD9b2cyzGytofI8jAL4OUeOp0PR96rtSl0f8R1GdIU08qagsQTLmj73iRvK639xHJlBOCkvmejhOXjyrl35Xw7laxfDbt2ij+b9Ya0eo/8AHIU1uk3PxYde43kySqK31TGNXQ4vKG9NcrI4fUtvDfEYVOynHu/Ubp91vLoYzp9SoLZPocz0h6NlJ+JX17ol4nwQTB28q1yNbbN5+R8+cC1OF/cj0Zj0drZQfg2FdpsTZF7GaomSv+m/LzQ7qYHGyWPVZ1LdLCb3x4fmv8ibGqdMy/u+cK17htQp5a7kfGG9Pq7FnxPkBemcklJfNFdrgyHvFdTYa7kcvWOhC9TWUIaihQltckATUPQxvehKdMl2BmWNKWQDi0eAQWE8ET8zdBDMbkbUUyaXB43ILGhsZUlM7C4Gg6kC+ttL7+0ZnrqodWMQ9GTn2HGHYW7GwFz5cvMnlCU/SEpvFUfmOL0XTSt1svkWuiwB1l55aCY+uU3ATTfLfxn4D1hadkureX+RJaimMvDXqr838fIV0tVOJNza+n3t45uW5c+0zpTop2p46E8+cJIsP4ltvsDqfveUG/4Y8+0/yMRg7n/1/UgwCgJmds+w8IP4mKim0oo3q7Uo7UZxTiuc9kDournz5L+Z9o6EIKKwef1E/uovvCUkUtAjTDl7rTXJ5A97X0W0RJyfBz9TJQf/AOTjXE+MmpqJk1tAT3R0UaKvw+ZMdJ4hHYjkQi5Sdj6suH7IMKvMeew0UWX3uP1+AgVssQ+JVeLNTjtD9WdYJhM6TZDMaNYBtgk+bG4oBKSF8xs20FSwAk89Cu8R8WLSkS5QV5v177KPs+sHro3LL4KW58Q+bOTVEyFWx2EcC6aYGwqFtULHN8YyyzYRRovPCPEZMtpDkEkAWP1suqkfeH4GOdqKnFuUej6nf0GojdthN4lHo/ND90trupFwfLp6jaFLK9vrR6HXhYm3B8MZ4RUyypkzbKp8L8geh6esM1alSWyYrfRKEvEqXxQPPoij5bgH6p+qRy1he6rD4GI2qUNyJ6TFZspWlHwndW5H7p5fhC0k9rh2YGzSVWtWLr5oHqJ6lfD6DmPeBQrafU0ozg+BRMrlBsbiG/Ck+hpamP3lg1qaeVOUB1VwdRf8RGozsg8I1ZTTavXSYqmcJyfqNOlfyv8Akbwdaya6pMTl6Kq+42vmRnhphtVTP9Sq34xpavP3TP8AS5LpYzUcPtzqCf8A9SfpG1qX+EteipZ5n+SCTgyk6s3otl+Nhf5wR3zfZIY/pkO8m/ov8BUrD5UvU29XJY/FjpGUpS6yDrTUVLOPq/3C5VTKAuO/0tt8ov8AtQ82GW6xZi1ga1k6W0rLLdwbjQLZToL6che+pN4HPUyfC4RzaY3u3M44j5vqb002c0oSy57JTfU2X3O59IxXCyfThe8POFMbN6j6zI/8WlSj9H3yCLki1/JLbeu8MV7Yezy/MxOm2z2uM9v3NpjCewPYy5Yvsg1J8ydTAnFzlkLCP2eHMs/E8xXE+zHZSyDMtqRtLHU/e/CHYVqtZfU5Wq1K6/Rf5AuFMH/eqhV17JCGmE/W10B82I+F4tvPCOfHMU7ZfL4/6Cf2lcYiaxpZLDskI7RgdHYfVFt1X5n0EO0wVay+px7W7H7ilYJhzVU4S1vkHemMNcqDc+p0AHMkRbe9g5y8KDfc+geG8KWnkKgFidSOmlgvsAB7QG6zfL4GtJR4UOer5YxcwNDEmBz5sEigEpYAJjEmCJC7KxxdxIKZDLlkGc3P7APP1hiqrPrS6A0t8tkfmzmLsSSTcknXr7w51HYRUVhAcwRyWjaA5qxhoIgWYkZwWDqltIrBo9DFTcGxG1uvlEayi1JxeUXnhTipTaXP0vz5X6+vUc/WE5V7HlLMTt1axaiKjN4muj8zoNTw0JidpT72uZd73H2pZ5jy/wCIBZpU1ugFo9JOEtl/1K7Nzp3GuAOR5H32hXdOPDOvBwl60QeYzXzX6AjqBtFerLgrZh8EkuehBIJBG6nn6QPw5ZBTu8N+suPMhE2XM07jeXMe24jW2yHmWp02dGmRVGGS2XKQQPw8x0i43zi8ks08Jx2voL1wKYv8OpmAdDr+cH+1QftQQl/T7Y+xa0eNhtXyqh7op/KL8ajvAtabWLpb+RqcNq+dUo9JaxfjU/hZr7Prf/avoTHDJhUB6hr8yoyk6eRifaIJcQDfZbpQ2ysefNGJgsr6xdz95r/haNK+1+ysEj6Nq++3L4sOtLljUqg84rw5S9pjbnCtYbSSNJWNSc1kBc9bXHsIN4cYLKX1E5auE3ivl+4Z0+MPcMEXTbOM2nQja0CnZJ4ywUdHZZza9q8kbmnDMZriXKB1NhlUfyiDV0yfL4Q14irjsjmT/nVi3EeIAAUp7gc5h8R9OghuMVFcHJ1Orw/N/kv3YuwikmT37OWCS2rE9ObMeSjcxT8kIwhvbnY+F1Y3x7HUp5RpKJr3H004aFyRZsh5A7ZugsNNS7TptnrT6iGp1Xi+rHiKKTQ0M2pmrIkIXdjYAbW6seSjrEm9zYH2Vk7twXwtLpJQVe8bhne38SYOY+4uw89fUcpYWECjDfLc+iLUxgIwwac8aigMmL5z3g8ULzZWeK+IhTJlUgzWvlH2fvGGK688voAbcnticpqalmJdmzEm5vuYM5fQcqgorCD8FwOdWFhIVmyi55Aa2tcxpziuW8Bc7eMADSIU2mVLIPMkRhwCJgkyTA3A0mDNLgbRpGjSb7ctx0/pFYLICsUUWvhTjqoo7JftJQPhY6r/ACNy9NoG449kY8ZS9WxZ9/c6thnEtBiSgMQs22x7sweX3h8R5QKcIz4ksDNM7avWplleX+gHFeF2TWWwdfg3vyPyhOejkvZOxp/ScJ8WLD/IQVNKRo6keohVqUGdBShYvMU1eBS31BZT5WP4waGqlHryJ2+jqp8rK+AL/hNQn8Oo06G/9RBftFUvagL/AGDUw/47fqe3r1/6T+tv6RWNM/MmPSEfws2WprecmUff/wC8TZpvxM0rdeusEe/vNYf8mWPf/wC8Vs0/4maVuuf3F9TZBVEHMJS72t1tp1i09OnzkLW9a87tqIv8MqG/iVFh0QW+YtE8atezH6gvsmqn/wAlv0RJIwCWNWzOerH/AIjfiXS9lYQWHouhczzJ+8YpLlyxqyoOgi1Vn2pDnq1rEYpGr4wq/wAJMx+03KGK4peyvqLX3RS9Z/JC+omTJrDOWYnYC59gBDCj5nHu1UrPVh09xY8H4BnTAHqPoJQ1y7zD7cj5mNYy8CDcI+08si4kr1koZElRLlfWt4ntsZjbt6beUdLT0Rgt5z9TfOxqHbyRVcNwedVsclllg2ea2ijy+8bfVHyGsYscpvCBylCpZkdk4M4YlUsq0tSM3jdv4k3y+6nlz+ZVsko8IkN1nrMtYEAGTSYYhmQHNMFiLyK9xJjKU6E7t9UdTDFUHIBLnhHHsVrGmOXc3JMMvobqgl0PMAwaZWTlkyhcnc8lA3Y+QjGUlul0Q0uDo2K48mGotJRZWdTec5F7ta1vX8LAdYqFLu9efC7IG5NPEQEcPLOvk7szmh1HmVb8jFuS7i8ap08PlFfxLCShsbRHFY4DxmmJaintA5IMhbNlwvJBEDEW1GhgbLCEEuZo/wBG/JwLoTyzqNR6r8I1hMgHiVC8hykwWItzB0OoOnlGGsEBFn8xoYyy02nlFmwjjurkDLn7RPsvc/A7xjZ5MYjqpL21n9fqWCj4+lvowMu+6kZ0P5/KMTi17XKHadTCTW14f88iarrlbVbyydiBmQ+x1ELPT1yfB0nqLUufqLZ2LTZfilo46qxX5G8U9FF9GDl6Qtr6xTXu4Ik4pT60px6EGMPQS7MqPpmH3osnXiSUeUz4D9Yy9FP3BV6XpfZnjcQyv/k+A/WLWjn7i/6vR5Mh/wDUUs6BXPqQIItLNeRn+tVZwosjbH2JypLF/M/8QaWmcHhy+iBv0vOcttcBlRYTW1CFxZZY1JBUafEtEVcV7ypai9vE5Y9y/cnwzhtpr5UJmPz1CgepY3PtB4Qj1LslKuOZce98sueF/s3tYz5gH3UF/bMf0gmUuhybdSm+OS5YXgdPTj6KWoP2jq59zrFNsVlZKRXeL+IhLBXW+wFt7+fKHNPTnkBZLailrgfaTlFR9JOY3WnU5VFxcdrM9NbJ/uhmTyvJC+7D950TBuHRLymblZlFkRRlkyvJF29/K++sJzv42w4X5sipTluny/0LCBCw0jDGSyKbG4mJCXF8QEtSeQ3/AEhiEcizTk9q+ZyXiKvac5Yn0HQQ9GKSMPHYQ01K06aspNWYhRy3Noz1+QeOEsnR8RnJhFP+7SNaqYt5s23hBv4fnb47xiuHjPc/ZXREk30RxXG8YaY1lJCgnXW7HmTC+o1Dm8R4SCRio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media-3.web.britannica.com/eb-media/88/78188-004-43BFD14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635918"/>
            <a:ext cx="2619374" cy="2052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utor2u.net/blog/images/uploads/meltingIcetechno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5610" y="4191000"/>
            <a:ext cx="2634364" cy="210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5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pPr eaLnBrk="1" fontAlgn="auto" hangingPunct="1">
              <a:spcAft>
                <a:spcPts val="0"/>
              </a:spcAft>
              <a:defRPr/>
            </a:pPr>
            <a:r>
              <a:rPr lang="en-US" dirty="0"/>
              <a:t>More physical Properties!</a:t>
            </a:r>
          </a:p>
        </p:txBody>
      </p:sp>
      <p:sp>
        <p:nvSpPr>
          <p:cNvPr id="3" name="Content Placeholder 2"/>
          <p:cNvSpPr>
            <a:spLocks noGrp="1"/>
          </p:cNvSpPr>
          <p:nvPr>
            <p:ph idx="1"/>
          </p:nvPr>
        </p:nvSpPr>
        <p:spPr>
          <a:xfrm>
            <a:off x="457200" y="1143000"/>
            <a:ext cx="7239000" cy="5313363"/>
          </a:xfrm>
        </p:spPr>
        <p:txBody>
          <a:bodyPr>
            <a:normAutofit fontScale="92500" lnSpcReduction="20000"/>
          </a:bodyPr>
          <a:lstStyle/>
          <a:p>
            <a:pPr marL="274320" indent="-274320" eaLnBrk="1" fontAlgn="auto" hangingPunct="1">
              <a:lnSpc>
                <a:spcPct val="150000"/>
              </a:lnSpc>
              <a:spcAft>
                <a:spcPts val="0"/>
              </a:spcAft>
              <a:buFont typeface="Wingdings 2"/>
              <a:buChar char=""/>
              <a:defRPr/>
            </a:pPr>
            <a:r>
              <a:rPr lang="en-US" u="sng" dirty="0"/>
              <a:t>Mass</a:t>
            </a:r>
            <a:r>
              <a:rPr lang="en-US" dirty="0"/>
              <a:t> is the measurement of the quantity of matter and is measured in grams</a:t>
            </a:r>
          </a:p>
          <a:p>
            <a:pPr marL="274320" indent="-274320" eaLnBrk="1" fontAlgn="auto" hangingPunct="1">
              <a:lnSpc>
                <a:spcPct val="150000"/>
              </a:lnSpc>
              <a:spcAft>
                <a:spcPts val="0"/>
              </a:spcAft>
              <a:buFont typeface="Wingdings 2"/>
              <a:buChar char=""/>
              <a:defRPr/>
            </a:pPr>
            <a:r>
              <a:rPr lang="en-US" u="sng" dirty="0"/>
              <a:t>Volume</a:t>
            </a:r>
            <a:r>
              <a:rPr lang="en-US" dirty="0"/>
              <a:t> is the measurement of the space occupied by matter and is measured in </a:t>
            </a:r>
            <a:r>
              <a:rPr lang="en-US" dirty="0" err="1"/>
              <a:t>mL</a:t>
            </a:r>
            <a:r>
              <a:rPr lang="en-US" dirty="0"/>
              <a:t> or cm</a:t>
            </a:r>
            <a:r>
              <a:rPr lang="en-US" baseline="30000" dirty="0"/>
              <a:t>3</a:t>
            </a:r>
            <a:endParaRPr lang="en-US" dirty="0"/>
          </a:p>
          <a:p>
            <a:pPr marL="274320" indent="-274320" eaLnBrk="1" fontAlgn="auto" hangingPunct="1">
              <a:lnSpc>
                <a:spcPct val="150000"/>
              </a:lnSpc>
              <a:spcAft>
                <a:spcPts val="0"/>
              </a:spcAft>
              <a:buFont typeface="Wingdings 2"/>
              <a:buChar char=""/>
              <a:defRPr/>
            </a:pPr>
            <a:r>
              <a:rPr lang="en-US" u="sng" dirty="0"/>
              <a:t>Color</a:t>
            </a:r>
            <a:r>
              <a:rPr lang="en-US" dirty="0"/>
              <a:t> is the property of things that is caused by differing qualities of the light reflected or emitted by them</a:t>
            </a:r>
          </a:p>
          <a:p>
            <a:pPr marL="274320" indent="-274320" eaLnBrk="1" fontAlgn="auto" hangingPunct="1">
              <a:lnSpc>
                <a:spcPct val="150000"/>
              </a:lnSpc>
              <a:spcAft>
                <a:spcPts val="0"/>
              </a:spcAft>
              <a:buFont typeface="Wingdings 2"/>
              <a:buChar char=""/>
              <a:defRPr/>
            </a:pPr>
            <a:r>
              <a:rPr lang="en-US" u="sng" dirty="0"/>
              <a:t>Shape</a:t>
            </a:r>
            <a:r>
              <a:rPr lang="en-US" dirty="0"/>
              <a:t> is the characteristic surface outline or contour of an object</a:t>
            </a:r>
          </a:p>
          <a:p>
            <a:pPr marL="274320" indent="-274320" eaLnBrk="1" fontAlgn="auto" hangingPunct="1">
              <a:spcAft>
                <a:spcPts val="0"/>
              </a:spcAft>
              <a:buFont typeface="Wingdings 2"/>
              <a:buChar cha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0945-79EB-4727-902D-408176766F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44B2BE-191E-44EB-851F-68D93036C4C7}"/>
              </a:ext>
            </a:extLst>
          </p:cNvPr>
          <p:cNvSpPr>
            <a:spLocks noGrp="1"/>
          </p:cNvSpPr>
          <p:nvPr>
            <p:ph idx="1"/>
          </p:nvPr>
        </p:nvSpPr>
        <p:spPr/>
        <p:txBody>
          <a:bodyPr/>
          <a:lstStyle/>
          <a:p>
            <a:r>
              <a:rPr lang="en-US" sz="4000" u="sng" dirty="0">
                <a:latin typeface="Trebuchet MS" pitchFamily="34" charset="0"/>
              </a:rPr>
              <a:t>Buoyancy</a:t>
            </a:r>
            <a:r>
              <a:rPr lang="en-US" sz="4000" dirty="0">
                <a:latin typeface="Trebuchet MS" pitchFamily="34" charset="0"/>
              </a:rPr>
              <a:t> is the tendency of matter to float in a liquid or rise up in the air</a:t>
            </a:r>
          </a:p>
          <a:p>
            <a:endParaRPr lang="en-US" dirty="0"/>
          </a:p>
        </p:txBody>
      </p:sp>
      <p:pic>
        <p:nvPicPr>
          <p:cNvPr id="4" name="Picture 4" descr="http://static.ddmcdn.com/gif/houseboat-5.gif">
            <a:extLst>
              <a:ext uri="{FF2B5EF4-FFF2-40B4-BE49-F238E27FC236}">
                <a16:creationId xmlns:a16="http://schemas.microsoft.com/office/drawing/2014/main" id="{A33FFE11-7597-4F85-A4A2-3D915D1A853A}"/>
              </a:ext>
            </a:extLst>
          </p:cNvPr>
          <p:cNvPicPr>
            <a:picLocks noChangeAspect="1" noChangeArrowheads="1"/>
          </p:cNvPicPr>
          <p:nvPr/>
        </p:nvPicPr>
        <p:blipFill>
          <a:blip r:embed="rId2" cstate="print"/>
          <a:srcRect/>
          <a:stretch>
            <a:fillRect/>
          </a:stretch>
        </p:blipFill>
        <p:spPr bwMode="auto">
          <a:xfrm>
            <a:off x="4863757" y="3749175"/>
            <a:ext cx="2905125" cy="2905125"/>
          </a:xfrm>
          <a:prstGeom prst="rect">
            <a:avLst/>
          </a:prstGeom>
          <a:noFill/>
          <a:ln w="9525">
            <a:noFill/>
            <a:miter lim="800000"/>
            <a:headEnd/>
            <a:tailEnd/>
          </a:ln>
        </p:spPr>
      </p:pic>
      <p:pic>
        <p:nvPicPr>
          <p:cNvPr id="5" name="Picture 2" descr="http://archaeopoject.pbworks.com/f/1284555772/pixar%20up.JPG">
            <a:extLst>
              <a:ext uri="{FF2B5EF4-FFF2-40B4-BE49-F238E27FC236}">
                <a16:creationId xmlns:a16="http://schemas.microsoft.com/office/drawing/2014/main" id="{8912F43F-B647-403D-9C73-1C1C988E49BE}"/>
              </a:ext>
            </a:extLst>
          </p:cNvPr>
          <p:cNvPicPr>
            <a:picLocks noChangeAspect="1" noChangeArrowheads="1"/>
          </p:cNvPicPr>
          <p:nvPr/>
        </p:nvPicPr>
        <p:blipFill>
          <a:blip r:embed="rId3" cstate="print"/>
          <a:srcRect/>
          <a:stretch>
            <a:fillRect/>
          </a:stretch>
        </p:blipFill>
        <p:spPr bwMode="auto">
          <a:xfrm>
            <a:off x="397413" y="3429000"/>
            <a:ext cx="2368062" cy="2597777"/>
          </a:xfrm>
          <a:prstGeom prst="rect">
            <a:avLst/>
          </a:prstGeom>
          <a:noFill/>
          <a:ln w="9525">
            <a:noFill/>
            <a:miter lim="800000"/>
            <a:headEnd/>
            <a:tailEnd/>
          </a:ln>
        </p:spPr>
      </p:pic>
    </p:spTree>
    <p:extLst>
      <p:ext uri="{BB962C8B-B14F-4D97-AF65-F5344CB8AC3E}">
        <p14:creationId xmlns:p14="http://schemas.microsoft.com/office/powerpoint/2010/main" val="2943516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pecific h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399"/>
            <a:ext cx="7620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83345"/>
            <a:ext cx="7239000" cy="1143000"/>
          </a:xfrm>
        </p:spPr>
        <p:txBody>
          <a:bodyPr/>
          <a:lstStyle/>
          <a:p>
            <a:r>
              <a:rPr lang="en-US" dirty="0"/>
              <a:t>Physical properties </a:t>
            </a:r>
          </a:p>
        </p:txBody>
      </p:sp>
    </p:spTree>
    <p:extLst>
      <p:ext uri="{BB962C8B-B14F-4D97-AF65-F5344CB8AC3E}">
        <p14:creationId xmlns:p14="http://schemas.microsoft.com/office/powerpoint/2010/main" val="2960869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pPr eaLnBrk="1" fontAlgn="auto" hangingPunct="1">
              <a:spcAft>
                <a:spcPts val="0"/>
              </a:spcAft>
              <a:defRPr/>
            </a:pPr>
            <a:r>
              <a:rPr lang="en-US" dirty="0"/>
              <a:t>So what??</a:t>
            </a:r>
          </a:p>
        </p:txBody>
      </p:sp>
      <p:sp>
        <p:nvSpPr>
          <p:cNvPr id="22531" name="Content Placeholder 2"/>
          <p:cNvSpPr>
            <a:spLocks noGrp="1"/>
          </p:cNvSpPr>
          <p:nvPr>
            <p:ph idx="1"/>
          </p:nvPr>
        </p:nvSpPr>
        <p:spPr>
          <a:xfrm>
            <a:off x="457200" y="1219200"/>
            <a:ext cx="7239000" cy="5237163"/>
          </a:xfrm>
        </p:spPr>
        <p:txBody>
          <a:bodyPr/>
          <a:lstStyle/>
          <a:p>
            <a:pPr eaLnBrk="1" hangingPunct="1"/>
            <a:r>
              <a:rPr lang="en-US"/>
              <a:t>Physical properties help determine a substance’s usefulness as a material of construction or manufacture</a:t>
            </a:r>
          </a:p>
          <a:p>
            <a:pPr lvl="1" eaLnBrk="1" hangingPunct="1"/>
            <a:r>
              <a:rPr lang="en-US"/>
              <a:t>Strength</a:t>
            </a:r>
          </a:p>
          <a:p>
            <a:pPr lvl="1" eaLnBrk="1" hangingPunct="1"/>
            <a:r>
              <a:rPr lang="en-US"/>
              <a:t>Elasticity</a:t>
            </a:r>
          </a:p>
          <a:p>
            <a:pPr lvl="1" eaLnBrk="1" hangingPunct="1"/>
            <a:r>
              <a:rPr lang="en-US"/>
              <a:t>Hardness</a:t>
            </a:r>
          </a:p>
          <a:p>
            <a:pPr lvl="1" eaLnBrk="1" hangingPunct="1"/>
            <a:r>
              <a:rPr lang="en-US"/>
              <a:t>Toughness</a:t>
            </a:r>
          </a:p>
          <a:p>
            <a:pPr lvl="1" eaLnBrk="1" hangingPunct="1"/>
            <a:endParaRPr lang="en-US"/>
          </a:p>
          <a:p>
            <a:pPr lvl="1" eaLnBrk="1" hangingPunct="1"/>
            <a:endParaRPr lang="en-US"/>
          </a:p>
          <a:p>
            <a:pPr lvl="1" eaLnBrk="1" hangingPunct="1"/>
            <a:endParaRPr lang="en-US"/>
          </a:p>
          <a:p>
            <a:pPr lvl="1" eaLnBrk="1" hangingPunct="1">
              <a:buFont typeface="Wingdings 2" pitchFamily="18" charset="2"/>
              <a:buNone/>
            </a:pPr>
            <a:endParaRPr lang="en-US"/>
          </a:p>
          <a:p>
            <a:pPr lvl="1" eaLnBrk="1" hangingPunct="1"/>
            <a:endParaRPr lang="en-US"/>
          </a:p>
        </p:txBody>
      </p:sp>
      <p:pic>
        <p:nvPicPr>
          <p:cNvPr id="22532" name="Picture 2" descr="http://www.interhomeopathy.org/images/gallery/IH374-Carbon-GraphiteUSGOV.jpg"/>
          <p:cNvPicPr>
            <a:picLocks noChangeAspect="1" noChangeArrowheads="1"/>
          </p:cNvPicPr>
          <p:nvPr/>
        </p:nvPicPr>
        <p:blipFill>
          <a:blip r:embed="rId2" cstate="print"/>
          <a:srcRect/>
          <a:stretch>
            <a:fillRect/>
          </a:stretch>
        </p:blipFill>
        <p:spPr bwMode="auto">
          <a:xfrm>
            <a:off x="838200" y="4648200"/>
            <a:ext cx="1676400" cy="1643063"/>
          </a:xfrm>
          <a:prstGeom prst="rect">
            <a:avLst/>
          </a:prstGeom>
          <a:noFill/>
          <a:ln w="9525">
            <a:noFill/>
            <a:miter lim="800000"/>
            <a:headEnd/>
            <a:tailEnd/>
          </a:ln>
        </p:spPr>
      </p:pic>
      <p:sp>
        <p:nvSpPr>
          <p:cNvPr id="5" name="Right Arrow 4"/>
          <p:cNvSpPr/>
          <p:nvPr/>
        </p:nvSpPr>
        <p:spPr>
          <a:xfrm>
            <a:off x="2895600" y="5181600"/>
            <a:ext cx="1447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4" name="Picture 4" descr="http://gems.com/wp-content/uploads/2010/04/diamond.jpg"/>
          <p:cNvPicPr>
            <a:picLocks noChangeAspect="1" noChangeArrowheads="1"/>
          </p:cNvPicPr>
          <p:nvPr/>
        </p:nvPicPr>
        <p:blipFill>
          <a:blip r:embed="rId3" cstate="print"/>
          <a:srcRect/>
          <a:stretch>
            <a:fillRect/>
          </a:stretch>
        </p:blipFill>
        <p:spPr bwMode="auto">
          <a:xfrm>
            <a:off x="4953000" y="4541838"/>
            <a:ext cx="1828800" cy="1773237"/>
          </a:xfrm>
          <a:prstGeom prst="rect">
            <a:avLst/>
          </a:prstGeom>
          <a:noFill/>
          <a:ln w="9525">
            <a:noFill/>
            <a:miter lim="800000"/>
            <a:headEnd/>
            <a:tailEnd/>
          </a:ln>
        </p:spPr>
      </p:pic>
      <p:pic>
        <p:nvPicPr>
          <p:cNvPr id="22535" name="Picture 6" descr="http://naparecycling.com/uploads/non-bottle%20plastics%20for%20website.jpg"/>
          <p:cNvPicPr>
            <a:picLocks noChangeAspect="1" noChangeArrowheads="1"/>
          </p:cNvPicPr>
          <p:nvPr/>
        </p:nvPicPr>
        <p:blipFill>
          <a:blip r:embed="rId4" cstate="print"/>
          <a:srcRect/>
          <a:stretch>
            <a:fillRect/>
          </a:stretch>
        </p:blipFill>
        <p:spPr bwMode="auto">
          <a:xfrm>
            <a:off x="5257800" y="2209800"/>
            <a:ext cx="2514600" cy="2144713"/>
          </a:xfrm>
          <a:prstGeom prst="rect">
            <a:avLst/>
          </a:prstGeom>
          <a:noFill/>
          <a:ln w="9525">
            <a:noFill/>
            <a:miter lim="800000"/>
            <a:headEnd/>
            <a:tailEnd/>
          </a:ln>
        </p:spPr>
      </p:pic>
      <p:pic>
        <p:nvPicPr>
          <p:cNvPr id="22536" name="Picture 8" descr="http://electronics.pickegg.com/Electronics-image/2011-8/Solid-Hard-Plastic-Cell-Phone-Protective-Case-for-HTC-Desire-HD-Blue-6345007553715625001.jpg"/>
          <p:cNvPicPr>
            <a:picLocks noChangeAspect="1" noChangeArrowheads="1"/>
          </p:cNvPicPr>
          <p:nvPr/>
        </p:nvPicPr>
        <p:blipFill>
          <a:blip r:embed="rId5" cstate="print"/>
          <a:srcRect/>
          <a:stretch>
            <a:fillRect/>
          </a:stretch>
        </p:blipFill>
        <p:spPr bwMode="auto">
          <a:xfrm>
            <a:off x="2971800" y="2590800"/>
            <a:ext cx="1752600" cy="1752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7315200" cy="2646878"/>
          </a:xfrm>
          <a:prstGeom prst="rect">
            <a:avLst/>
          </a:prstGeom>
          <a:noFill/>
        </p:spPr>
        <p:txBody>
          <a:bodyPr wrap="square">
            <a:spAutoFit/>
          </a:bodyPr>
          <a:lstStyle/>
          <a:p>
            <a:pPr fontAlgn="auto">
              <a:spcBef>
                <a:spcPts val="0"/>
              </a:spcBef>
              <a:spcAft>
                <a:spcPts val="0"/>
              </a:spcAft>
              <a:defRPr/>
            </a:pPr>
            <a:r>
              <a:rPr lang="en-US" sz="5400" dirty="0">
                <a:latin typeface="Arial" pitchFamily="34" charset="0"/>
                <a:cs typeface="Arial" pitchFamily="34" charset="0"/>
              </a:rPr>
              <a:t>Physical Change </a:t>
            </a:r>
          </a:p>
          <a:p>
            <a:pPr fontAlgn="auto">
              <a:spcBef>
                <a:spcPts val="0"/>
              </a:spcBef>
              <a:spcAft>
                <a:spcPts val="0"/>
              </a:spcAft>
              <a:defRPr/>
            </a:pPr>
            <a:r>
              <a:rPr lang="en-US" sz="2800" dirty="0">
                <a:latin typeface="Arial" pitchFamily="34" charset="0"/>
                <a:cs typeface="Arial" pitchFamily="34" charset="0"/>
              </a:rPr>
              <a:t>is the change in a substance’s appearance such as </a:t>
            </a:r>
            <a:r>
              <a:rPr lang="en-US" sz="2800" dirty="0">
                <a:solidFill>
                  <a:schemeClr val="accent2">
                    <a:lumMod val="75000"/>
                  </a:schemeClr>
                </a:solidFill>
                <a:latin typeface="Arial" pitchFamily="34" charset="0"/>
                <a:cs typeface="Arial" pitchFamily="34" charset="0"/>
              </a:rPr>
              <a:t>size</a:t>
            </a:r>
            <a:r>
              <a:rPr lang="en-US" sz="2800" dirty="0">
                <a:latin typeface="Arial" pitchFamily="34" charset="0"/>
                <a:cs typeface="Arial" pitchFamily="34" charset="0"/>
              </a:rPr>
              <a:t>, </a:t>
            </a:r>
            <a:r>
              <a:rPr lang="en-US" sz="2800" dirty="0">
                <a:solidFill>
                  <a:schemeClr val="accent2">
                    <a:lumMod val="75000"/>
                  </a:schemeClr>
                </a:solidFill>
                <a:latin typeface="Arial" pitchFamily="34" charset="0"/>
                <a:cs typeface="Arial" pitchFamily="34" charset="0"/>
              </a:rPr>
              <a:t>shape</a:t>
            </a:r>
            <a:r>
              <a:rPr lang="en-US" sz="2800" dirty="0">
                <a:latin typeface="Arial" pitchFamily="34" charset="0"/>
                <a:cs typeface="Arial" pitchFamily="34" charset="0"/>
              </a:rPr>
              <a:t>, </a:t>
            </a:r>
            <a:r>
              <a:rPr lang="en-US" sz="2800" dirty="0">
                <a:solidFill>
                  <a:schemeClr val="accent2">
                    <a:lumMod val="75000"/>
                  </a:schemeClr>
                </a:solidFill>
                <a:latin typeface="Arial" pitchFamily="34" charset="0"/>
                <a:cs typeface="Arial" pitchFamily="34" charset="0"/>
              </a:rPr>
              <a:t>color</a:t>
            </a:r>
            <a:r>
              <a:rPr lang="en-US" sz="2800" dirty="0">
                <a:latin typeface="Arial" pitchFamily="34" charset="0"/>
                <a:cs typeface="Arial" pitchFamily="34" charset="0"/>
              </a:rPr>
              <a:t> or </a:t>
            </a:r>
            <a:r>
              <a:rPr lang="en-US" sz="2800" dirty="0">
                <a:solidFill>
                  <a:schemeClr val="accent2">
                    <a:lumMod val="75000"/>
                  </a:schemeClr>
                </a:solidFill>
                <a:latin typeface="Arial" pitchFamily="34" charset="0"/>
                <a:cs typeface="Arial" pitchFamily="34" charset="0"/>
              </a:rPr>
              <a:t>phase</a:t>
            </a:r>
            <a:r>
              <a:rPr lang="en-US" sz="2800" dirty="0">
                <a:latin typeface="Arial" pitchFamily="34" charset="0"/>
                <a:cs typeface="Arial" pitchFamily="34" charset="0"/>
              </a:rPr>
              <a:t> that does not change the composition of the matter.</a:t>
            </a:r>
          </a:p>
        </p:txBody>
      </p:sp>
      <p:pic>
        <p:nvPicPr>
          <p:cNvPr id="23555" name="Picture 2" descr="http://www.youngstown.k12.oh.us/powpak/data/youn_stp/webquests/wq9/process_pic.gif"/>
          <p:cNvPicPr>
            <a:picLocks noChangeAspect="1" noChangeArrowheads="1"/>
          </p:cNvPicPr>
          <p:nvPr/>
        </p:nvPicPr>
        <p:blipFill>
          <a:blip r:embed="rId2" cstate="print"/>
          <a:srcRect/>
          <a:stretch>
            <a:fillRect/>
          </a:stretch>
        </p:blipFill>
        <p:spPr bwMode="auto">
          <a:xfrm>
            <a:off x="2057400" y="2590800"/>
            <a:ext cx="5497506" cy="4114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153400" cy="2062103"/>
          </a:xfrm>
          <a:prstGeom prst="rect">
            <a:avLst/>
          </a:prstGeom>
        </p:spPr>
        <p:txBody>
          <a:bodyPr wrap="square">
            <a:spAutoFit/>
          </a:bodyPr>
          <a:lstStyle/>
          <a:p>
            <a:pPr marL="274320" indent="-274320" eaLnBrk="1" fontAlgn="auto" hangingPunct="1">
              <a:spcAft>
                <a:spcPts val="0"/>
              </a:spcAft>
              <a:buFont typeface="Wingdings 2"/>
              <a:buChar char=""/>
              <a:defRPr/>
            </a:pPr>
            <a:r>
              <a:rPr lang="en-US" sz="3200" u="sng" dirty="0"/>
              <a:t>Matter</a:t>
            </a:r>
            <a:r>
              <a:rPr lang="en-US" sz="3200" dirty="0"/>
              <a:t> is anything that has mass and volume</a:t>
            </a:r>
          </a:p>
          <a:p>
            <a:pPr marL="274320" indent="-274320" eaLnBrk="1" fontAlgn="auto" hangingPunct="1">
              <a:spcAft>
                <a:spcPts val="0"/>
              </a:spcAft>
              <a:buFont typeface="Wingdings 2"/>
              <a:buChar char=""/>
              <a:defRPr/>
            </a:pPr>
            <a:r>
              <a:rPr lang="en-US" sz="3200" dirty="0"/>
              <a:t>All matter is either a pure substance or a mixture</a:t>
            </a:r>
          </a:p>
        </p:txBody>
      </p:sp>
      <p:pic>
        <p:nvPicPr>
          <p:cNvPr id="40962" name="Picture 2" descr="Image result for substance or mixture"/>
          <p:cNvPicPr>
            <a:picLocks noChangeAspect="1" noChangeArrowheads="1"/>
          </p:cNvPicPr>
          <p:nvPr/>
        </p:nvPicPr>
        <p:blipFill>
          <a:blip r:embed="rId2" cstate="print"/>
          <a:srcRect/>
          <a:stretch>
            <a:fillRect/>
          </a:stretch>
        </p:blipFill>
        <p:spPr bwMode="auto">
          <a:xfrm>
            <a:off x="762000" y="2057400"/>
            <a:ext cx="6934200" cy="5200651"/>
          </a:xfrm>
          <a:prstGeom prst="rect">
            <a:avLst/>
          </a:prstGeom>
          <a:noFill/>
        </p:spPr>
      </p:pic>
    </p:spTree>
    <p:extLst>
      <p:ext uri="{BB962C8B-B14F-4D97-AF65-F5344CB8AC3E}">
        <p14:creationId xmlns:p14="http://schemas.microsoft.com/office/powerpoint/2010/main" val="2147442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a:t>What are some Physical Changes?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Font typeface="Wingdings 2"/>
              <a:buChar char=""/>
              <a:defRPr/>
            </a:pPr>
            <a:r>
              <a:rPr lang="en-US" dirty="0"/>
              <a:t>Evaporating</a:t>
            </a:r>
          </a:p>
          <a:p>
            <a:pPr marL="274320" indent="-274320" eaLnBrk="1" fontAlgn="auto" hangingPunct="1">
              <a:spcAft>
                <a:spcPts val="0"/>
              </a:spcAft>
              <a:buFont typeface="Wingdings 2"/>
              <a:buChar char=""/>
              <a:defRPr/>
            </a:pPr>
            <a:r>
              <a:rPr lang="en-US" dirty="0"/>
              <a:t>Condensing</a:t>
            </a:r>
          </a:p>
          <a:p>
            <a:pPr marL="274320" indent="-274320" eaLnBrk="1" fontAlgn="auto" hangingPunct="1">
              <a:spcAft>
                <a:spcPts val="0"/>
              </a:spcAft>
              <a:buFont typeface="Wingdings 2"/>
              <a:buChar char=""/>
              <a:defRPr/>
            </a:pPr>
            <a:r>
              <a:rPr lang="en-US" dirty="0"/>
              <a:t>Freezing</a:t>
            </a:r>
          </a:p>
          <a:p>
            <a:pPr marL="274320" indent="-274320" eaLnBrk="1" fontAlgn="auto" hangingPunct="1">
              <a:spcAft>
                <a:spcPts val="0"/>
              </a:spcAft>
              <a:buFont typeface="Wingdings 2"/>
              <a:buChar char=""/>
              <a:defRPr/>
            </a:pPr>
            <a:r>
              <a:rPr lang="en-US" dirty="0"/>
              <a:t>Melting</a:t>
            </a:r>
          </a:p>
          <a:p>
            <a:pPr marL="274320" indent="-274320" eaLnBrk="1" fontAlgn="auto" hangingPunct="1">
              <a:spcAft>
                <a:spcPts val="0"/>
              </a:spcAft>
              <a:buFont typeface="Wingdings 2"/>
              <a:buChar char=""/>
              <a:defRPr/>
            </a:pPr>
            <a:r>
              <a:rPr lang="en-US" dirty="0"/>
              <a:t>Sublimation</a:t>
            </a:r>
          </a:p>
          <a:p>
            <a:pPr marL="274320" indent="-274320" eaLnBrk="1" fontAlgn="auto" hangingPunct="1">
              <a:spcAft>
                <a:spcPts val="0"/>
              </a:spcAft>
              <a:buFont typeface="Wingdings 2"/>
              <a:buChar char=""/>
              <a:defRPr/>
            </a:pPr>
            <a:r>
              <a:rPr lang="en-US" dirty="0"/>
              <a:t>Deposition</a:t>
            </a:r>
          </a:p>
          <a:p>
            <a:pPr marL="274320" indent="-274320" eaLnBrk="1" fontAlgn="auto" hangingPunct="1">
              <a:spcAft>
                <a:spcPts val="0"/>
              </a:spcAft>
              <a:buFont typeface="Wingdings 2"/>
              <a:buChar char=""/>
              <a:defRPr/>
            </a:pPr>
            <a:r>
              <a:rPr lang="en-US" dirty="0"/>
              <a:t>Expanding</a:t>
            </a:r>
          </a:p>
          <a:p>
            <a:pPr marL="274320" indent="-274320" eaLnBrk="1" fontAlgn="auto" hangingPunct="1">
              <a:spcAft>
                <a:spcPts val="0"/>
              </a:spcAft>
              <a:buFont typeface="Wingdings 2"/>
              <a:buChar char=""/>
              <a:defRPr/>
            </a:pPr>
            <a:r>
              <a:rPr lang="en-US" dirty="0"/>
              <a:t>Cutting</a:t>
            </a:r>
          </a:p>
          <a:p>
            <a:pPr marL="274320" indent="-274320" eaLnBrk="1" fontAlgn="auto" hangingPunct="1">
              <a:spcAft>
                <a:spcPts val="0"/>
              </a:spcAft>
              <a:buFont typeface="Wingdings 2"/>
              <a:buChar char=""/>
              <a:defRPr/>
            </a:pPr>
            <a:r>
              <a:rPr lang="en-US" dirty="0"/>
              <a:t>Breaking</a:t>
            </a:r>
          </a:p>
          <a:p>
            <a:pPr marL="274320" indent="-274320" eaLnBrk="1" fontAlgn="auto" hangingPunct="1">
              <a:spcAft>
                <a:spcPts val="0"/>
              </a:spcAft>
              <a:buFont typeface="Wingdings 2"/>
              <a:buChar char=""/>
              <a:defRPr/>
            </a:pPr>
            <a:r>
              <a:rPr lang="en-US" dirty="0"/>
              <a:t>Conducting</a:t>
            </a:r>
          </a:p>
          <a:p>
            <a:pPr marL="274320" indent="-274320" eaLnBrk="1" fontAlgn="auto" hangingPunct="1">
              <a:spcAft>
                <a:spcPts val="0"/>
              </a:spcAft>
              <a:buFont typeface="Wingdings 2"/>
              <a:buChar char=""/>
              <a:defRPr/>
            </a:pPr>
            <a:r>
              <a:rPr lang="en-US" dirty="0"/>
              <a:t>Mixing</a:t>
            </a:r>
          </a:p>
          <a:p>
            <a:pPr marL="274320" indent="-274320" eaLnBrk="1" fontAlgn="auto" hangingPunct="1">
              <a:spcAft>
                <a:spcPts val="0"/>
              </a:spcAft>
              <a:buFont typeface="Wingdings 2"/>
              <a:buChar char=""/>
              <a:defRPr/>
            </a:pPr>
            <a:r>
              <a:rPr lang="en-US" dirty="0"/>
              <a:t>Bending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39000" cy="1143000"/>
          </a:xfrm>
        </p:spPr>
        <p:txBody>
          <a:bodyPr>
            <a:normAutofit fontScale="90000"/>
          </a:bodyPr>
          <a:lstStyle/>
          <a:p>
            <a:r>
              <a:rPr lang="en-US" dirty="0"/>
              <a:t>Physical changes </a:t>
            </a:r>
            <a:br>
              <a:rPr lang="en-US" dirty="0"/>
            </a:br>
            <a:r>
              <a:rPr lang="en-US" dirty="0"/>
              <a:t>	Phase changes</a:t>
            </a:r>
          </a:p>
        </p:txBody>
      </p:sp>
      <p:sp>
        <p:nvSpPr>
          <p:cNvPr id="3" name="Content Placeholder 2"/>
          <p:cNvSpPr>
            <a:spLocks noGrp="1"/>
          </p:cNvSpPr>
          <p:nvPr>
            <p:ph idx="1"/>
          </p:nvPr>
        </p:nvSpPr>
        <p:spPr>
          <a:xfrm>
            <a:off x="457200" y="1524000"/>
            <a:ext cx="6781800" cy="5410200"/>
          </a:xfrm>
        </p:spPr>
        <p:txBody>
          <a:bodyPr numCol="2"/>
          <a:lstStyle/>
          <a:p>
            <a:r>
              <a:rPr lang="en-US" sz="2800" dirty="0"/>
              <a:t>Melting</a:t>
            </a:r>
          </a:p>
          <a:p>
            <a:pPr lvl="1"/>
            <a:r>
              <a:rPr lang="en-US" sz="2400" dirty="0"/>
              <a:t>solid to liquid</a:t>
            </a:r>
          </a:p>
          <a:p>
            <a:pPr>
              <a:spcBef>
                <a:spcPct val="100000"/>
              </a:spcBef>
            </a:pPr>
            <a:r>
              <a:rPr lang="en-US" sz="2800" dirty="0"/>
              <a:t>Freezing</a:t>
            </a:r>
          </a:p>
          <a:p>
            <a:pPr lvl="1"/>
            <a:r>
              <a:rPr lang="en-US" sz="2400" dirty="0"/>
              <a:t>liquid to solid       </a:t>
            </a:r>
            <a:r>
              <a:rPr lang="en-US" sz="2400" dirty="0">
                <a:solidFill>
                  <a:schemeClr val="tx1"/>
                </a:solidFill>
              </a:rPr>
              <a:t>melting point = freezing point</a:t>
            </a:r>
          </a:p>
          <a:p>
            <a:pPr lvl="1">
              <a:buNone/>
            </a:pPr>
            <a:endParaRPr lang="en-US" sz="2400" dirty="0">
              <a:solidFill>
                <a:schemeClr val="tx1"/>
              </a:solidFill>
            </a:endParaRPr>
          </a:p>
          <a:p>
            <a:r>
              <a:rPr lang="en-US" sz="2800" dirty="0"/>
              <a:t>Vaporization (boiling)</a:t>
            </a:r>
          </a:p>
          <a:p>
            <a:pPr lvl="1"/>
            <a:r>
              <a:rPr lang="en-US" sz="2400" dirty="0"/>
              <a:t>liquid to gas at the boiling point</a:t>
            </a:r>
          </a:p>
          <a:p>
            <a:pPr>
              <a:spcBef>
                <a:spcPct val="100000"/>
              </a:spcBef>
            </a:pPr>
            <a:r>
              <a:rPr lang="en-US" sz="2800" dirty="0"/>
              <a:t>Evaporation</a:t>
            </a:r>
          </a:p>
          <a:p>
            <a:pPr lvl="1"/>
            <a:r>
              <a:rPr lang="en-US" sz="2400" dirty="0"/>
              <a:t>liquid to gas below the boiling point</a:t>
            </a:r>
          </a:p>
          <a:p>
            <a:pPr>
              <a:spcBef>
                <a:spcPct val="100000"/>
              </a:spcBef>
            </a:pPr>
            <a:r>
              <a:rPr lang="en-US" sz="2800" dirty="0"/>
              <a:t>Condensation</a:t>
            </a:r>
          </a:p>
          <a:p>
            <a:pPr lvl="1"/>
            <a:r>
              <a:rPr lang="en-US" sz="2400" dirty="0"/>
              <a:t>gas to liquid</a:t>
            </a:r>
          </a:p>
          <a:p>
            <a:pPr lvl="1">
              <a:buNone/>
            </a:pPr>
            <a:endParaRPr lang="en-US" sz="2400" dirty="0"/>
          </a:p>
          <a:p>
            <a:r>
              <a:rPr lang="en-US" sz="2800" dirty="0"/>
              <a:t>Sublimation</a:t>
            </a:r>
          </a:p>
          <a:p>
            <a:pPr lvl="1"/>
            <a:r>
              <a:rPr lang="en-US" sz="2400" dirty="0"/>
              <a:t>solid to gas</a:t>
            </a:r>
          </a:p>
          <a:p>
            <a:pPr lvl="1"/>
            <a:r>
              <a:rPr lang="en-US" sz="2400" dirty="0"/>
              <a:t>EX: dry ice, freeze drying, iodine</a:t>
            </a:r>
          </a:p>
          <a:p>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matter">
            <a:extLst>
              <a:ext uri="{FF2B5EF4-FFF2-40B4-BE49-F238E27FC236}">
                <a16:creationId xmlns:a16="http://schemas.microsoft.com/office/drawing/2014/main" id="{1423E77E-5B02-4998-B138-DC510B3B7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0340"/>
            <a:ext cx="7086600" cy="625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118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426AD7-C4EA-4078-97C7-F289771F55A8}"/>
              </a:ext>
            </a:extLst>
          </p:cNvPr>
          <p:cNvSpPr txBox="1"/>
          <p:nvPr/>
        </p:nvSpPr>
        <p:spPr>
          <a:xfrm>
            <a:off x="762000" y="2133600"/>
            <a:ext cx="6324600" cy="4247317"/>
          </a:xfrm>
          <a:prstGeom prst="rect">
            <a:avLst/>
          </a:prstGeom>
          <a:noFill/>
        </p:spPr>
        <p:txBody>
          <a:bodyPr wrap="square" rtlCol="0">
            <a:spAutoFit/>
          </a:bodyPr>
          <a:lstStyle/>
          <a:p>
            <a:r>
              <a:rPr lang="en-US" sz="3600" dirty="0"/>
              <a:t>Cutting, breaking and tearing matter into smaller pieces.</a:t>
            </a:r>
          </a:p>
          <a:p>
            <a:endParaRPr lang="en-US" sz="3600" dirty="0"/>
          </a:p>
          <a:p>
            <a:r>
              <a:rPr lang="en-US" sz="3600" dirty="0"/>
              <a:t>Mixing is when two or more substances are blended and each substance keeps its unique properties.</a:t>
            </a:r>
          </a:p>
          <a:p>
            <a:endParaRPr lang="en-US" dirty="0"/>
          </a:p>
        </p:txBody>
      </p:sp>
      <p:pic>
        <p:nvPicPr>
          <p:cNvPr id="3" name="Picture 2">
            <a:extLst>
              <a:ext uri="{FF2B5EF4-FFF2-40B4-BE49-F238E27FC236}">
                <a16:creationId xmlns:a16="http://schemas.microsoft.com/office/drawing/2014/main" id="{6879696C-9C43-4ABE-AF36-A20AAC044A58}"/>
              </a:ext>
            </a:extLst>
          </p:cNvPr>
          <p:cNvPicPr>
            <a:picLocks noChangeAspect="1"/>
          </p:cNvPicPr>
          <p:nvPr/>
        </p:nvPicPr>
        <p:blipFill rotWithShape="1">
          <a:blip r:embed="rId2"/>
          <a:srcRect r="1543" b="18048"/>
          <a:stretch/>
        </p:blipFill>
        <p:spPr>
          <a:xfrm>
            <a:off x="4953000" y="270803"/>
            <a:ext cx="3040074" cy="1862797"/>
          </a:xfrm>
          <a:prstGeom prst="rect">
            <a:avLst/>
          </a:prstGeom>
        </p:spPr>
      </p:pic>
    </p:spTree>
    <p:extLst>
      <p:ext uri="{BB962C8B-B14F-4D97-AF65-F5344CB8AC3E}">
        <p14:creationId xmlns:p14="http://schemas.microsoft.com/office/powerpoint/2010/main" val="230772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eaLnBrk="1" fontAlgn="auto" hangingPunct="1">
              <a:spcAft>
                <a:spcPts val="0"/>
              </a:spcAft>
              <a:defRPr/>
            </a:pPr>
            <a:r>
              <a:rPr lang="en-US" dirty="0"/>
              <a:t>Lets Heat things up!!!</a:t>
            </a:r>
          </a:p>
        </p:txBody>
      </p:sp>
      <p:sp>
        <p:nvSpPr>
          <p:cNvPr id="25603" name="Content Placeholder 2"/>
          <p:cNvSpPr>
            <a:spLocks noGrp="1"/>
          </p:cNvSpPr>
          <p:nvPr>
            <p:ph idx="1"/>
          </p:nvPr>
        </p:nvSpPr>
        <p:spPr>
          <a:xfrm>
            <a:off x="457200" y="1066800"/>
            <a:ext cx="7239000" cy="5486400"/>
          </a:xfrm>
        </p:spPr>
        <p:txBody>
          <a:bodyPr/>
          <a:lstStyle/>
          <a:p>
            <a:pPr eaLnBrk="1" hangingPunct="1"/>
            <a:r>
              <a:rPr lang="en-US"/>
              <a:t>We can use a heating curve to help us understand how substances undergo a phase change from a solid to a gas</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buFont typeface="Wingdings 2" pitchFamily="18" charset="2"/>
              <a:buNone/>
            </a:pPr>
            <a:endParaRPr lang="en-US"/>
          </a:p>
        </p:txBody>
      </p:sp>
      <p:pic>
        <p:nvPicPr>
          <p:cNvPr id="25604" name="Picture 2" descr="http://www.uwplatt.edu/~sundin/114/image/l1436b.gif"/>
          <p:cNvPicPr>
            <a:picLocks noChangeAspect="1" noChangeArrowheads="1"/>
          </p:cNvPicPr>
          <p:nvPr/>
        </p:nvPicPr>
        <p:blipFill>
          <a:blip r:embed="rId2" cstate="print"/>
          <a:srcRect/>
          <a:stretch>
            <a:fillRect/>
          </a:stretch>
        </p:blipFill>
        <p:spPr bwMode="auto">
          <a:xfrm>
            <a:off x="990600" y="2438400"/>
            <a:ext cx="5715000" cy="31734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eaLnBrk="1" fontAlgn="auto" hangingPunct="1">
              <a:spcAft>
                <a:spcPts val="0"/>
              </a:spcAft>
              <a:defRPr/>
            </a:pPr>
            <a:r>
              <a:rPr lang="en-US" dirty="0"/>
              <a:t>Now cool it down…</a:t>
            </a:r>
          </a:p>
        </p:txBody>
      </p:sp>
      <p:sp>
        <p:nvSpPr>
          <p:cNvPr id="26627" name="Content Placeholder 2"/>
          <p:cNvSpPr>
            <a:spLocks noGrp="1"/>
          </p:cNvSpPr>
          <p:nvPr>
            <p:ph idx="1"/>
          </p:nvPr>
        </p:nvSpPr>
        <p:spPr>
          <a:xfrm>
            <a:off x="457200" y="1143000"/>
            <a:ext cx="7239000" cy="5313363"/>
          </a:xfrm>
        </p:spPr>
        <p:txBody>
          <a:bodyPr/>
          <a:lstStyle/>
          <a:p>
            <a:pPr eaLnBrk="1" hangingPunct="1"/>
            <a:r>
              <a:rPr lang="en-US"/>
              <a:t>Opposite of heating is cooling</a:t>
            </a:r>
          </a:p>
          <a:p>
            <a:pPr eaLnBrk="1" hangingPunct="1"/>
            <a:r>
              <a:rPr lang="en-US"/>
              <a:t>Phase change of a gas to a solid</a:t>
            </a:r>
          </a:p>
        </p:txBody>
      </p:sp>
      <p:pic>
        <p:nvPicPr>
          <p:cNvPr id="26628" name="Picture 2" descr="http://2.bp.blogspot.com/_su_7sYXAgcg/R6b0YA1x_QI/AAAAAAAAAHI/EqzP-7zMQ3g/s320/cooling+curve.bmp"/>
          <p:cNvPicPr>
            <a:picLocks noChangeAspect="1" noChangeArrowheads="1"/>
          </p:cNvPicPr>
          <p:nvPr/>
        </p:nvPicPr>
        <p:blipFill>
          <a:blip r:embed="rId2" cstate="print"/>
          <a:srcRect/>
          <a:stretch>
            <a:fillRect/>
          </a:stretch>
        </p:blipFill>
        <p:spPr bwMode="auto">
          <a:xfrm>
            <a:off x="990600" y="2667000"/>
            <a:ext cx="5715000" cy="298291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C:\My Documents\Christy's Stuff\Teaching Stuff\Media\heating curve.jpg"/>
          <p:cNvPicPr>
            <a:picLocks noChangeAspect="1" noChangeArrowheads="1"/>
          </p:cNvPicPr>
          <p:nvPr/>
        </p:nvPicPr>
        <p:blipFill>
          <a:blip r:embed="rId2" cstate="print"/>
          <a:srcRect/>
          <a:stretch>
            <a:fillRect/>
          </a:stretch>
        </p:blipFill>
        <p:spPr bwMode="auto">
          <a:xfrm>
            <a:off x="98425" y="1489328"/>
            <a:ext cx="9045575" cy="5228972"/>
          </a:xfrm>
          <a:prstGeom prst="rect">
            <a:avLst/>
          </a:prstGeom>
          <a:noFill/>
        </p:spPr>
      </p:pic>
      <p:grpSp>
        <p:nvGrpSpPr>
          <p:cNvPr id="5" name="Group 14"/>
          <p:cNvGrpSpPr>
            <a:grpSpLocks/>
          </p:cNvGrpSpPr>
          <p:nvPr/>
        </p:nvGrpSpPr>
        <p:grpSpPr bwMode="auto">
          <a:xfrm>
            <a:off x="1136650" y="5468919"/>
            <a:ext cx="4916004" cy="523368"/>
            <a:chOff x="716" y="3436"/>
            <a:chExt cx="3063" cy="339"/>
          </a:xfrm>
        </p:grpSpPr>
        <p:sp>
          <p:nvSpPr>
            <p:cNvPr id="6" name="Text Box 4"/>
            <p:cNvSpPr txBox="1">
              <a:spLocks noChangeArrowheads="1"/>
            </p:cNvSpPr>
            <p:nvPr/>
          </p:nvSpPr>
          <p:spPr bwMode="auto">
            <a:xfrm>
              <a:off x="2411" y="3436"/>
              <a:ext cx="1368" cy="339"/>
            </a:xfrm>
            <a:prstGeom prst="rect">
              <a:avLst/>
            </a:prstGeom>
            <a:noFill/>
            <a:ln w="12700" cap="sq">
              <a:noFill/>
              <a:miter lim="800000"/>
              <a:headEnd type="none" w="sm" len="sm"/>
              <a:tailEnd type="none" w="sm" len="sm"/>
            </a:ln>
            <a:effectLst/>
          </p:spPr>
          <p:txBody>
            <a:bodyPr wrap="none">
              <a:spAutoFit/>
            </a:bodyPr>
            <a:lstStyle/>
            <a:p>
              <a:r>
                <a:rPr kumimoji="0" lang="en-US" sz="2800" b="1"/>
                <a:t>Solid - KE </a:t>
              </a:r>
              <a:r>
                <a:rPr kumimoji="0" lang="en-US" sz="2800" b="1">
                  <a:sym typeface="Symbol" pitchFamily="18" charset="2"/>
                </a:rPr>
                <a:t></a:t>
              </a:r>
            </a:p>
          </p:txBody>
        </p:sp>
        <p:sp>
          <p:nvSpPr>
            <p:cNvPr id="7" name="Line 9"/>
            <p:cNvSpPr>
              <a:spLocks noChangeShapeType="1"/>
            </p:cNvSpPr>
            <p:nvPr/>
          </p:nvSpPr>
          <p:spPr bwMode="auto">
            <a:xfrm flipH="1">
              <a:off x="716" y="3591"/>
              <a:ext cx="1684" cy="0"/>
            </a:xfrm>
            <a:prstGeom prst="line">
              <a:avLst/>
            </a:prstGeom>
            <a:noFill/>
            <a:ln w="38100" cap="sq">
              <a:solidFill>
                <a:schemeClr val="bg2"/>
              </a:solidFill>
              <a:round/>
              <a:headEnd type="none" w="sm" len="sm"/>
              <a:tailEnd type="triangle" w="sm" len="sm"/>
            </a:ln>
            <a:effectLst/>
          </p:spPr>
          <p:txBody>
            <a:bodyPr wrap="none" anchor="ctr"/>
            <a:lstStyle/>
            <a:p>
              <a:endParaRPr lang="en-US"/>
            </a:p>
          </p:txBody>
        </p:sp>
      </p:grpSp>
      <p:grpSp>
        <p:nvGrpSpPr>
          <p:cNvPr id="8" name="Group 15"/>
          <p:cNvGrpSpPr>
            <a:grpSpLocks/>
          </p:cNvGrpSpPr>
          <p:nvPr/>
        </p:nvGrpSpPr>
        <p:grpSpPr bwMode="auto">
          <a:xfrm>
            <a:off x="1828800" y="4713101"/>
            <a:ext cx="4575751" cy="779649"/>
            <a:chOff x="1152" y="2955"/>
            <a:chExt cx="2851" cy="505"/>
          </a:xfrm>
        </p:grpSpPr>
        <p:sp>
          <p:nvSpPr>
            <p:cNvPr id="9" name="Text Box 5"/>
            <p:cNvSpPr txBox="1">
              <a:spLocks noChangeArrowheads="1"/>
            </p:cNvSpPr>
            <p:nvPr/>
          </p:nvSpPr>
          <p:spPr bwMode="auto">
            <a:xfrm>
              <a:off x="2411" y="2955"/>
              <a:ext cx="1592" cy="339"/>
            </a:xfrm>
            <a:prstGeom prst="rect">
              <a:avLst/>
            </a:prstGeom>
            <a:noFill/>
            <a:ln w="12700" cap="sq">
              <a:noFill/>
              <a:miter lim="800000"/>
              <a:headEnd type="none" w="sm" len="sm"/>
              <a:tailEnd type="none" w="sm" len="sm"/>
            </a:ln>
            <a:effectLst/>
          </p:spPr>
          <p:txBody>
            <a:bodyPr wrap="none">
              <a:spAutoFit/>
            </a:bodyPr>
            <a:lstStyle/>
            <a:p>
              <a:r>
                <a:rPr kumimoji="0" lang="en-US" sz="2800" b="1" dirty="0"/>
                <a:t>Melting - PE </a:t>
              </a:r>
              <a:r>
                <a:rPr kumimoji="0" lang="en-US" sz="2800" b="1" dirty="0">
                  <a:sym typeface="Symbol" pitchFamily="18" charset="2"/>
                </a:rPr>
                <a:t></a:t>
              </a:r>
            </a:p>
          </p:txBody>
        </p:sp>
        <p:sp>
          <p:nvSpPr>
            <p:cNvPr id="10" name="Line 10"/>
            <p:cNvSpPr>
              <a:spLocks noChangeShapeType="1"/>
            </p:cNvSpPr>
            <p:nvPr/>
          </p:nvSpPr>
          <p:spPr bwMode="auto">
            <a:xfrm flipH="1">
              <a:off x="1152" y="3155"/>
              <a:ext cx="1248" cy="305"/>
            </a:xfrm>
            <a:prstGeom prst="line">
              <a:avLst/>
            </a:prstGeom>
            <a:noFill/>
            <a:ln w="38100" cap="sq">
              <a:solidFill>
                <a:schemeClr val="bg2"/>
              </a:solidFill>
              <a:round/>
              <a:headEnd type="none" w="sm" len="sm"/>
              <a:tailEnd type="triangle" w="sm" len="sm"/>
            </a:ln>
            <a:effectLst/>
          </p:spPr>
          <p:txBody>
            <a:bodyPr wrap="none" anchor="ctr"/>
            <a:lstStyle/>
            <a:p>
              <a:endParaRPr lang="en-US"/>
            </a:p>
          </p:txBody>
        </p:sp>
      </p:grpSp>
      <p:grpSp>
        <p:nvGrpSpPr>
          <p:cNvPr id="11" name="Group 16"/>
          <p:cNvGrpSpPr>
            <a:grpSpLocks/>
          </p:cNvGrpSpPr>
          <p:nvPr/>
        </p:nvGrpSpPr>
        <p:grpSpPr bwMode="auto">
          <a:xfrm>
            <a:off x="2212975" y="3943331"/>
            <a:ext cx="4026853" cy="523368"/>
            <a:chOff x="1394" y="2475"/>
            <a:chExt cx="2509" cy="339"/>
          </a:xfrm>
        </p:grpSpPr>
        <p:sp>
          <p:nvSpPr>
            <p:cNvPr id="12" name="Text Box 6"/>
            <p:cNvSpPr txBox="1">
              <a:spLocks noChangeArrowheads="1"/>
            </p:cNvSpPr>
            <p:nvPr/>
          </p:nvSpPr>
          <p:spPr bwMode="auto">
            <a:xfrm>
              <a:off x="2411" y="2475"/>
              <a:ext cx="1492" cy="339"/>
            </a:xfrm>
            <a:prstGeom prst="rect">
              <a:avLst/>
            </a:prstGeom>
            <a:noFill/>
            <a:ln w="12700" cap="sq">
              <a:noFill/>
              <a:miter lim="800000"/>
              <a:headEnd type="none" w="sm" len="sm"/>
              <a:tailEnd type="none" w="sm" len="sm"/>
            </a:ln>
            <a:effectLst/>
          </p:spPr>
          <p:txBody>
            <a:bodyPr wrap="none">
              <a:spAutoFit/>
            </a:bodyPr>
            <a:lstStyle/>
            <a:p>
              <a:r>
                <a:rPr kumimoji="0" lang="en-US" sz="2800" b="1"/>
                <a:t>Liquid - KE </a:t>
              </a:r>
              <a:r>
                <a:rPr kumimoji="0" lang="en-US" sz="2800" b="1">
                  <a:sym typeface="Symbol" pitchFamily="18" charset="2"/>
                </a:rPr>
                <a:t></a:t>
              </a:r>
            </a:p>
          </p:txBody>
        </p:sp>
        <p:sp>
          <p:nvSpPr>
            <p:cNvPr id="13" name="Line 11"/>
            <p:cNvSpPr>
              <a:spLocks noChangeShapeType="1"/>
            </p:cNvSpPr>
            <p:nvPr/>
          </p:nvSpPr>
          <p:spPr bwMode="auto">
            <a:xfrm flipH="1">
              <a:off x="1394" y="2650"/>
              <a:ext cx="1006" cy="0"/>
            </a:xfrm>
            <a:prstGeom prst="line">
              <a:avLst/>
            </a:prstGeom>
            <a:noFill/>
            <a:ln w="38100" cap="sq">
              <a:solidFill>
                <a:schemeClr val="bg2"/>
              </a:solidFill>
              <a:round/>
              <a:headEnd type="none" w="sm" len="sm"/>
              <a:tailEnd type="triangle" w="sm" len="sm"/>
            </a:ln>
            <a:effectLst/>
          </p:spPr>
          <p:txBody>
            <a:bodyPr wrap="none" anchor="ctr"/>
            <a:lstStyle/>
            <a:p>
              <a:endParaRPr lang="en-US"/>
            </a:p>
          </p:txBody>
        </p:sp>
      </p:grpSp>
      <p:grpSp>
        <p:nvGrpSpPr>
          <p:cNvPr id="14" name="Group 19"/>
          <p:cNvGrpSpPr>
            <a:grpSpLocks/>
          </p:cNvGrpSpPr>
          <p:nvPr/>
        </p:nvGrpSpPr>
        <p:grpSpPr bwMode="auto">
          <a:xfrm>
            <a:off x="5665788" y="3260612"/>
            <a:ext cx="3075109" cy="688562"/>
            <a:chOff x="3569" y="2042"/>
            <a:chExt cx="1916" cy="446"/>
          </a:xfrm>
        </p:grpSpPr>
        <p:sp>
          <p:nvSpPr>
            <p:cNvPr id="15" name="Text Box 7"/>
            <p:cNvSpPr txBox="1">
              <a:spLocks noChangeArrowheads="1"/>
            </p:cNvSpPr>
            <p:nvPr/>
          </p:nvSpPr>
          <p:spPr bwMode="auto">
            <a:xfrm>
              <a:off x="3919" y="2149"/>
              <a:ext cx="1566" cy="339"/>
            </a:xfrm>
            <a:prstGeom prst="rect">
              <a:avLst/>
            </a:prstGeom>
            <a:noFill/>
            <a:ln w="12700" cap="sq">
              <a:noFill/>
              <a:miter lim="800000"/>
              <a:headEnd type="none" w="sm" len="sm"/>
              <a:tailEnd type="none" w="sm" len="sm"/>
            </a:ln>
            <a:effectLst/>
          </p:spPr>
          <p:txBody>
            <a:bodyPr wrap="none">
              <a:spAutoFit/>
            </a:bodyPr>
            <a:lstStyle/>
            <a:p>
              <a:r>
                <a:rPr kumimoji="0" lang="en-US" sz="2800" b="1"/>
                <a:t>Boiling - PE </a:t>
              </a:r>
              <a:r>
                <a:rPr kumimoji="0" lang="en-US" sz="2800" b="1">
                  <a:sym typeface="Symbol" pitchFamily="18" charset="2"/>
                </a:rPr>
                <a:t></a:t>
              </a:r>
            </a:p>
          </p:txBody>
        </p:sp>
        <p:sp>
          <p:nvSpPr>
            <p:cNvPr id="16" name="Line 12"/>
            <p:cNvSpPr>
              <a:spLocks noChangeShapeType="1"/>
            </p:cNvSpPr>
            <p:nvPr/>
          </p:nvSpPr>
          <p:spPr bwMode="auto">
            <a:xfrm flipH="1" flipV="1">
              <a:off x="3569" y="2042"/>
              <a:ext cx="343" cy="265"/>
            </a:xfrm>
            <a:prstGeom prst="line">
              <a:avLst/>
            </a:prstGeom>
            <a:noFill/>
            <a:ln w="38100" cap="sq">
              <a:solidFill>
                <a:schemeClr val="bg2"/>
              </a:solidFill>
              <a:round/>
              <a:headEnd type="none" w="sm" len="sm"/>
              <a:tailEnd type="triangle" w="sm" len="sm"/>
            </a:ln>
            <a:effectLst/>
          </p:spPr>
          <p:txBody>
            <a:bodyPr wrap="none" anchor="ctr"/>
            <a:lstStyle/>
            <a:p>
              <a:endParaRPr lang="en-US"/>
            </a:p>
          </p:txBody>
        </p:sp>
      </p:grpSp>
      <p:grpSp>
        <p:nvGrpSpPr>
          <p:cNvPr id="17" name="Group 20"/>
          <p:cNvGrpSpPr>
            <a:grpSpLocks/>
          </p:cNvGrpSpPr>
          <p:nvPr/>
        </p:nvGrpSpPr>
        <p:grpSpPr bwMode="auto">
          <a:xfrm>
            <a:off x="4733925" y="2237463"/>
            <a:ext cx="2559917" cy="697825"/>
            <a:chOff x="2982" y="1397"/>
            <a:chExt cx="1595" cy="452"/>
          </a:xfrm>
        </p:grpSpPr>
        <p:sp>
          <p:nvSpPr>
            <p:cNvPr id="18" name="Text Box 8"/>
            <p:cNvSpPr txBox="1">
              <a:spLocks noChangeArrowheads="1"/>
            </p:cNvSpPr>
            <p:nvPr/>
          </p:nvSpPr>
          <p:spPr bwMode="auto">
            <a:xfrm>
              <a:off x="2982" y="1397"/>
              <a:ext cx="1245" cy="339"/>
            </a:xfrm>
            <a:prstGeom prst="rect">
              <a:avLst/>
            </a:prstGeom>
            <a:noFill/>
            <a:ln w="12700" cap="sq">
              <a:noFill/>
              <a:miter lim="800000"/>
              <a:headEnd type="none" w="sm" len="sm"/>
              <a:tailEnd type="none" w="sm" len="sm"/>
            </a:ln>
            <a:effectLst/>
          </p:spPr>
          <p:txBody>
            <a:bodyPr wrap="none">
              <a:spAutoFit/>
            </a:bodyPr>
            <a:lstStyle/>
            <a:p>
              <a:r>
                <a:rPr kumimoji="0" lang="en-US" sz="2800" b="1"/>
                <a:t>Gas - KE </a:t>
              </a:r>
              <a:r>
                <a:rPr kumimoji="0" lang="en-US" sz="2800" b="1">
                  <a:sym typeface="Symbol" pitchFamily="18" charset="2"/>
                </a:rPr>
                <a:t></a:t>
              </a:r>
            </a:p>
          </p:txBody>
        </p:sp>
        <p:sp>
          <p:nvSpPr>
            <p:cNvPr id="19" name="Line 18"/>
            <p:cNvSpPr>
              <a:spLocks noChangeShapeType="1"/>
            </p:cNvSpPr>
            <p:nvPr/>
          </p:nvSpPr>
          <p:spPr bwMode="auto">
            <a:xfrm>
              <a:off x="4234" y="1584"/>
              <a:ext cx="343" cy="265"/>
            </a:xfrm>
            <a:prstGeom prst="line">
              <a:avLst/>
            </a:prstGeom>
            <a:noFill/>
            <a:ln w="38100" cap="sq">
              <a:solidFill>
                <a:schemeClr val="bg2"/>
              </a:solidFill>
              <a:round/>
              <a:headEnd type="none" w="sm" len="sm"/>
              <a:tailEnd type="triangle" w="sm" len="sm"/>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7772-3BCD-4EEC-B3AA-724BD00F7270}"/>
              </a:ext>
            </a:extLst>
          </p:cNvPr>
          <p:cNvSpPr>
            <a:spLocks noGrp="1"/>
          </p:cNvSpPr>
          <p:nvPr>
            <p:ph type="title"/>
          </p:nvPr>
        </p:nvSpPr>
        <p:spPr>
          <a:xfrm>
            <a:off x="457200" y="320675"/>
            <a:ext cx="7239000" cy="822325"/>
          </a:xfrm>
        </p:spPr>
        <p:txBody>
          <a:bodyPr/>
          <a:lstStyle/>
          <a:p>
            <a:r>
              <a:rPr lang="en-US" dirty="0"/>
              <a:t>Kinetic Molecular Theory</a:t>
            </a:r>
          </a:p>
        </p:txBody>
      </p:sp>
      <p:sp>
        <p:nvSpPr>
          <p:cNvPr id="3" name="Content Placeholder 2">
            <a:extLst>
              <a:ext uri="{FF2B5EF4-FFF2-40B4-BE49-F238E27FC236}">
                <a16:creationId xmlns:a16="http://schemas.microsoft.com/office/drawing/2014/main" id="{D1AC7893-4E09-4754-AEB1-772ED6E2D679}"/>
              </a:ext>
            </a:extLst>
          </p:cNvPr>
          <p:cNvSpPr>
            <a:spLocks noGrp="1"/>
          </p:cNvSpPr>
          <p:nvPr>
            <p:ph idx="1"/>
          </p:nvPr>
        </p:nvSpPr>
        <p:spPr>
          <a:xfrm>
            <a:off x="0" y="1074737"/>
            <a:ext cx="8153400" cy="4098925"/>
          </a:xfrm>
        </p:spPr>
        <p:txBody>
          <a:bodyPr/>
          <a:lstStyle/>
          <a:p>
            <a:pPr marL="0" indent="0">
              <a:buNone/>
            </a:pPr>
            <a:r>
              <a:rPr lang="en-US" b="1" dirty="0"/>
              <a:t>Kinetic Theory </a:t>
            </a:r>
            <a:r>
              <a:rPr lang="en-US" dirty="0"/>
              <a:t>KMT of matter describes the movement of matter.</a:t>
            </a:r>
          </a:p>
          <a:p>
            <a:pPr marL="0" indent="0">
              <a:buNone/>
            </a:pPr>
            <a:endParaRPr lang="en-US" sz="2400" dirty="0"/>
          </a:p>
          <a:p>
            <a:r>
              <a:rPr lang="en-US" sz="2400" b="1" dirty="0"/>
              <a:t>Kinetic Energy </a:t>
            </a:r>
            <a:r>
              <a:rPr lang="en-US" sz="2400" dirty="0"/>
              <a:t>is the energy of </a:t>
            </a:r>
            <a:r>
              <a:rPr lang="en-US" sz="2400" u="sng" dirty="0"/>
              <a:t>motion</a:t>
            </a:r>
            <a:r>
              <a:rPr lang="en-US" sz="2400" dirty="0"/>
              <a:t>. Temperature is the measure of the average kinetic energy of the particles in matter</a:t>
            </a:r>
          </a:p>
          <a:p>
            <a:r>
              <a:rPr lang="en-US" sz="2400" b="1" dirty="0"/>
              <a:t>Potential energy </a:t>
            </a:r>
            <a:r>
              <a:rPr lang="en-US" sz="2400" dirty="0"/>
              <a:t>is the energy of </a:t>
            </a:r>
            <a:r>
              <a:rPr lang="en-US" sz="2400" u="sng" dirty="0"/>
              <a:t>position</a:t>
            </a:r>
            <a:r>
              <a:rPr lang="en-US" sz="2400" dirty="0"/>
              <a:t>. Temperature is constant when the average distance between particles changes</a:t>
            </a:r>
          </a:p>
          <a:p>
            <a:endParaRPr lang="en-US" dirty="0"/>
          </a:p>
        </p:txBody>
      </p:sp>
      <p:pic>
        <p:nvPicPr>
          <p:cNvPr id="4" name="Picture 2" descr="http://www.chem.ufl.edu/~itl/2045/lectures/FG11_001.GIF">
            <a:extLst>
              <a:ext uri="{FF2B5EF4-FFF2-40B4-BE49-F238E27FC236}">
                <a16:creationId xmlns:a16="http://schemas.microsoft.com/office/drawing/2014/main" id="{50DB370C-3132-4B6E-821C-49E03B7E0F72}"/>
              </a:ext>
            </a:extLst>
          </p:cNvPr>
          <p:cNvPicPr>
            <a:picLocks noChangeAspect="1" noChangeArrowheads="1"/>
          </p:cNvPicPr>
          <p:nvPr/>
        </p:nvPicPr>
        <p:blipFill>
          <a:blip r:embed="rId2" cstate="print"/>
          <a:srcRect t="12000" b="10000"/>
          <a:stretch>
            <a:fillRect/>
          </a:stretch>
        </p:blipFill>
        <p:spPr bwMode="auto">
          <a:xfrm>
            <a:off x="2819400" y="4343400"/>
            <a:ext cx="4835770" cy="2514600"/>
          </a:xfrm>
          <a:prstGeom prst="rect">
            <a:avLst/>
          </a:prstGeom>
          <a:noFill/>
          <a:ln w="9525">
            <a:noFill/>
            <a:miter lim="800000"/>
            <a:headEnd/>
            <a:tailEnd/>
          </a:ln>
        </p:spPr>
      </p:pic>
    </p:spTree>
    <p:extLst>
      <p:ext uri="{BB962C8B-B14F-4D97-AF65-F5344CB8AC3E}">
        <p14:creationId xmlns:p14="http://schemas.microsoft.com/office/powerpoint/2010/main" val="2816384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228600"/>
            <a:ext cx="7239000" cy="1143000"/>
          </a:xfrm>
        </p:spPr>
        <p:txBody>
          <a:bodyPr/>
          <a:lstStyle/>
          <a:p>
            <a:pPr eaLnBrk="1" hangingPunct="1"/>
            <a:r>
              <a:rPr lang="en-US" dirty="0"/>
              <a:t>Chemical Properties</a:t>
            </a:r>
          </a:p>
        </p:txBody>
      </p:sp>
      <p:sp>
        <p:nvSpPr>
          <p:cNvPr id="10243" name="Content Placeholder 2"/>
          <p:cNvSpPr>
            <a:spLocks noGrp="1"/>
          </p:cNvSpPr>
          <p:nvPr>
            <p:ph sz="quarter" idx="1"/>
          </p:nvPr>
        </p:nvSpPr>
        <p:spPr>
          <a:xfrm>
            <a:off x="0" y="1158875"/>
            <a:ext cx="8229600" cy="4937125"/>
          </a:xfrm>
        </p:spPr>
        <p:txBody>
          <a:bodyPr/>
          <a:lstStyle/>
          <a:p>
            <a:pPr eaLnBrk="1" hangingPunct="1"/>
            <a:r>
              <a:rPr lang="en-US" dirty="0"/>
              <a:t>Describes a specific chemical change that alters the composition of a substance</a:t>
            </a:r>
          </a:p>
          <a:p>
            <a:pPr lvl="1" eaLnBrk="1" hangingPunct="1"/>
            <a:r>
              <a:rPr lang="en-US" dirty="0"/>
              <a:t>Reactivity-is the tendency of a substance to undergo chemical reaction, either by itself or with other materials.</a:t>
            </a:r>
          </a:p>
          <a:p>
            <a:pPr lvl="1" eaLnBrk="1" hangingPunct="1"/>
            <a:r>
              <a:rPr lang="en-US" dirty="0"/>
              <a:t>Flammability- is the tendency of a substance to burn in the presence of oxygen</a:t>
            </a:r>
          </a:p>
          <a:p>
            <a:pPr lvl="1" eaLnBrk="1" hangingPunct="1"/>
            <a:r>
              <a:rPr lang="en-US" dirty="0"/>
              <a:t>Light Exposure</a:t>
            </a:r>
          </a:p>
        </p:txBody>
      </p:sp>
      <p:pic>
        <p:nvPicPr>
          <p:cNvPr id="10244" name="Picture 2" descr="http://www.commonnail.com/upfiles/common_nailswire_nailsiron_nails.jpg"/>
          <p:cNvPicPr>
            <a:picLocks noChangeAspect="1" noChangeArrowheads="1"/>
          </p:cNvPicPr>
          <p:nvPr/>
        </p:nvPicPr>
        <p:blipFill>
          <a:blip r:embed="rId2" cstate="print"/>
          <a:srcRect/>
          <a:stretch>
            <a:fillRect/>
          </a:stretch>
        </p:blipFill>
        <p:spPr bwMode="auto">
          <a:xfrm>
            <a:off x="1086730" y="4299390"/>
            <a:ext cx="1828800" cy="1371600"/>
          </a:xfrm>
          <a:prstGeom prst="rect">
            <a:avLst/>
          </a:prstGeom>
          <a:noFill/>
          <a:ln w="9525">
            <a:noFill/>
            <a:miter lim="800000"/>
            <a:headEnd/>
            <a:tailEnd/>
          </a:ln>
        </p:spPr>
      </p:pic>
      <p:sp>
        <p:nvSpPr>
          <p:cNvPr id="5" name="Right Arrow 4"/>
          <p:cNvSpPr/>
          <p:nvPr/>
        </p:nvSpPr>
        <p:spPr>
          <a:xfrm>
            <a:off x="3563228" y="4724400"/>
            <a:ext cx="1524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6" name="Picture 4" descr="http://static4.depositphotos.com/1000133/389/i/450/dep_3899458-Rusty-nails.jpg"/>
          <p:cNvPicPr>
            <a:picLocks noChangeAspect="1" noChangeArrowheads="1"/>
          </p:cNvPicPr>
          <p:nvPr/>
        </p:nvPicPr>
        <p:blipFill>
          <a:blip r:embed="rId3" cstate="print"/>
          <a:srcRect/>
          <a:stretch>
            <a:fillRect/>
          </a:stretch>
        </p:blipFill>
        <p:spPr bwMode="auto">
          <a:xfrm>
            <a:off x="5524502" y="4327525"/>
            <a:ext cx="2057400" cy="1371600"/>
          </a:xfrm>
          <a:prstGeom prst="rect">
            <a:avLst/>
          </a:prstGeom>
          <a:noFill/>
          <a:ln w="9525">
            <a:noFill/>
            <a:miter lim="800000"/>
            <a:headEnd/>
            <a:tailEnd/>
          </a:ln>
        </p:spPr>
      </p:pic>
      <p:pic>
        <p:nvPicPr>
          <p:cNvPr id="10247" name="Picture 2" descr="http://www.westfield.ma.edu/cmasi/gen_chem1/Solutions/reactions%20in%20solution/reactions_in_solution_gifs/iron_oxide_reaction.gif"/>
          <p:cNvPicPr>
            <a:picLocks noChangeAspect="1" noChangeArrowheads="1"/>
          </p:cNvPicPr>
          <p:nvPr/>
        </p:nvPicPr>
        <p:blipFill>
          <a:blip r:embed="rId4" cstate="print"/>
          <a:srcRect b="43750"/>
          <a:stretch>
            <a:fillRect/>
          </a:stretch>
        </p:blipFill>
        <p:spPr bwMode="auto">
          <a:xfrm>
            <a:off x="1460502" y="5753100"/>
            <a:ext cx="6121400" cy="685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7239000" cy="1143000"/>
          </a:xfrm>
        </p:spPr>
        <p:txBody>
          <a:bodyPr/>
          <a:lstStyle/>
          <a:p>
            <a:pPr eaLnBrk="1" hangingPunct="1"/>
            <a:r>
              <a:rPr lang="en-US" dirty="0"/>
              <a:t>Chemical Changes</a:t>
            </a:r>
          </a:p>
        </p:txBody>
      </p:sp>
      <p:sp>
        <p:nvSpPr>
          <p:cNvPr id="3" name="Content Placeholder 2"/>
          <p:cNvSpPr>
            <a:spLocks noGrp="1"/>
          </p:cNvSpPr>
          <p:nvPr>
            <p:ph sz="quarter" idx="1"/>
          </p:nvPr>
        </p:nvSpPr>
        <p:spPr>
          <a:xfrm>
            <a:off x="76200" y="1066800"/>
            <a:ext cx="8001000" cy="5638800"/>
          </a:xfrm>
        </p:spPr>
        <p:txBody>
          <a:bodyPr>
            <a:normAutofit lnSpcReduction="10000"/>
          </a:bodyPr>
          <a:lstStyle/>
          <a:p>
            <a:pPr marL="274320" indent="-274320" eaLnBrk="1" fontAlgn="auto" hangingPunct="1">
              <a:spcAft>
                <a:spcPts val="0"/>
              </a:spcAft>
              <a:buFont typeface="Wingdings 3"/>
              <a:buChar char=""/>
              <a:defRPr/>
            </a:pPr>
            <a:r>
              <a:rPr lang="en-US" dirty="0"/>
              <a:t>Any change that results in the formation of new substances</a:t>
            </a:r>
          </a:p>
          <a:p>
            <a:pPr marL="274320" indent="-274320" eaLnBrk="1" fontAlgn="auto" hangingPunct="1">
              <a:spcAft>
                <a:spcPts val="0"/>
              </a:spcAft>
              <a:buNone/>
              <a:defRPr/>
            </a:pPr>
            <a:endParaRPr lang="en-US" dirty="0"/>
          </a:p>
          <a:p>
            <a:pPr marL="274320" indent="-274320" eaLnBrk="1" fontAlgn="auto" hangingPunct="1">
              <a:spcAft>
                <a:spcPts val="0"/>
              </a:spcAft>
              <a:buFont typeface="Wingdings 3"/>
              <a:buChar char=""/>
              <a:defRPr/>
            </a:pPr>
            <a:r>
              <a:rPr lang="en-US" dirty="0"/>
              <a:t>Examples:</a:t>
            </a:r>
          </a:p>
          <a:p>
            <a:pPr marL="548640" lvl="1" indent="-274320" eaLnBrk="1" fontAlgn="auto" hangingPunct="1">
              <a:spcAft>
                <a:spcPts val="0"/>
              </a:spcAft>
              <a:buFont typeface="Wingdings 3"/>
              <a:buChar char=""/>
              <a:defRPr/>
            </a:pPr>
            <a:r>
              <a:rPr lang="en-US" dirty="0"/>
              <a:t>Combustion – combines with oxygen and burns</a:t>
            </a:r>
          </a:p>
          <a:p>
            <a:pPr marL="548640" lvl="1" indent="-274320" eaLnBrk="1" fontAlgn="auto" hangingPunct="1">
              <a:spcAft>
                <a:spcPts val="0"/>
              </a:spcAft>
              <a:buFont typeface="Wingdings 3"/>
              <a:buChar char=""/>
              <a:defRPr/>
            </a:pPr>
            <a:r>
              <a:rPr lang="en-US" dirty="0"/>
              <a:t>Corrosion – weakening/discoloration of metals</a:t>
            </a:r>
          </a:p>
          <a:p>
            <a:pPr marL="548640" lvl="1" indent="-274320" eaLnBrk="1" fontAlgn="auto" hangingPunct="1">
              <a:spcAft>
                <a:spcPts val="0"/>
              </a:spcAft>
              <a:buFont typeface="Wingdings 3"/>
              <a:buChar char=""/>
              <a:defRPr/>
            </a:pPr>
            <a:r>
              <a:rPr lang="en-US" dirty="0"/>
              <a:t>Oxidation – substances combine with oxygen</a:t>
            </a:r>
          </a:p>
          <a:p>
            <a:pPr marL="548640" lvl="1" indent="-274320" eaLnBrk="1" fontAlgn="auto" hangingPunct="1">
              <a:spcAft>
                <a:spcPts val="0"/>
              </a:spcAft>
              <a:buFont typeface="Wingdings 3"/>
              <a:buChar char=""/>
              <a:defRPr/>
            </a:pPr>
            <a:r>
              <a:rPr lang="en-US" dirty="0"/>
              <a:t>Growth – combines small substances to form larger more complex substances</a:t>
            </a:r>
          </a:p>
          <a:p>
            <a:pPr marL="548640" lvl="1" indent="-274320" eaLnBrk="1" fontAlgn="auto" hangingPunct="1">
              <a:spcAft>
                <a:spcPts val="0"/>
              </a:spcAft>
              <a:buFont typeface="Wingdings 3"/>
              <a:buChar char=""/>
              <a:defRPr/>
            </a:pPr>
            <a:r>
              <a:rPr lang="en-US" dirty="0"/>
              <a:t>Decomposition and decay – breaks down large structures into smaller ones</a:t>
            </a:r>
          </a:p>
          <a:p>
            <a:pPr marL="548640" lvl="1" indent="-274320" eaLnBrk="1" fontAlgn="auto" hangingPunct="1">
              <a:spcAft>
                <a:spcPts val="0"/>
              </a:spcAft>
              <a:buNone/>
              <a:defRPr/>
            </a:pPr>
            <a:endParaRPr lang="en-US" dirty="0"/>
          </a:p>
          <a:p>
            <a:pPr marL="274320" indent="-274320" eaLnBrk="1" fontAlgn="auto" hangingPunct="1">
              <a:spcAft>
                <a:spcPts val="0"/>
              </a:spcAft>
              <a:buFont typeface="Wingdings 3"/>
              <a:buChar char=""/>
              <a:defRPr/>
            </a:pPr>
            <a:r>
              <a:rPr lang="en-US" dirty="0"/>
              <a:t>In all examples… the key is that there is a formation of a new material!</a:t>
            </a:r>
          </a:p>
          <a:p>
            <a:pPr marL="274320" indent="-274320" eaLnBrk="1" fontAlgn="auto" hangingPunct="1">
              <a:spcAft>
                <a:spcPts val="0"/>
              </a:spcAft>
              <a:buFont typeface="Wingdings 3"/>
              <a:buChar cha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pure Substances</a:t>
            </a:r>
          </a:p>
        </p:txBody>
      </p:sp>
      <p:sp>
        <p:nvSpPr>
          <p:cNvPr id="3" name="Content Placeholder 2"/>
          <p:cNvSpPr>
            <a:spLocks noGrp="1"/>
          </p:cNvSpPr>
          <p:nvPr>
            <p:ph idx="1"/>
          </p:nvPr>
        </p:nvSpPr>
        <p:spPr/>
        <p:txBody>
          <a:bodyPr/>
          <a:lstStyle/>
          <a:p>
            <a:pPr marL="274320" indent="-274320" eaLnBrk="1" fontAlgn="auto" hangingPunct="1">
              <a:spcAft>
                <a:spcPts val="0"/>
              </a:spcAft>
              <a:buFont typeface="Wingdings 2"/>
              <a:buChar char=""/>
              <a:defRPr/>
            </a:pPr>
            <a:r>
              <a:rPr lang="en-US" u="sng" dirty="0"/>
              <a:t>Element</a:t>
            </a:r>
            <a:r>
              <a:rPr lang="en-US" dirty="0"/>
              <a:t> – any substance made up of only one </a:t>
            </a:r>
          </a:p>
          <a:p>
            <a:pPr marL="274320" indent="-274320" eaLnBrk="1" fontAlgn="auto" hangingPunct="1">
              <a:spcAft>
                <a:spcPts val="0"/>
              </a:spcAft>
              <a:buFont typeface="Wingdings 2"/>
              <a:buNone/>
              <a:defRPr/>
            </a:pPr>
            <a:r>
              <a:rPr lang="en-US" dirty="0"/>
              <a:t>	type of atom</a:t>
            </a:r>
          </a:p>
          <a:p>
            <a:pPr marL="521208" lvl="1" eaLnBrk="1" fontAlgn="auto" hangingPunct="1">
              <a:spcAft>
                <a:spcPts val="0"/>
              </a:spcAft>
              <a:buClr>
                <a:schemeClr val="accent4"/>
              </a:buClr>
              <a:buFont typeface="Wingdings 2"/>
              <a:buChar char=""/>
              <a:defRPr/>
            </a:pPr>
            <a:r>
              <a:rPr lang="en-US" dirty="0">
                <a:solidFill>
                  <a:schemeClr val="tx1">
                    <a:tint val="85000"/>
                  </a:schemeClr>
                </a:solidFill>
              </a:rPr>
              <a:t>oxygen, helium, silver, carbon</a:t>
            </a:r>
          </a:p>
          <a:p>
            <a:pPr marL="521208" lvl="1" eaLnBrk="1" fontAlgn="auto" hangingPunct="1">
              <a:spcAft>
                <a:spcPts val="0"/>
              </a:spcAft>
              <a:buClr>
                <a:schemeClr val="accent4"/>
              </a:buClr>
              <a:buFont typeface="Wingdings 2"/>
              <a:buChar char=""/>
              <a:defRPr/>
            </a:pPr>
            <a:r>
              <a:rPr lang="en-US" dirty="0">
                <a:latin typeface="Trebuchet MS" pitchFamily="34" charset="0"/>
                <a:hlinkClick r:id="rId2"/>
              </a:rPr>
              <a:t>http://periodictable.com/</a:t>
            </a:r>
            <a:endParaRPr lang="en-US" dirty="0">
              <a:solidFill>
                <a:schemeClr val="tx1">
                  <a:tint val="85000"/>
                </a:schemeClr>
              </a:solidFill>
            </a:endParaRPr>
          </a:p>
          <a:p>
            <a:pPr marL="521208" lvl="1" eaLnBrk="1" fontAlgn="auto" hangingPunct="1">
              <a:spcAft>
                <a:spcPts val="0"/>
              </a:spcAft>
              <a:buClr>
                <a:schemeClr val="accent4"/>
              </a:buClr>
              <a:buFont typeface="Wingdings 2"/>
              <a:buChar char=""/>
              <a:defRPr/>
            </a:pPr>
            <a:endParaRPr lang="en-US" dirty="0">
              <a:solidFill>
                <a:schemeClr val="tx1">
                  <a:tint val="85000"/>
                </a:schemeClr>
              </a:solidFill>
            </a:endParaRPr>
          </a:p>
          <a:p>
            <a:pPr marL="274320" indent="-274320" eaLnBrk="1" fontAlgn="auto" hangingPunct="1">
              <a:spcAft>
                <a:spcPts val="0"/>
              </a:spcAft>
              <a:buFont typeface="Wingdings 2"/>
              <a:buChar char=""/>
              <a:defRPr/>
            </a:pPr>
            <a:r>
              <a:rPr lang="en-US" u="sng" dirty="0"/>
              <a:t>Compound</a:t>
            </a:r>
            <a:r>
              <a:rPr lang="en-US" dirty="0"/>
              <a:t> – a substance in which two or more elements are combined</a:t>
            </a:r>
          </a:p>
          <a:p>
            <a:pPr marL="521208" lvl="1" eaLnBrk="1" fontAlgn="auto" hangingPunct="1">
              <a:spcAft>
                <a:spcPts val="0"/>
              </a:spcAft>
              <a:buClr>
                <a:schemeClr val="accent4"/>
              </a:buClr>
              <a:buFont typeface="Wingdings 2"/>
              <a:buChar char=""/>
              <a:defRPr/>
            </a:pPr>
            <a:r>
              <a:rPr lang="en-US" dirty="0">
                <a:solidFill>
                  <a:schemeClr val="tx1">
                    <a:tint val="85000"/>
                  </a:schemeClr>
                </a:solidFill>
              </a:rPr>
              <a:t>Chlorine Gas + Sodium metal = Sodium Chloride (salt)</a:t>
            </a:r>
          </a:p>
          <a:p>
            <a:pPr marL="758952" lvl="2" eaLnBrk="1" fontAlgn="auto" hangingPunct="1">
              <a:spcAft>
                <a:spcPts val="0"/>
              </a:spcAft>
              <a:buClr>
                <a:schemeClr val="accent4"/>
              </a:buClr>
              <a:buFont typeface="Wingdings"/>
              <a:buChar char=""/>
              <a:defRPr/>
            </a:pPr>
            <a:r>
              <a:rPr lang="en-US" dirty="0"/>
              <a:t>Cl</a:t>
            </a:r>
            <a:r>
              <a:rPr lang="en-US" baseline="-25000" dirty="0"/>
              <a:t>2</a:t>
            </a:r>
            <a:r>
              <a:rPr lang="en-US" dirty="0"/>
              <a:t>	      + 	      Na	       =          </a:t>
            </a:r>
            <a:r>
              <a:rPr lang="en-US" dirty="0" err="1"/>
              <a:t>NaCl</a:t>
            </a:r>
            <a:endParaRPr lang="en-US" dirty="0"/>
          </a:p>
          <a:p>
            <a:endParaRPr lang="en-US" dirty="0"/>
          </a:p>
          <a:p>
            <a:endParaRPr lang="en-US" dirty="0"/>
          </a:p>
        </p:txBody>
      </p:sp>
    </p:spTree>
    <p:extLst>
      <p:ext uri="{BB962C8B-B14F-4D97-AF65-F5344CB8AC3E}">
        <p14:creationId xmlns:p14="http://schemas.microsoft.com/office/powerpoint/2010/main" val="2869077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04800"/>
            <a:ext cx="7239000" cy="1143000"/>
          </a:xfrm>
        </p:spPr>
        <p:txBody>
          <a:bodyPr/>
          <a:lstStyle/>
          <a:p>
            <a:pPr eaLnBrk="1" hangingPunct="1"/>
            <a:r>
              <a:rPr lang="en-US" dirty="0"/>
              <a:t>Something to think about…</a:t>
            </a:r>
          </a:p>
        </p:txBody>
      </p:sp>
      <p:sp>
        <p:nvSpPr>
          <p:cNvPr id="12291" name="Content Placeholder 2"/>
          <p:cNvSpPr>
            <a:spLocks noGrp="1"/>
          </p:cNvSpPr>
          <p:nvPr>
            <p:ph sz="quarter" idx="1"/>
          </p:nvPr>
        </p:nvSpPr>
        <p:spPr>
          <a:xfrm>
            <a:off x="457200" y="990600"/>
            <a:ext cx="7696200" cy="5334000"/>
          </a:xfrm>
        </p:spPr>
        <p:txBody>
          <a:bodyPr/>
          <a:lstStyle/>
          <a:p>
            <a:pPr eaLnBrk="1" hangingPunct="1"/>
            <a:r>
              <a:rPr lang="en-US" dirty="0"/>
              <a:t>Ever bite into an apple… then leave it on the counter and come back to it later and it looks like this??</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buFont typeface="Wingdings 3" pitchFamily="18" charset="2"/>
              <a:buNone/>
            </a:pPr>
            <a:endParaRPr lang="en-US" dirty="0"/>
          </a:p>
          <a:p>
            <a:pPr eaLnBrk="1" hangingPunct="1"/>
            <a:endParaRPr lang="en-US" dirty="0"/>
          </a:p>
          <a:p>
            <a:pPr eaLnBrk="1" hangingPunct="1"/>
            <a:endParaRPr lang="en-US" dirty="0"/>
          </a:p>
          <a:p>
            <a:pPr eaLnBrk="1" hangingPunct="1"/>
            <a:r>
              <a:rPr lang="en-US" dirty="0"/>
              <a:t>Why do you think this happened?</a:t>
            </a:r>
          </a:p>
        </p:txBody>
      </p:sp>
      <p:pic>
        <p:nvPicPr>
          <p:cNvPr id="12292" name="Picture 2" descr="http://healthwyze.org/images/apple_rotten_large.jpg"/>
          <p:cNvPicPr>
            <a:picLocks noChangeAspect="1" noChangeArrowheads="1"/>
          </p:cNvPicPr>
          <p:nvPr/>
        </p:nvPicPr>
        <p:blipFill>
          <a:blip r:embed="rId2" cstate="print"/>
          <a:srcRect/>
          <a:stretch>
            <a:fillRect/>
          </a:stretch>
        </p:blipFill>
        <p:spPr bwMode="auto">
          <a:xfrm>
            <a:off x="2971800" y="2209800"/>
            <a:ext cx="3352800" cy="36290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239000" cy="1143000"/>
          </a:xfrm>
        </p:spPr>
        <p:txBody>
          <a:bodyPr>
            <a:normAutofit fontScale="90000"/>
          </a:bodyPr>
          <a:lstStyle/>
          <a:p>
            <a:pPr eaLnBrk="1" fontAlgn="auto" hangingPunct="1">
              <a:spcAft>
                <a:spcPts val="0"/>
              </a:spcAft>
              <a:defRPr/>
            </a:pPr>
            <a:r>
              <a:rPr lang="en-US" dirty="0"/>
              <a:t>The Chemistry Behind the Science Fair Project Volcano</a:t>
            </a:r>
          </a:p>
        </p:txBody>
      </p:sp>
      <p:sp>
        <p:nvSpPr>
          <p:cNvPr id="13315" name="Content Placeholder 2"/>
          <p:cNvSpPr>
            <a:spLocks noGrp="1"/>
          </p:cNvSpPr>
          <p:nvPr>
            <p:ph sz="quarter" idx="1"/>
          </p:nvPr>
        </p:nvSpPr>
        <p:spPr>
          <a:xfrm>
            <a:off x="0" y="1219200"/>
            <a:ext cx="8229600" cy="4937125"/>
          </a:xfrm>
        </p:spPr>
        <p:txBody>
          <a:bodyPr/>
          <a:lstStyle/>
          <a:p>
            <a:pPr eaLnBrk="1" hangingPunct="1"/>
            <a:r>
              <a:rPr lang="en-US" dirty="0"/>
              <a:t>What do you notice happening when you mix baking soda and vinegar together??</a:t>
            </a:r>
          </a:p>
        </p:txBody>
      </p:sp>
      <p:pic>
        <p:nvPicPr>
          <p:cNvPr id="13316" name="Picture 2" descr="http://www.middleschoolchemistry.com/img/content/multimedia/chapter_6/lesson_7/baking_soda_and_vinegar.jpg"/>
          <p:cNvPicPr>
            <a:picLocks noChangeAspect="1" noChangeArrowheads="1"/>
          </p:cNvPicPr>
          <p:nvPr/>
        </p:nvPicPr>
        <p:blipFill>
          <a:blip r:embed="rId2" cstate="print"/>
          <a:srcRect/>
          <a:stretch>
            <a:fillRect/>
          </a:stretch>
        </p:blipFill>
        <p:spPr bwMode="auto">
          <a:xfrm>
            <a:off x="60325" y="2743200"/>
            <a:ext cx="9083675" cy="2438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152400"/>
            <a:ext cx="7239000" cy="1143000"/>
          </a:xfrm>
        </p:spPr>
        <p:txBody>
          <a:bodyPr>
            <a:normAutofit fontScale="90000"/>
          </a:bodyPr>
          <a:lstStyle/>
          <a:p>
            <a:pPr eaLnBrk="1" hangingPunct="1"/>
            <a:r>
              <a:rPr lang="en-US" dirty="0"/>
              <a:t>Indications of Chemical Change</a:t>
            </a:r>
          </a:p>
        </p:txBody>
      </p:sp>
      <p:sp>
        <p:nvSpPr>
          <p:cNvPr id="14339" name="Content Placeholder 2"/>
          <p:cNvSpPr>
            <a:spLocks noGrp="1"/>
          </p:cNvSpPr>
          <p:nvPr>
            <p:ph sz="quarter" idx="1"/>
          </p:nvPr>
        </p:nvSpPr>
        <p:spPr>
          <a:xfrm>
            <a:off x="304800" y="1219200"/>
            <a:ext cx="7848600" cy="5334000"/>
          </a:xfrm>
        </p:spPr>
        <p:txBody>
          <a:bodyPr/>
          <a:lstStyle/>
          <a:p>
            <a:pPr eaLnBrk="1" hangingPunct="1"/>
            <a:r>
              <a:rPr lang="en-US" dirty="0"/>
              <a:t>Gas Formation (Bubbles/Vapors) are observed</a:t>
            </a:r>
          </a:p>
          <a:p>
            <a:pPr eaLnBrk="1" hangingPunct="1"/>
            <a:r>
              <a:rPr lang="en-US" dirty="0"/>
              <a:t>Temperature Change</a:t>
            </a:r>
          </a:p>
          <a:p>
            <a:pPr lvl="1" eaLnBrk="1" hangingPunct="1"/>
            <a:r>
              <a:rPr lang="en-US" dirty="0"/>
              <a:t>Endothermic – Energy is absorbed; temperature decreases</a:t>
            </a:r>
          </a:p>
          <a:p>
            <a:pPr lvl="1" eaLnBrk="1" hangingPunct="1"/>
            <a:r>
              <a:rPr lang="en-US" dirty="0"/>
              <a:t>Exothermic – Energy is released; temperature increases</a:t>
            </a:r>
          </a:p>
          <a:p>
            <a:pPr eaLnBrk="1" hangingPunct="1"/>
            <a:r>
              <a:rPr lang="en-US" dirty="0"/>
              <a:t>Formation of a precipitate</a:t>
            </a:r>
          </a:p>
          <a:p>
            <a:pPr lvl="1" eaLnBrk="1" hangingPunct="1"/>
            <a:r>
              <a:rPr lang="en-US" dirty="0"/>
              <a:t>Precipitate – solid that forms when two liquids are mixed</a:t>
            </a:r>
          </a:p>
          <a:p>
            <a:pPr eaLnBrk="1" hangingPunct="1"/>
            <a:r>
              <a:rPr lang="en-US" dirty="0"/>
              <a:t>Light Energy </a:t>
            </a:r>
            <a:r>
              <a:rPr lang="en-US" sz="2400" dirty="0"/>
              <a:t>is produced: </a:t>
            </a:r>
            <a:r>
              <a:rPr lang="en-US" sz="2400" dirty="0">
                <a:solidFill>
                  <a:schemeClr val="bg1">
                    <a:lumMod val="50000"/>
                  </a:schemeClr>
                </a:solidFill>
              </a:rPr>
              <a:t>flame or the light from a fire fly</a:t>
            </a:r>
          </a:p>
          <a:p>
            <a:pPr eaLnBrk="1" hangingPunct="1"/>
            <a:r>
              <a:rPr lang="en-US" dirty="0"/>
              <a:t>Color Change</a:t>
            </a:r>
          </a:p>
          <a:p>
            <a:pPr lvl="1" eaLnBrk="1" hangingPunct="1"/>
            <a:endParaRPr lang="en-US" dirty="0"/>
          </a:p>
          <a:p>
            <a:pPr eaLnBrk="1" hangingPunct="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239000" cy="1143000"/>
          </a:xfrm>
        </p:spPr>
        <p:txBody>
          <a:bodyPr>
            <a:normAutofit fontScale="90000"/>
          </a:bodyPr>
          <a:lstStyle/>
          <a:p>
            <a:pPr lvl="1" algn="ctr" eaLnBrk="1" fontAlgn="auto" hangingPunct="1">
              <a:spcBef>
                <a:spcPts val="0"/>
              </a:spcBef>
              <a:spcAft>
                <a:spcPts val="0"/>
              </a:spcAft>
              <a:defRPr/>
            </a:pP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br>
              <a:rPr lang="en-US" sz="2700" b="0" dirty="0">
                <a:solidFill>
                  <a:sysClr val="windowText" lastClr="000000"/>
                </a:solidFill>
              </a:rPr>
            </a:br>
            <a:r>
              <a:rPr lang="en-US" sz="2700" dirty="0">
                <a:solidFill>
                  <a:sysClr val="windowText" lastClr="000000"/>
                </a:solidFill>
              </a:rPr>
              <a:t>Forming Compounds:</a:t>
            </a:r>
            <a:br>
              <a:rPr lang="en-US" sz="2700" b="0" dirty="0">
                <a:solidFill>
                  <a:sysClr val="windowText" lastClr="000000"/>
                </a:solidFill>
              </a:rPr>
            </a:br>
            <a:r>
              <a:rPr lang="en-US" sz="2700" b="0" dirty="0">
                <a:solidFill>
                  <a:sysClr val="windowText" lastClr="000000"/>
                </a:solidFill>
              </a:rPr>
              <a:t>Sodium metal </a:t>
            </a:r>
            <a:r>
              <a:rPr lang="en-US" sz="2400" b="0" dirty="0">
                <a:solidFill>
                  <a:sysClr val="windowText" lastClr="000000"/>
                </a:solidFill>
              </a:rPr>
              <a:t>+ chlorine gas = Sodium Chloride (salt)</a:t>
            </a:r>
            <a:br>
              <a:rPr lang="en-US" sz="2400" b="0" dirty="0">
                <a:solidFill>
                  <a:sysClr val="windowText" lastClr="000000"/>
                </a:solidFill>
              </a:rPr>
            </a:br>
            <a:r>
              <a:rPr lang="en-US" sz="2400" b="0" dirty="0">
                <a:solidFill>
                  <a:sysClr val="windowText" lastClr="000000"/>
                </a:solidFill>
              </a:rPr>
              <a:t>    </a:t>
            </a:r>
            <a:br>
              <a:rPr lang="en-US" sz="2400" b="0" dirty="0">
                <a:solidFill>
                  <a:sysClr val="windowText" lastClr="000000"/>
                </a:solidFill>
              </a:rPr>
            </a:br>
            <a:r>
              <a:rPr lang="en-US" sz="2400" b="0" dirty="0">
                <a:solidFill>
                  <a:sysClr val="windowText" lastClr="000000"/>
                </a:solidFill>
              </a:rPr>
              <a:t>    Na	 +     Cl</a:t>
            </a:r>
            <a:r>
              <a:rPr lang="en-US" sz="2400" b="0" baseline="-25000" dirty="0">
                <a:solidFill>
                  <a:sysClr val="windowText" lastClr="000000"/>
                </a:solidFill>
              </a:rPr>
              <a:t>2</a:t>
            </a:r>
            <a:r>
              <a:rPr lang="en-US" sz="2400" b="0" dirty="0">
                <a:solidFill>
                  <a:sysClr val="windowText" lastClr="000000"/>
                </a:solidFill>
              </a:rPr>
              <a:t>	             </a:t>
            </a:r>
            <a:r>
              <a:rPr lang="en-US" sz="2400" b="0" dirty="0" err="1">
                <a:solidFill>
                  <a:sysClr val="windowText" lastClr="000000"/>
                </a:solidFill>
              </a:rPr>
              <a:t>NaCl</a:t>
            </a:r>
            <a:br>
              <a:rPr lang="en-US" sz="1800" b="0" dirty="0">
                <a:solidFill>
                  <a:sysClr val="windowText" lastClr="000000"/>
                </a:solidFill>
              </a:rPr>
            </a:br>
            <a:endParaRPr lang="en-US" sz="1800" b="0" dirty="0">
              <a:solidFill>
                <a:sysClr val="windowText" lastClr="000000"/>
              </a:solidFill>
            </a:endParaRPr>
          </a:p>
        </p:txBody>
      </p:sp>
      <p:pic>
        <p:nvPicPr>
          <p:cNvPr id="10243" name="Picture 4" descr="http://www.vanderkrogt.net/elements/images/elements/Na_sodium.jpg"/>
          <p:cNvPicPr>
            <a:picLocks noChangeAspect="1" noChangeArrowheads="1"/>
          </p:cNvPicPr>
          <p:nvPr/>
        </p:nvPicPr>
        <p:blipFill>
          <a:blip r:embed="rId3" cstate="print"/>
          <a:srcRect/>
          <a:stretch>
            <a:fillRect/>
          </a:stretch>
        </p:blipFill>
        <p:spPr bwMode="auto">
          <a:xfrm>
            <a:off x="381000" y="2068512"/>
            <a:ext cx="2676525" cy="1905000"/>
          </a:xfrm>
          <a:prstGeom prst="rect">
            <a:avLst/>
          </a:prstGeom>
          <a:noFill/>
          <a:ln w="9525">
            <a:noFill/>
            <a:miter lim="800000"/>
            <a:headEnd/>
            <a:tailEnd/>
          </a:ln>
        </p:spPr>
      </p:pic>
      <p:pic>
        <p:nvPicPr>
          <p:cNvPr id="10244" name="Picture 6" descr="http://t0.gstatic.com/images?q=tbn:ANd9GcQ4jPdC5EhhTotfEddwnX6yxGVHXhyRUjXiIblITzTXPVgf9it_"/>
          <p:cNvPicPr>
            <a:picLocks noChangeAspect="1" noChangeArrowheads="1"/>
          </p:cNvPicPr>
          <p:nvPr/>
        </p:nvPicPr>
        <p:blipFill>
          <a:blip r:embed="rId4" cstate="print"/>
          <a:srcRect/>
          <a:stretch>
            <a:fillRect/>
          </a:stretch>
        </p:blipFill>
        <p:spPr bwMode="auto">
          <a:xfrm>
            <a:off x="5410200" y="1687512"/>
            <a:ext cx="2057400" cy="2219325"/>
          </a:xfrm>
          <a:prstGeom prst="rect">
            <a:avLst/>
          </a:prstGeom>
          <a:noFill/>
          <a:ln w="9525">
            <a:noFill/>
            <a:miter lim="800000"/>
            <a:headEnd/>
            <a:tailEnd/>
          </a:ln>
        </p:spPr>
      </p:pic>
      <p:sp>
        <p:nvSpPr>
          <p:cNvPr id="7" name="Plus 6"/>
          <p:cNvSpPr/>
          <p:nvPr/>
        </p:nvSpPr>
        <p:spPr>
          <a:xfrm>
            <a:off x="3276600" y="2449512"/>
            <a:ext cx="1143000" cy="1143000"/>
          </a:xfrm>
          <a:prstGeom prst="mathPl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10246" name="Picture 8" descr="http://www.stippy.com/wp/wp-content/zuploads/2011/09/salt.jpg"/>
          <p:cNvPicPr>
            <a:picLocks noChangeAspect="1" noChangeArrowheads="1"/>
          </p:cNvPicPr>
          <p:nvPr/>
        </p:nvPicPr>
        <p:blipFill>
          <a:blip r:embed="rId5" cstate="print"/>
          <a:srcRect/>
          <a:stretch>
            <a:fillRect/>
          </a:stretch>
        </p:blipFill>
        <p:spPr bwMode="auto">
          <a:xfrm>
            <a:off x="2819400" y="4202112"/>
            <a:ext cx="2819400" cy="2400300"/>
          </a:xfrm>
          <a:prstGeom prst="rect">
            <a:avLst/>
          </a:prstGeom>
          <a:noFill/>
          <a:ln w="9525">
            <a:noFill/>
            <a:miter lim="800000"/>
            <a:headEnd/>
            <a:tailEnd/>
          </a:ln>
        </p:spPr>
      </p:pic>
      <p:sp>
        <p:nvSpPr>
          <p:cNvPr id="9" name="Right Arrow 8"/>
          <p:cNvSpPr/>
          <p:nvPr/>
        </p:nvSpPr>
        <p:spPr>
          <a:xfrm>
            <a:off x="4191000" y="1143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Arrow 11"/>
          <p:cNvSpPr/>
          <p:nvPr/>
        </p:nvSpPr>
        <p:spPr>
          <a:xfrm>
            <a:off x="685800" y="5726112"/>
            <a:ext cx="20447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9" name="TextBox 13"/>
          <p:cNvSpPr txBox="1">
            <a:spLocks noChangeArrowheads="1"/>
          </p:cNvSpPr>
          <p:nvPr/>
        </p:nvSpPr>
        <p:spPr bwMode="auto">
          <a:xfrm>
            <a:off x="685800" y="4202112"/>
            <a:ext cx="1981200" cy="369888"/>
          </a:xfrm>
          <a:prstGeom prst="rect">
            <a:avLst/>
          </a:prstGeom>
          <a:noFill/>
          <a:ln w="9525">
            <a:noFill/>
            <a:miter lim="800000"/>
            <a:headEnd/>
            <a:tailEnd/>
          </a:ln>
        </p:spPr>
        <p:txBody>
          <a:bodyPr>
            <a:spAutoFit/>
          </a:bodyPr>
          <a:lstStyle/>
          <a:p>
            <a:r>
              <a:rPr lang="en-US">
                <a:latin typeface="Trebuchet MS" pitchFamily="34" charset="0"/>
              </a:rPr>
              <a:t>sodium</a:t>
            </a:r>
          </a:p>
        </p:txBody>
      </p:sp>
      <p:sp>
        <p:nvSpPr>
          <p:cNvPr id="10250" name="TextBox 14"/>
          <p:cNvSpPr txBox="1">
            <a:spLocks noChangeArrowheads="1"/>
          </p:cNvSpPr>
          <p:nvPr/>
        </p:nvSpPr>
        <p:spPr bwMode="auto">
          <a:xfrm>
            <a:off x="5638800" y="4049712"/>
            <a:ext cx="1371600" cy="369888"/>
          </a:xfrm>
          <a:prstGeom prst="rect">
            <a:avLst/>
          </a:prstGeom>
          <a:noFill/>
          <a:ln w="9525">
            <a:noFill/>
            <a:miter lim="800000"/>
            <a:headEnd/>
            <a:tailEnd/>
          </a:ln>
        </p:spPr>
        <p:txBody>
          <a:bodyPr>
            <a:spAutoFit/>
          </a:bodyPr>
          <a:lstStyle/>
          <a:p>
            <a:r>
              <a:rPr lang="en-US">
                <a:latin typeface="Trebuchet MS" pitchFamily="34" charset="0"/>
              </a:rPr>
              <a:t>chlorine</a:t>
            </a:r>
          </a:p>
        </p:txBody>
      </p:sp>
      <p:sp>
        <p:nvSpPr>
          <p:cNvPr id="10251" name="TextBox 19"/>
          <p:cNvSpPr txBox="1">
            <a:spLocks noChangeArrowheads="1"/>
          </p:cNvSpPr>
          <p:nvPr/>
        </p:nvSpPr>
        <p:spPr bwMode="auto">
          <a:xfrm>
            <a:off x="5638800" y="6324600"/>
            <a:ext cx="2667000" cy="369888"/>
          </a:xfrm>
          <a:prstGeom prst="rect">
            <a:avLst/>
          </a:prstGeom>
          <a:noFill/>
          <a:ln w="9525">
            <a:noFill/>
            <a:miter lim="800000"/>
            <a:headEnd/>
            <a:tailEnd/>
          </a:ln>
        </p:spPr>
        <p:txBody>
          <a:bodyPr>
            <a:spAutoFit/>
          </a:bodyPr>
          <a:lstStyle/>
          <a:p>
            <a:r>
              <a:rPr lang="en-US" dirty="0">
                <a:latin typeface="Trebuchet MS" pitchFamily="34" charset="0"/>
              </a:rPr>
              <a:t>Sodium chloride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14400"/>
            <a:ext cx="7239000" cy="4846638"/>
          </a:xfrm>
        </p:spPr>
        <p:txBody>
          <a:bodyPr/>
          <a:lstStyle/>
          <a:p>
            <a:pPr marL="274320" indent="-274320" eaLnBrk="1" fontAlgn="auto" hangingPunct="1">
              <a:spcAft>
                <a:spcPts val="0"/>
              </a:spcAft>
              <a:buFont typeface="Wingdings 2"/>
              <a:buChar char=""/>
              <a:defRPr/>
            </a:pPr>
            <a:r>
              <a:rPr lang="en-US" dirty="0"/>
              <a:t>Each pure s</a:t>
            </a:r>
            <a:r>
              <a:rPr lang="en-US" u="sng" dirty="0"/>
              <a:t>ubstance</a:t>
            </a:r>
            <a:r>
              <a:rPr lang="en-US" dirty="0"/>
              <a:t> is unique because it always has a constant composition and can be identified by a chemical symbol or chemical formula and distinct properties.</a:t>
            </a:r>
          </a:p>
          <a:p>
            <a:pPr marL="274320" indent="-274320" eaLnBrk="1" fontAlgn="auto" hangingPunct="1">
              <a:spcAft>
                <a:spcPts val="0"/>
              </a:spcAft>
              <a:buNone/>
              <a:defRPr/>
            </a:pPr>
            <a:endParaRPr lang="en-US" dirty="0"/>
          </a:p>
          <a:p>
            <a:pPr marL="274320" indent="-274320" eaLnBrk="1" fontAlgn="auto" hangingPunct="1">
              <a:spcAft>
                <a:spcPts val="0"/>
              </a:spcAft>
              <a:buFont typeface="Wingdings 2"/>
              <a:buChar char=""/>
              <a:defRPr/>
            </a:pPr>
            <a:r>
              <a:rPr lang="en-US" dirty="0"/>
              <a:t>Examples:</a:t>
            </a:r>
          </a:p>
          <a:p>
            <a:pPr marL="521970" lvl="1" indent="-274320" eaLnBrk="1" fontAlgn="auto" hangingPunct="1">
              <a:spcAft>
                <a:spcPts val="0"/>
              </a:spcAft>
              <a:buFont typeface="Wingdings 2"/>
              <a:buChar char=""/>
              <a:defRPr/>
            </a:pPr>
            <a:r>
              <a:rPr lang="en-US" dirty="0"/>
              <a:t>Water is known as H</a:t>
            </a:r>
            <a:r>
              <a:rPr lang="en-US" baseline="-25000" dirty="0"/>
              <a:t>2</a:t>
            </a:r>
            <a:r>
              <a:rPr lang="en-US" dirty="0"/>
              <a:t>0.  It has a melting point of 0</a:t>
            </a:r>
            <a:r>
              <a:rPr lang="en-US" baseline="30000" dirty="0"/>
              <a:t>o</a:t>
            </a:r>
            <a:r>
              <a:rPr lang="en-US" dirty="0"/>
              <a:t> and a boiling point of 100</a:t>
            </a:r>
            <a:r>
              <a:rPr lang="en-US" baseline="30000" dirty="0"/>
              <a:t>o</a:t>
            </a:r>
            <a:r>
              <a:rPr lang="en-US" dirty="0"/>
              <a:t>.</a:t>
            </a:r>
          </a:p>
          <a:p>
            <a:pPr marL="521970" lvl="1" indent="-274320" eaLnBrk="1" fontAlgn="auto" hangingPunct="1">
              <a:spcAft>
                <a:spcPts val="0"/>
              </a:spcAft>
              <a:buFont typeface="Wingdings 2"/>
              <a:buChar char=""/>
              <a:defRPr/>
            </a:pPr>
            <a:r>
              <a:rPr lang="en-US" dirty="0"/>
              <a:t>“Salt” commonly means </a:t>
            </a:r>
            <a:r>
              <a:rPr lang="en-US" dirty="0" err="1"/>
              <a:t>NaCl</a:t>
            </a:r>
            <a:r>
              <a:rPr lang="en-US" dirty="0"/>
              <a:t> and is a white crystal that tastes good on food</a:t>
            </a:r>
          </a:p>
          <a:p>
            <a:pPr marL="521970" lvl="1" indent="-274320" eaLnBrk="1" fontAlgn="auto" hangingPunct="1">
              <a:spcAft>
                <a:spcPts val="0"/>
              </a:spcAft>
              <a:buFont typeface="Wingdings 2"/>
              <a:buChar char=""/>
              <a:defRPr/>
            </a:pPr>
            <a:r>
              <a:rPr lang="en-US" dirty="0"/>
              <a:t>Aluminum has the symbol Al and is a shiny, silver metal.</a:t>
            </a:r>
          </a:p>
          <a:p>
            <a:pPr marL="521970" lvl="1" indent="-274320" eaLnBrk="1" fontAlgn="auto" hangingPunct="1">
              <a:spcAft>
                <a:spcPts val="0"/>
              </a:spcAft>
              <a:buFont typeface="Wingdings 2"/>
              <a:buChar cha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The Law of conservation of Mass</a:t>
            </a:r>
          </a:p>
        </p:txBody>
      </p:sp>
      <p:sp>
        <p:nvSpPr>
          <p:cNvPr id="12291" name="TextBox 2"/>
          <p:cNvSpPr txBox="1">
            <a:spLocks noChangeArrowheads="1"/>
          </p:cNvSpPr>
          <p:nvPr/>
        </p:nvSpPr>
        <p:spPr bwMode="auto">
          <a:xfrm>
            <a:off x="685800" y="1600200"/>
            <a:ext cx="7239000" cy="523875"/>
          </a:xfrm>
          <a:prstGeom prst="rect">
            <a:avLst/>
          </a:prstGeom>
          <a:noFill/>
          <a:ln w="9525">
            <a:noFill/>
            <a:miter lim="800000"/>
            <a:headEnd/>
            <a:tailEnd/>
          </a:ln>
        </p:spPr>
        <p:txBody>
          <a:bodyPr>
            <a:spAutoFit/>
          </a:bodyPr>
          <a:lstStyle/>
          <a:p>
            <a:r>
              <a:rPr lang="en-US" sz="2800">
                <a:latin typeface="Trebuchet MS" pitchFamily="34" charset="0"/>
              </a:rPr>
              <a:t>Matter cannot be created or destroyed</a:t>
            </a:r>
          </a:p>
        </p:txBody>
      </p:sp>
      <p:pic>
        <p:nvPicPr>
          <p:cNvPr id="12292" name="Picture 2" descr="http://www.docbrown.info/page04/4_73calcs/IronPlusSulphur.gif"/>
          <p:cNvPicPr>
            <a:picLocks noChangeAspect="1" noChangeArrowheads="1"/>
          </p:cNvPicPr>
          <p:nvPr/>
        </p:nvPicPr>
        <p:blipFill>
          <a:blip r:embed="rId2" cstate="print"/>
          <a:srcRect/>
          <a:stretch>
            <a:fillRect/>
          </a:stretch>
        </p:blipFill>
        <p:spPr bwMode="auto">
          <a:xfrm>
            <a:off x="914400" y="2590800"/>
            <a:ext cx="6019800" cy="3194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lstStyle/>
          <a:p>
            <a:pPr eaLnBrk="1" fontAlgn="auto" hangingPunct="1">
              <a:spcAft>
                <a:spcPts val="0"/>
              </a:spcAft>
              <a:defRPr/>
            </a:pPr>
            <a:r>
              <a:rPr lang="en-US" dirty="0"/>
              <a:t>What do you think?</a:t>
            </a:r>
          </a:p>
        </p:txBody>
      </p:sp>
      <p:sp>
        <p:nvSpPr>
          <p:cNvPr id="13315" name="Content Placeholder 2"/>
          <p:cNvSpPr>
            <a:spLocks noGrp="1"/>
          </p:cNvSpPr>
          <p:nvPr>
            <p:ph idx="1"/>
          </p:nvPr>
        </p:nvSpPr>
        <p:spPr/>
        <p:txBody>
          <a:bodyPr/>
          <a:lstStyle/>
          <a:p>
            <a:pPr eaLnBrk="1" hangingPunct="1"/>
            <a:r>
              <a:rPr lang="en-US" dirty="0"/>
              <a:t>What comes to mind when you think about a physical characteristic of yourself??</a:t>
            </a:r>
          </a:p>
          <a:p>
            <a:pPr marL="0" indent="0" eaLnBrk="1" hangingPunct="1">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242048" cy="1143000"/>
          </a:xfrm>
        </p:spPr>
        <p:txBody>
          <a:bodyPr/>
          <a:lstStyle/>
          <a:p>
            <a:pPr eaLnBrk="1" fontAlgn="auto" hangingPunct="1">
              <a:spcAft>
                <a:spcPts val="0"/>
              </a:spcAft>
              <a:defRPr/>
            </a:pPr>
            <a:r>
              <a:rPr lang="en-US" dirty="0"/>
              <a:t>Physical Properties</a:t>
            </a:r>
          </a:p>
        </p:txBody>
      </p:sp>
      <p:sp>
        <p:nvSpPr>
          <p:cNvPr id="14339" name="TextBox 2"/>
          <p:cNvSpPr txBox="1">
            <a:spLocks noChangeArrowheads="1"/>
          </p:cNvSpPr>
          <p:nvPr/>
        </p:nvSpPr>
        <p:spPr bwMode="auto">
          <a:xfrm>
            <a:off x="838200" y="762000"/>
            <a:ext cx="7162800" cy="2246769"/>
          </a:xfrm>
          <a:prstGeom prst="rect">
            <a:avLst/>
          </a:prstGeom>
          <a:noFill/>
          <a:ln w="9525">
            <a:noFill/>
            <a:miter lim="800000"/>
            <a:headEnd/>
            <a:tailEnd/>
          </a:ln>
        </p:spPr>
        <p:txBody>
          <a:bodyPr>
            <a:spAutoFit/>
          </a:bodyPr>
          <a:lstStyle/>
          <a:p>
            <a:r>
              <a:rPr lang="en-US" sz="2800" dirty="0">
                <a:cs typeface="Arial" charset="0"/>
              </a:rPr>
              <a:t>Characteristics that can be observed or measured without changing the composition</a:t>
            </a:r>
          </a:p>
          <a:p>
            <a:endParaRPr lang="en-US" sz="2800" dirty="0">
              <a:cs typeface="Arial" charset="0"/>
            </a:endParaRPr>
          </a:p>
          <a:p>
            <a:r>
              <a:rPr lang="en-US" sz="2800" dirty="0">
                <a:cs typeface="Arial" charset="0"/>
              </a:rPr>
              <a:t>Examples:</a:t>
            </a:r>
          </a:p>
          <a:p>
            <a:endParaRPr lang="en-US" sz="2800" dirty="0">
              <a:cs typeface="Arial" charset="0"/>
            </a:endParaRPr>
          </a:p>
        </p:txBody>
      </p:sp>
      <p:sp>
        <p:nvSpPr>
          <p:cNvPr id="4" name="Content Placeholder 2"/>
          <p:cNvSpPr txBox="1">
            <a:spLocks/>
          </p:cNvSpPr>
          <p:nvPr/>
        </p:nvSpPr>
        <p:spPr>
          <a:xfrm>
            <a:off x="609600" y="2666999"/>
            <a:ext cx="7010400" cy="3429001"/>
          </a:xfrm>
          <a:prstGeom prst="rect">
            <a:avLst/>
          </a:prstGeom>
        </p:spPr>
        <p:txBody>
          <a:bodyPr numCol="2"/>
          <a:lstStyle/>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Phase</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Density</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Viscosity</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Conductivity</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Solubility</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Boiling/Condensing Point</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Melting/Freezing Point</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Mass</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Volume</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Color</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Shape</a:t>
            </a:r>
          </a:p>
          <a:p>
            <a:pPr marL="273050" marR="0" lvl="0" indent="-273050" algn="l" defTabSz="914400" rtl="0" eaLnBrk="1" fontAlgn="base" latinLnBrk="0" hangingPunct="1">
              <a:lnSpc>
                <a:spcPct val="100000"/>
              </a:lnSpc>
              <a:spcBef>
                <a:spcPts val="600"/>
              </a:spcBef>
              <a:spcAft>
                <a:spcPct val="0"/>
              </a:spcAft>
              <a:buClr>
                <a:schemeClr val="tx2"/>
              </a:buClr>
              <a:buSzPct val="73000"/>
              <a:buFont typeface="Wingdings 2" pitchFamily="18" charset="2"/>
              <a:buChar char=""/>
              <a:tabLst/>
              <a:defRPr/>
            </a:pPr>
            <a:r>
              <a:rPr lang="en-US" sz="2600" dirty="0">
                <a:latin typeface="+mn-lt"/>
              </a:rPr>
              <a:t>Specific heat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4"/>
          <p:cNvSpPr txBox="1">
            <a:spLocks noChangeArrowheads="1"/>
          </p:cNvSpPr>
          <p:nvPr/>
        </p:nvSpPr>
        <p:spPr bwMode="auto">
          <a:xfrm>
            <a:off x="228600" y="609600"/>
            <a:ext cx="7543800" cy="3293209"/>
          </a:xfrm>
          <a:prstGeom prst="rect">
            <a:avLst/>
          </a:prstGeom>
          <a:noFill/>
          <a:ln w="9525">
            <a:noFill/>
            <a:miter lim="800000"/>
            <a:headEnd/>
            <a:tailEnd/>
          </a:ln>
        </p:spPr>
        <p:txBody>
          <a:bodyPr wrap="square">
            <a:spAutoFit/>
          </a:bodyPr>
          <a:lstStyle/>
          <a:p>
            <a:r>
              <a:rPr lang="en-US" sz="2800" b="1" dirty="0">
                <a:cs typeface="Arial" charset="0"/>
              </a:rPr>
              <a:t>Phase (or state) of matter refers to its form</a:t>
            </a:r>
          </a:p>
          <a:p>
            <a:pPr>
              <a:lnSpc>
                <a:spcPct val="150000"/>
              </a:lnSpc>
              <a:buFont typeface="Arial" charset="0"/>
              <a:buChar char="•"/>
            </a:pPr>
            <a:r>
              <a:rPr lang="en-US" sz="2000" u="sng" dirty="0">
                <a:cs typeface="Arial" charset="0"/>
              </a:rPr>
              <a:t>Solid</a:t>
            </a:r>
            <a:r>
              <a:rPr lang="en-US" sz="2000" dirty="0">
                <a:cs typeface="Arial" charset="0"/>
              </a:rPr>
              <a:t> –  particles are very close together and vibrating in fixed positions.  It has a definite shape and volume</a:t>
            </a:r>
          </a:p>
          <a:p>
            <a:pPr>
              <a:lnSpc>
                <a:spcPct val="150000"/>
              </a:lnSpc>
              <a:buFont typeface="Arial" charset="0"/>
              <a:buChar char="•"/>
            </a:pPr>
            <a:r>
              <a:rPr lang="en-US" sz="2000" u="sng" dirty="0">
                <a:cs typeface="Arial" charset="0"/>
              </a:rPr>
              <a:t>Liquid</a:t>
            </a:r>
            <a:r>
              <a:rPr lang="en-US" sz="2000" dirty="0">
                <a:cs typeface="Arial" charset="0"/>
              </a:rPr>
              <a:t> – particles are more disorganized and can move relative to the other particles.  It has a definite volume, no definite shape</a:t>
            </a:r>
          </a:p>
          <a:p>
            <a:pPr>
              <a:lnSpc>
                <a:spcPct val="150000"/>
              </a:lnSpc>
              <a:buFont typeface="Arial" charset="0"/>
              <a:buChar char="•"/>
            </a:pPr>
            <a:r>
              <a:rPr lang="en-US" sz="2000" u="sng" dirty="0">
                <a:cs typeface="Arial" charset="0"/>
              </a:rPr>
              <a:t>Gas</a:t>
            </a:r>
            <a:r>
              <a:rPr lang="en-US" sz="2000" dirty="0">
                <a:cs typeface="Arial" charset="0"/>
              </a:rPr>
              <a:t> – particles are completely free to move and have no order or structure.  It has no definite volume or definite shape</a:t>
            </a:r>
          </a:p>
        </p:txBody>
      </p:sp>
      <p:sp>
        <p:nvSpPr>
          <p:cNvPr id="4" name="Title 4"/>
          <p:cNvSpPr txBox="1">
            <a:spLocks/>
          </p:cNvSpPr>
          <p:nvPr/>
        </p:nvSpPr>
        <p:spPr>
          <a:xfrm>
            <a:off x="228600" y="0"/>
            <a:ext cx="72390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Phases of matter</a:t>
            </a:r>
          </a:p>
        </p:txBody>
      </p:sp>
      <p:pic>
        <p:nvPicPr>
          <p:cNvPr id="5" name="Picture 4" descr="http://www.grc.nasa.gov/WWW/k-12/airplane/Images/state.jpg">
            <a:extLst>
              <a:ext uri="{FF2B5EF4-FFF2-40B4-BE49-F238E27FC236}">
                <a16:creationId xmlns:a16="http://schemas.microsoft.com/office/drawing/2014/main" id="{00A6AA0C-FED7-4FD7-A5BE-7F245C4B7B92}"/>
              </a:ext>
            </a:extLst>
          </p:cNvPr>
          <p:cNvPicPr>
            <a:picLocks noChangeAspect="1" noChangeArrowheads="1"/>
          </p:cNvPicPr>
          <p:nvPr/>
        </p:nvPicPr>
        <p:blipFill rotWithShape="1">
          <a:blip r:embed="rId2" cstate="print"/>
          <a:srcRect l="1250" t="18333"/>
          <a:stretch/>
        </p:blipFill>
        <p:spPr bwMode="auto">
          <a:xfrm>
            <a:off x="1371600" y="3775198"/>
            <a:ext cx="5219700" cy="323753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2809</TotalTime>
  <Words>1087</Words>
  <Application>Microsoft Office PowerPoint</Application>
  <PresentationFormat>On-screen Show (4:3)</PresentationFormat>
  <Paragraphs>196</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Trebuchet MS</vt:lpstr>
      <vt:lpstr>Wingdings</vt:lpstr>
      <vt:lpstr>Wingdings 2</vt:lpstr>
      <vt:lpstr>Wingdings 3</vt:lpstr>
      <vt:lpstr>Opulent</vt:lpstr>
      <vt:lpstr>  Physical and chemical Properties and changes</vt:lpstr>
      <vt:lpstr>PowerPoint Presentation</vt:lpstr>
      <vt:lpstr>Types of pure Substances</vt:lpstr>
      <vt:lpstr>              Forming Compounds: Sodium metal + chlorine gas = Sodium Chloride (salt)          Na  +     Cl2              NaCl </vt:lpstr>
      <vt:lpstr>PowerPoint Presentation</vt:lpstr>
      <vt:lpstr>The Law of conservation of Mass</vt:lpstr>
      <vt:lpstr>What do you think?</vt:lpstr>
      <vt:lpstr>Physical Properties</vt:lpstr>
      <vt:lpstr>PowerPoint Presentation</vt:lpstr>
      <vt:lpstr>Other Phases of matter</vt:lpstr>
      <vt:lpstr>Other Phases of matter</vt:lpstr>
      <vt:lpstr>More Physical properties:</vt:lpstr>
      <vt:lpstr>Even More Physical properties!</vt:lpstr>
      <vt:lpstr>Physical Properties</vt:lpstr>
      <vt:lpstr>More physical Properties!</vt:lpstr>
      <vt:lpstr>PowerPoint Presentation</vt:lpstr>
      <vt:lpstr>Physical properties </vt:lpstr>
      <vt:lpstr>So what??</vt:lpstr>
      <vt:lpstr>PowerPoint Presentation</vt:lpstr>
      <vt:lpstr>What are some Physical Changes?</vt:lpstr>
      <vt:lpstr>Physical changes   Phase changes</vt:lpstr>
      <vt:lpstr>PowerPoint Presentation</vt:lpstr>
      <vt:lpstr>PowerPoint Presentation</vt:lpstr>
      <vt:lpstr>Lets Heat things up!!!</vt:lpstr>
      <vt:lpstr>Now cool it down…</vt:lpstr>
      <vt:lpstr>PowerPoint Presentation</vt:lpstr>
      <vt:lpstr>Kinetic Molecular Theory</vt:lpstr>
      <vt:lpstr>Chemical Properties</vt:lpstr>
      <vt:lpstr>Chemical Changes</vt:lpstr>
      <vt:lpstr>Something to think about…</vt:lpstr>
      <vt:lpstr>The Chemistry Behind the Science Fair Project Volcano</vt:lpstr>
      <vt:lpstr>Indications of Chemical Change</vt:lpstr>
    </vt:vector>
  </TitlesOfParts>
  <Company>SUNY Geneseo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Properties</dc:title>
  <dc:creator>Julia</dc:creator>
  <cp:lastModifiedBy>Tullettia Taylor</cp:lastModifiedBy>
  <cp:revision>123</cp:revision>
  <cp:lastPrinted>2018-02-12T16:00:38Z</cp:lastPrinted>
  <dcterms:created xsi:type="dcterms:W3CDTF">2011-09-13T00:27:02Z</dcterms:created>
  <dcterms:modified xsi:type="dcterms:W3CDTF">2019-01-25T16:21:15Z</dcterms:modified>
</cp:coreProperties>
</file>