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84" r:id="rId3"/>
    <p:sldId id="285" r:id="rId4"/>
    <p:sldId id="259" r:id="rId5"/>
    <p:sldId id="258" r:id="rId6"/>
    <p:sldId id="257" r:id="rId7"/>
    <p:sldId id="272" r:id="rId8"/>
    <p:sldId id="274" r:id="rId9"/>
    <p:sldId id="275" r:id="rId10"/>
    <p:sldId id="261" r:id="rId11"/>
    <p:sldId id="289" r:id="rId12"/>
    <p:sldId id="264" r:id="rId13"/>
    <p:sldId id="286" r:id="rId14"/>
    <p:sldId id="265" r:id="rId15"/>
    <p:sldId id="266" r:id="rId16"/>
    <p:sldId id="267" r:id="rId17"/>
    <p:sldId id="268" r:id="rId18"/>
    <p:sldId id="288" r:id="rId19"/>
    <p:sldId id="269" r:id="rId20"/>
    <p:sldId id="270" r:id="rId21"/>
    <p:sldId id="287" r:id="rId22"/>
    <p:sldId id="271" r:id="rId23"/>
    <p:sldId id="263" r:id="rId24"/>
    <p:sldId id="277" r:id="rId25"/>
    <p:sldId id="280" r:id="rId26"/>
    <p:sldId id="276" r:id="rId27"/>
    <p:sldId id="281" r:id="rId28"/>
    <p:sldId id="278" r:id="rId29"/>
    <p:sldId id="282" r:id="rId30"/>
    <p:sldId id="283" r:id="rId31"/>
  </p:sldIdLst>
  <p:sldSz cx="10287000" cy="6858000" type="35mm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00"/>
    <a:srgbClr val="1F1F7D"/>
    <a:srgbClr val="2C2CB4"/>
    <a:srgbClr val="2E2EBA"/>
    <a:srgbClr val="3333CC"/>
    <a:srgbClr val="3939AB"/>
    <a:srgbClr val="333399"/>
    <a:srgbClr val="1A1A68"/>
    <a:srgbClr val="1D1D7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493" autoAdjust="0"/>
    <p:restoredTop sz="86422" autoAdjust="0"/>
  </p:normalViewPr>
  <p:slideViewPr>
    <p:cSldViewPr snapToGrid="0">
      <p:cViewPr varScale="1">
        <p:scale>
          <a:sx n="76" d="100"/>
          <a:sy n="76" d="100"/>
        </p:scale>
        <p:origin x="-756" y="-108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227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157703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03263"/>
            <a:ext cx="5210175" cy="3473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474" y="4415790"/>
            <a:ext cx="5140960" cy="41833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07" tIns="45295" rIns="92207" bIns="452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4263783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964447" y="0"/>
            <a:ext cx="3049199" cy="464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964447" y="8831580"/>
            <a:ext cx="3049199" cy="464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412" tIns="0" rIns="19412" bIns="0" anchor="b"/>
          <a:lstStyle/>
          <a:p>
            <a:pPr algn="r"/>
            <a:r>
              <a:rPr lang="en-US" sz="1000" i="1" dirty="0"/>
              <a:t>1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-4869" y="8831580"/>
            <a:ext cx="3045954" cy="464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-4869" y="0"/>
            <a:ext cx="3045954" cy="464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970938" y="0"/>
            <a:ext cx="3036217" cy="464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970938" y="8831580"/>
            <a:ext cx="3036217" cy="464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207" tIns="45295" rIns="92207" bIns="45295" anchor="b"/>
          <a:lstStyle/>
          <a:p>
            <a:pPr algn="r"/>
            <a:r>
              <a:rPr lang="en-US" sz="1200" dirty="0"/>
              <a:t>1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-1623" y="8831580"/>
            <a:ext cx="3037841" cy="464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-1623" y="0"/>
            <a:ext cx="3037841" cy="464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5130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03263"/>
            <a:ext cx="5210175" cy="3473450"/>
          </a:xfrm>
          <a:ln cap="flat"/>
        </p:spPr>
      </p:sp>
      <p:sp>
        <p:nvSpPr>
          <p:cNvPr id="5131" name="Rectangle 11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80350" y="228600"/>
            <a:ext cx="20764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51000" y="228600"/>
            <a:ext cx="60769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51000" y="1600200"/>
            <a:ext cx="4076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80100" y="1600200"/>
            <a:ext cx="4076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0287000" cy="6858000"/>
          </a:xfrm>
          <a:prstGeom prst="rect">
            <a:avLst/>
          </a:prstGeom>
          <a:gradFill rotWithShape="0">
            <a:gsLst>
              <a:gs pos="0">
                <a:srgbClr val="3333CC"/>
              </a:gs>
              <a:gs pos="100000">
                <a:srgbClr val="3333CC">
                  <a:gamma/>
                  <a:shade val="49804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83" name="Group 259"/>
          <p:cNvGrpSpPr>
            <a:grpSpLocks/>
          </p:cNvGrpSpPr>
          <p:nvPr/>
        </p:nvGrpSpPr>
        <p:grpSpPr bwMode="auto">
          <a:xfrm>
            <a:off x="160338" y="-68263"/>
            <a:ext cx="1393825" cy="7011988"/>
            <a:chOff x="101" y="-43"/>
            <a:chExt cx="878" cy="4417"/>
          </a:xfrm>
        </p:grpSpPr>
        <p:sp>
          <p:nvSpPr>
            <p:cNvPr id="1027" name="Freeform 3"/>
            <p:cNvSpPr>
              <a:spLocks/>
            </p:cNvSpPr>
            <p:nvPr/>
          </p:nvSpPr>
          <p:spPr bwMode="auto">
            <a:xfrm>
              <a:off x="101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8" name="Freeform 4"/>
            <p:cNvSpPr>
              <a:spLocks/>
            </p:cNvSpPr>
            <p:nvPr/>
          </p:nvSpPr>
          <p:spPr bwMode="auto">
            <a:xfrm>
              <a:off x="104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08080A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auto">
            <a:xfrm>
              <a:off x="108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0E0E1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111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0F0F13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114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121216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118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14141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121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18181E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125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1A1A2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128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1B1B22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131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1D1D25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135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202028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138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21212A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141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23232C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145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25252F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148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282833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152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2A2A35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155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2B2B36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158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2D2D3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162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31313D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auto">
            <a:xfrm>
              <a:off x="165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32323E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168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34344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172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363643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Freeform 25"/>
            <p:cNvSpPr>
              <a:spLocks/>
            </p:cNvSpPr>
            <p:nvPr/>
          </p:nvSpPr>
          <p:spPr bwMode="auto">
            <a:xfrm>
              <a:off x="175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393947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auto">
            <a:xfrm>
              <a:off x="179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3B3B4A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auto">
            <a:xfrm>
              <a:off x="182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3C3C4B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auto">
            <a:xfrm>
              <a:off x="185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3E3E4E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auto">
            <a:xfrm>
              <a:off x="189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41415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192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424253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31"/>
            <p:cNvSpPr>
              <a:spLocks/>
            </p:cNvSpPr>
            <p:nvPr/>
          </p:nvSpPr>
          <p:spPr bwMode="auto">
            <a:xfrm>
              <a:off x="195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444455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199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464658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auto">
            <a:xfrm>
              <a:off x="202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4A4A5C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206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4C4C5F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Freeform 35"/>
            <p:cNvSpPr>
              <a:spLocks/>
            </p:cNvSpPr>
            <p:nvPr/>
          </p:nvSpPr>
          <p:spPr bwMode="auto">
            <a:xfrm>
              <a:off x="209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4D4D6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0" name="Freeform 36"/>
            <p:cNvSpPr>
              <a:spLocks/>
            </p:cNvSpPr>
            <p:nvPr/>
          </p:nvSpPr>
          <p:spPr bwMode="auto">
            <a:xfrm>
              <a:off x="212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4F4F63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1" name="Freeform 37"/>
            <p:cNvSpPr>
              <a:spLocks/>
            </p:cNvSpPr>
            <p:nvPr/>
          </p:nvSpPr>
          <p:spPr bwMode="auto">
            <a:xfrm>
              <a:off x="216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525267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auto">
            <a:xfrm>
              <a:off x="219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535368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auto">
            <a:xfrm>
              <a:off x="222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55556B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4" name="Freeform 40"/>
            <p:cNvSpPr>
              <a:spLocks/>
            </p:cNvSpPr>
            <p:nvPr/>
          </p:nvSpPr>
          <p:spPr bwMode="auto">
            <a:xfrm>
              <a:off x="226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58586E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" name="Freeform 41"/>
            <p:cNvSpPr>
              <a:spLocks/>
            </p:cNvSpPr>
            <p:nvPr/>
          </p:nvSpPr>
          <p:spPr bwMode="auto">
            <a:xfrm>
              <a:off x="229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5B5B72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6" name="Freeform 42"/>
            <p:cNvSpPr>
              <a:spLocks/>
            </p:cNvSpPr>
            <p:nvPr/>
          </p:nvSpPr>
          <p:spPr bwMode="auto">
            <a:xfrm>
              <a:off x="233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5D5D74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7" name="Freeform 43"/>
            <p:cNvSpPr>
              <a:spLocks/>
            </p:cNvSpPr>
            <p:nvPr/>
          </p:nvSpPr>
          <p:spPr bwMode="auto">
            <a:xfrm>
              <a:off x="236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5E5E76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8" name="Freeform 44"/>
            <p:cNvSpPr>
              <a:spLocks/>
            </p:cNvSpPr>
            <p:nvPr/>
          </p:nvSpPr>
          <p:spPr bwMode="auto">
            <a:xfrm>
              <a:off x="239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60607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9" name="Freeform 45"/>
            <p:cNvSpPr>
              <a:spLocks/>
            </p:cNvSpPr>
            <p:nvPr/>
          </p:nvSpPr>
          <p:spPr bwMode="auto">
            <a:xfrm>
              <a:off x="243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64647D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0" name="Freeform 46"/>
            <p:cNvSpPr>
              <a:spLocks/>
            </p:cNvSpPr>
            <p:nvPr/>
          </p:nvSpPr>
          <p:spPr bwMode="auto">
            <a:xfrm>
              <a:off x="246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65657E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1" name="Freeform 47"/>
            <p:cNvSpPr>
              <a:spLocks/>
            </p:cNvSpPr>
            <p:nvPr/>
          </p:nvSpPr>
          <p:spPr bwMode="auto">
            <a:xfrm>
              <a:off x="249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67678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2" name="Freeform 48"/>
            <p:cNvSpPr>
              <a:spLocks/>
            </p:cNvSpPr>
            <p:nvPr/>
          </p:nvSpPr>
          <p:spPr bwMode="auto">
            <a:xfrm>
              <a:off x="253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696983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3" name="Freeform 49"/>
            <p:cNvSpPr>
              <a:spLocks/>
            </p:cNvSpPr>
            <p:nvPr/>
          </p:nvSpPr>
          <p:spPr bwMode="auto">
            <a:xfrm>
              <a:off x="256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6C6C87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4" name="Freeform 50"/>
            <p:cNvSpPr>
              <a:spLocks/>
            </p:cNvSpPr>
            <p:nvPr/>
          </p:nvSpPr>
          <p:spPr bwMode="auto">
            <a:xfrm>
              <a:off x="260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6E6E8A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auto">
            <a:xfrm>
              <a:off x="263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70708C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6" name="Freeform 52"/>
            <p:cNvSpPr>
              <a:spLocks/>
            </p:cNvSpPr>
            <p:nvPr/>
          </p:nvSpPr>
          <p:spPr bwMode="auto">
            <a:xfrm>
              <a:off x="266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72728E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7" name="Freeform 53"/>
            <p:cNvSpPr>
              <a:spLocks/>
            </p:cNvSpPr>
            <p:nvPr/>
          </p:nvSpPr>
          <p:spPr bwMode="auto">
            <a:xfrm>
              <a:off x="270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757592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8" name="Freeform 54"/>
            <p:cNvSpPr>
              <a:spLocks/>
            </p:cNvSpPr>
            <p:nvPr/>
          </p:nvSpPr>
          <p:spPr bwMode="auto">
            <a:xfrm>
              <a:off x="273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767694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9" name="Freeform 55"/>
            <p:cNvSpPr>
              <a:spLocks/>
            </p:cNvSpPr>
            <p:nvPr/>
          </p:nvSpPr>
          <p:spPr bwMode="auto">
            <a:xfrm>
              <a:off x="276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787896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auto">
            <a:xfrm>
              <a:off x="280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7A7A9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1" name="Freeform 57"/>
            <p:cNvSpPr>
              <a:spLocks/>
            </p:cNvSpPr>
            <p:nvPr/>
          </p:nvSpPr>
          <p:spPr bwMode="auto">
            <a:xfrm>
              <a:off x="283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7D7D9D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2" name="Freeform 58"/>
            <p:cNvSpPr>
              <a:spLocks/>
            </p:cNvSpPr>
            <p:nvPr/>
          </p:nvSpPr>
          <p:spPr bwMode="auto">
            <a:xfrm>
              <a:off x="287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7F7F9F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3" name="Freeform 59"/>
            <p:cNvSpPr>
              <a:spLocks/>
            </p:cNvSpPr>
            <p:nvPr/>
          </p:nvSpPr>
          <p:spPr bwMode="auto">
            <a:xfrm>
              <a:off x="290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8080A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4" name="Freeform 60"/>
            <p:cNvSpPr>
              <a:spLocks/>
            </p:cNvSpPr>
            <p:nvPr/>
          </p:nvSpPr>
          <p:spPr bwMode="auto">
            <a:xfrm>
              <a:off x="293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8282A3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auto">
            <a:xfrm>
              <a:off x="297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8686A7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auto">
            <a:xfrm>
              <a:off x="300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8787A8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auto">
            <a:xfrm>
              <a:off x="303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8888AB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auto">
            <a:xfrm>
              <a:off x="307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8A8AAD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auto">
            <a:xfrm>
              <a:off x="310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8D8DB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0" name="Freeform 66"/>
            <p:cNvSpPr>
              <a:spLocks/>
            </p:cNvSpPr>
            <p:nvPr/>
          </p:nvSpPr>
          <p:spPr bwMode="auto">
            <a:xfrm>
              <a:off x="314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8F8FB3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1" name="Freeform 67"/>
            <p:cNvSpPr>
              <a:spLocks/>
            </p:cNvSpPr>
            <p:nvPr/>
          </p:nvSpPr>
          <p:spPr bwMode="auto">
            <a:xfrm>
              <a:off x="317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9090B4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2" name="Freeform 68"/>
            <p:cNvSpPr>
              <a:spLocks/>
            </p:cNvSpPr>
            <p:nvPr/>
          </p:nvSpPr>
          <p:spPr bwMode="auto">
            <a:xfrm>
              <a:off x="320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9292B7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auto">
            <a:xfrm>
              <a:off x="324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9595BA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4" name="Freeform 70"/>
            <p:cNvSpPr>
              <a:spLocks/>
            </p:cNvSpPr>
            <p:nvPr/>
          </p:nvSpPr>
          <p:spPr bwMode="auto">
            <a:xfrm>
              <a:off x="327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9696BB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5" name="Freeform 71"/>
            <p:cNvSpPr>
              <a:spLocks/>
            </p:cNvSpPr>
            <p:nvPr/>
          </p:nvSpPr>
          <p:spPr bwMode="auto">
            <a:xfrm>
              <a:off x="330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9898BE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6" name="Freeform 72"/>
            <p:cNvSpPr>
              <a:spLocks/>
            </p:cNvSpPr>
            <p:nvPr/>
          </p:nvSpPr>
          <p:spPr bwMode="auto">
            <a:xfrm>
              <a:off x="334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9999C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7" name="Freeform 73"/>
            <p:cNvSpPr>
              <a:spLocks/>
            </p:cNvSpPr>
            <p:nvPr/>
          </p:nvSpPr>
          <p:spPr bwMode="auto">
            <a:xfrm>
              <a:off x="337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9C9CC3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8" name="Freeform 74"/>
            <p:cNvSpPr>
              <a:spLocks/>
            </p:cNvSpPr>
            <p:nvPr/>
          </p:nvSpPr>
          <p:spPr bwMode="auto">
            <a:xfrm>
              <a:off x="341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9E9EC5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9" name="Freeform 75"/>
            <p:cNvSpPr>
              <a:spLocks/>
            </p:cNvSpPr>
            <p:nvPr/>
          </p:nvSpPr>
          <p:spPr bwMode="auto">
            <a:xfrm>
              <a:off x="344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9E9EC6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0" name="Freeform 76"/>
            <p:cNvSpPr>
              <a:spLocks/>
            </p:cNvSpPr>
            <p:nvPr/>
          </p:nvSpPr>
          <p:spPr bwMode="auto">
            <a:xfrm>
              <a:off x="347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A0A0C8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1" name="Freeform 77"/>
            <p:cNvSpPr>
              <a:spLocks/>
            </p:cNvSpPr>
            <p:nvPr/>
          </p:nvSpPr>
          <p:spPr bwMode="auto">
            <a:xfrm>
              <a:off x="351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A2A2CB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2" name="Freeform 78"/>
            <p:cNvSpPr>
              <a:spLocks/>
            </p:cNvSpPr>
            <p:nvPr/>
          </p:nvSpPr>
          <p:spPr bwMode="auto">
            <a:xfrm>
              <a:off x="354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A3A3CC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3" name="Freeform 79"/>
            <p:cNvSpPr>
              <a:spLocks/>
            </p:cNvSpPr>
            <p:nvPr/>
          </p:nvSpPr>
          <p:spPr bwMode="auto">
            <a:xfrm>
              <a:off x="357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A5A5CE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4" name="Freeform 80"/>
            <p:cNvSpPr>
              <a:spLocks/>
            </p:cNvSpPr>
            <p:nvPr/>
          </p:nvSpPr>
          <p:spPr bwMode="auto">
            <a:xfrm>
              <a:off x="361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A6A6D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5" name="Freeform 81"/>
            <p:cNvSpPr>
              <a:spLocks/>
            </p:cNvSpPr>
            <p:nvPr/>
          </p:nvSpPr>
          <p:spPr bwMode="auto">
            <a:xfrm>
              <a:off x="364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A9A9D3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" name="Freeform 82"/>
            <p:cNvSpPr>
              <a:spLocks/>
            </p:cNvSpPr>
            <p:nvPr/>
          </p:nvSpPr>
          <p:spPr bwMode="auto">
            <a:xfrm>
              <a:off x="368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AAAAD5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7" name="Freeform 83"/>
            <p:cNvSpPr>
              <a:spLocks/>
            </p:cNvSpPr>
            <p:nvPr/>
          </p:nvSpPr>
          <p:spPr bwMode="auto">
            <a:xfrm>
              <a:off x="371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ABABD5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8" name="Freeform 84"/>
            <p:cNvSpPr>
              <a:spLocks/>
            </p:cNvSpPr>
            <p:nvPr/>
          </p:nvSpPr>
          <p:spPr bwMode="auto">
            <a:xfrm>
              <a:off x="374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ACACD7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9" name="Freeform 85"/>
            <p:cNvSpPr>
              <a:spLocks/>
            </p:cNvSpPr>
            <p:nvPr/>
          </p:nvSpPr>
          <p:spPr bwMode="auto">
            <a:xfrm>
              <a:off x="378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AEAEDA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10" name="Freeform 86"/>
            <p:cNvSpPr>
              <a:spLocks/>
            </p:cNvSpPr>
            <p:nvPr/>
          </p:nvSpPr>
          <p:spPr bwMode="auto">
            <a:xfrm>
              <a:off x="381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AFAFDB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11" name="Freeform 87"/>
            <p:cNvSpPr>
              <a:spLocks/>
            </p:cNvSpPr>
            <p:nvPr/>
          </p:nvSpPr>
          <p:spPr bwMode="auto">
            <a:xfrm>
              <a:off x="384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0B0DC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12" name="Freeform 88"/>
            <p:cNvSpPr>
              <a:spLocks/>
            </p:cNvSpPr>
            <p:nvPr/>
          </p:nvSpPr>
          <p:spPr bwMode="auto">
            <a:xfrm>
              <a:off x="388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1B1DE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13" name="Freeform 89"/>
            <p:cNvSpPr>
              <a:spLocks/>
            </p:cNvSpPr>
            <p:nvPr/>
          </p:nvSpPr>
          <p:spPr bwMode="auto">
            <a:xfrm>
              <a:off x="391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3B3E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14" name="Freeform 90"/>
            <p:cNvSpPr>
              <a:spLocks/>
            </p:cNvSpPr>
            <p:nvPr/>
          </p:nvSpPr>
          <p:spPr bwMode="auto">
            <a:xfrm>
              <a:off x="395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4B4E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15" name="Freeform 91"/>
            <p:cNvSpPr>
              <a:spLocks/>
            </p:cNvSpPr>
            <p:nvPr/>
          </p:nvSpPr>
          <p:spPr bwMode="auto">
            <a:xfrm>
              <a:off x="398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5B5E2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16" name="Freeform 92"/>
            <p:cNvSpPr>
              <a:spLocks/>
            </p:cNvSpPr>
            <p:nvPr/>
          </p:nvSpPr>
          <p:spPr bwMode="auto">
            <a:xfrm>
              <a:off x="401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6B6E4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17" name="Freeform 93"/>
            <p:cNvSpPr>
              <a:spLocks/>
            </p:cNvSpPr>
            <p:nvPr/>
          </p:nvSpPr>
          <p:spPr bwMode="auto">
            <a:xfrm>
              <a:off x="405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8B8E6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18" name="Freeform 94"/>
            <p:cNvSpPr>
              <a:spLocks/>
            </p:cNvSpPr>
            <p:nvPr/>
          </p:nvSpPr>
          <p:spPr bwMode="auto">
            <a:xfrm>
              <a:off x="408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8B8E6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19" name="Freeform 95"/>
            <p:cNvSpPr>
              <a:spLocks/>
            </p:cNvSpPr>
            <p:nvPr/>
          </p:nvSpPr>
          <p:spPr bwMode="auto">
            <a:xfrm>
              <a:off x="411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9B9E7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0" name="Freeform 96"/>
            <p:cNvSpPr>
              <a:spLocks/>
            </p:cNvSpPr>
            <p:nvPr/>
          </p:nvSpPr>
          <p:spPr bwMode="auto">
            <a:xfrm>
              <a:off x="415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ABAE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1" name="Freeform 97"/>
            <p:cNvSpPr>
              <a:spLocks/>
            </p:cNvSpPr>
            <p:nvPr/>
          </p:nvSpPr>
          <p:spPr bwMode="auto">
            <a:xfrm>
              <a:off x="418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BBBEA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2" name="Freeform 98"/>
            <p:cNvSpPr>
              <a:spLocks/>
            </p:cNvSpPr>
            <p:nvPr/>
          </p:nvSpPr>
          <p:spPr bwMode="auto">
            <a:xfrm>
              <a:off x="422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CBCEC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3" name="Freeform 99"/>
            <p:cNvSpPr>
              <a:spLocks/>
            </p:cNvSpPr>
            <p:nvPr/>
          </p:nvSpPr>
          <p:spPr bwMode="auto">
            <a:xfrm>
              <a:off x="425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DBDEC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4" name="Freeform 100"/>
            <p:cNvSpPr>
              <a:spLocks/>
            </p:cNvSpPr>
            <p:nvPr/>
          </p:nvSpPr>
          <p:spPr bwMode="auto">
            <a:xfrm>
              <a:off x="428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EBEED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5" name="Freeform 101"/>
            <p:cNvSpPr>
              <a:spLocks/>
            </p:cNvSpPr>
            <p:nvPr/>
          </p:nvSpPr>
          <p:spPr bwMode="auto">
            <a:xfrm>
              <a:off x="432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FBFEF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" name="Freeform 102"/>
            <p:cNvSpPr>
              <a:spLocks/>
            </p:cNvSpPr>
            <p:nvPr/>
          </p:nvSpPr>
          <p:spPr bwMode="auto">
            <a:xfrm>
              <a:off x="435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FBFEF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" name="Freeform 103"/>
            <p:cNvSpPr>
              <a:spLocks/>
            </p:cNvSpPr>
            <p:nvPr/>
          </p:nvSpPr>
          <p:spPr bwMode="auto">
            <a:xfrm>
              <a:off x="438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0C0F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" name="Freeform 104"/>
            <p:cNvSpPr>
              <a:spLocks/>
            </p:cNvSpPr>
            <p:nvPr/>
          </p:nvSpPr>
          <p:spPr bwMode="auto">
            <a:xfrm>
              <a:off x="442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1C1F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9" name="Freeform 105"/>
            <p:cNvSpPr>
              <a:spLocks/>
            </p:cNvSpPr>
            <p:nvPr/>
          </p:nvSpPr>
          <p:spPr bwMode="auto">
            <a:xfrm>
              <a:off x="445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2C2F2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0" name="Freeform 106"/>
            <p:cNvSpPr>
              <a:spLocks/>
            </p:cNvSpPr>
            <p:nvPr/>
          </p:nvSpPr>
          <p:spPr bwMode="auto">
            <a:xfrm>
              <a:off x="449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2C2F3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1" name="Freeform 107"/>
            <p:cNvSpPr>
              <a:spLocks/>
            </p:cNvSpPr>
            <p:nvPr/>
          </p:nvSpPr>
          <p:spPr bwMode="auto">
            <a:xfrm>
              <a:off x="452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3C3F3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2" name="Freeform 108"/>
            <p:cNvSpPr>
              <a:spLocks/>
            </p:cNvSpPr>
            <p:nvPr/>
          </p:nvSpPr>
          <p:spPr bwMode="auto">
            <a:xfrm>
              <a:off x="455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3C3F4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3" name="Freeform 109"/>
            <p:cNvSpPr>
              <a:spLocks/>
            </p:cNvSpPr>
            <p:nvPr/>
          </p:nvSpPr>
          <p:spPr bwMode="auto">
            <a:xfrm>
              <a:off x="459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4C4F5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4" name="Freeform 110"/>
            <p:cNvSpPr>
              <a:spLocks/>
            </p:cNvSpPr>
            <p:nvPr/>
          </p:nvSpPr>
          <p:spPr bwMode="auto">
            <a:xfrm>
              <a:off x="462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4C4F6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5" name="Freeform 111"/>
            <p:cNvSpPr>
              <a:spLocks/>
            </p:cNvSpPr>
            <p:nvPr/>
          </p:nvSpPr>
          <p:spPr bwMode="auto">
            <a:xfrm>
              <a:off x="465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5C5F6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6" name="Freeform 112"/>
            <p:cNvSpPr>
              <a:spLocks/>
            </p:cNvSpPr>
            <p:nvPr/>
          </p:nvSpPr>
          <p:spPr bwMode="auto">
            <a:xfrm>
              <a:off x="469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6C6F7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7" name="Freeform 113"/>
            <p:cNvSpPr>
              <a:spLocks/>
            </p:cNvSpPr>
            <p:nvPr/>
          </p:nvSpPr>
          <p:spPr bwMode="auto">
            <a:xfrm>
              <a:off x="472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6C6F8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8" name="Freeform 114"/>
            <p:cNvSpPr>
              <a:spLocks/>
            </p:cNvSpPr>
            <p:nvPr/>
          </p:nvSpPr>
          <p:spPr bwMode="auto">
            <a:xfrm>
              <a:off x="476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7C7F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9" name="Freeform 115"/>
            <p:cNvSpPr>
              <a:spLocks/>
            </p:cNvSpPr>
            <p:nvPr/>
          </p:nvSpPr>
          <p:spPr bwMode="auto">
            <a:xfrm>
              <a:off x="479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7C7F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0" name="Freeform 116"/>
            <p:cNvSpPr>
              <a:spLocks/>
            </p:cNvSpPr>
            <p:nvPr/>
          </p:nvSpPr>
          <p:spPr bwMode="auto">
            <a:xfrm>
              <a:off x="482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7C7F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1" name="Freeform 117"/>
            <p:cNvSpPr>
              <a:spLocks/>
            </p:cNvSpPr>
            <p:nvPr/>
          </p:nvSpPr>
          <p:spPr bwMode="auto">
            <a:xfrm>
              <a:off x="486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8C8FA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2" name="Freeform 118"/>
            <p:cNvSpPr>
              <a:spLocks/>
            </p:cNvSpPr>
            <p:nvPr/>
          </p:nvSpPr>
          <p:spPr bwMode="auto">
            <a:xfrm>
              <a:off x="489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8C8FA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3" name="Freeform 119"/>
            <p:cNvSpPr>
              <a:spLocks/>
            </p:cNvSpPr>
            <p:nvPr/>
          </p:nvSpPr>
          <p:spPr bwMode="auto">
            <a:xfrm>
              <a:off x="492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9C9FB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4" name="Freeform 120"/>
            <p:cNvSpPr>
              <a:spLocks/>
            </p:cNvSpPr>
            <p:nvPr/>
          </p:nvSpPr>
          <p:spPr bwMode="auto">
            <a:xfrm>
              <a:off x="496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9C9FB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5" name="Freeform 121"/>
            <p:cNvSpPr>
              <a:spLocks/>
            </p:cNvSpPr>
            <p:nvPr/>
          </p:nvSpPr>
          <p:spPr bwMode="auto">
            <a:xfrm>
              <a:off x="499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9C9FC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6" name="Freeform 122"/>
            <p:cNvSpPr>
              <a:spLocks/>
            </p:cNvSpPr>
            <p:nvPr/>
          </p:nvSpPr>
          <p:spPr bwMode="auto">
            <a:xfrm>
              <a:off x="503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ACAFC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" name="Freeform 123"/>
            <p:cNvSpPr>
              <a:spLocks/>
            </p:cNvSpPr>
            <p:nvPr/>
          </p:nvSpPr>
          <p:spPr bwMode="auto">
            <a:xfrm>
              <a:off x="506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ACAFC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8" name="Freeform 124"/>
            <p:cNvSpPr>
              <a:spLocks/>
            </p:cNvSpPr>
            <p:nvPr/>
          </p:nvSpPr>
          <p:spPr bwMode="auto">
            <a:xfrm>
              <a:off x="509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ACAFD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9" name="Freeform 125"/>
            <p:cNvSpPr>
              <a:spLocks/>
            </p:cNvSpPr>
            <p:nvPr/>
          </p:nvSpPr>
          <p:spPr bwMode="auto">
            <a:xfrm>
              <a:off x="513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ACAFD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50" name="Freeform 126"/>
            <p:cNvSpPr>
              <a:spLocks/>
            </p:cNvSpPr>
            <p:nvPr/>
          </p:nvSpPr>
          <p:spPr bwMode="auto">
            <a:xfrm>
              <a:off x="516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BCBFD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51" name="Freeform 127"/>
            <p:cNvSpPr>
              <a:spLocks/>
            </p:cNvSpPr>
            <p:nvPr/>
          </p:nvSpPr>
          <p:spPr bwMode="auto">
            <a:xfrm>
              <a:off x="519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BCBFE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52" name="Freeform 128"/>
            <p:cNvSpPr>
              <a:spLocks/>
            </p:cNvSpPr>
            <p:nvPr/>
          </p:nvSpPr>
          <p:spPr bwMode="auto">
            <a:xfrm>
              <a:off x="523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BCBFE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53" name="Freeform 129"/>
            <p:cNvSpPr>
              <a:spLocks/>
            </p:cNvSpPr>
            <p:nvPr/>
          </p:nvSpPr>
          <p:spPr bwMode="auto">
            <a:xfrm>
              <a:off x="526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BCBFE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54" name="Freeform 130"/>
            <p:cNvSpPr>
              <a:spLocks/>
            </p:cNvSpPr>
            <p:nvPr/>
          </p:nvSpPr>
          <p:spPr bwMode="auto">
            <a:xfrm>
              <a:off x="530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CCCFF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55" name="Freeform 131"/>
            <p:cNvSpPr>
              <a:spLocks/>
            </p:cNvSpPr>
            <p:nvPr/>
          </p:nvSpPr>
          <p:spPr bwMode="auto">
            <a:xfrm>
              <a:off x="533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CCCFF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56" name="Freeform 132"/>
            <p:cNvSpPr>
              <a:spLocks/>
            </p:cNvSpPr>
            <p:nvPr/>
          </p:nvSpPr>
          <p:spPr bwMode="auto">
            <a:xfrm>
              <a:off x="536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BCBFE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57" name="Freeform 133"/>
            <p:cNvSpPr>
              <a:spLocks/>
            </p:cNvSpPr>
            <p:nvPr/>
          </p:nvSpPr>
          <p:spPr bwMode="auto">
            <a:xfrm>
              <a:off x="540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BCBFE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58" name="Freeform 134"/>
            <p:cNvSpPr>
              <a:spLocks/>
            </p:cNvSpPr>
            <p:nvPr/>
          </p:nvSpPr>
          <p:spPr bwMode="auto">
            <a:xfrm>
              <a:off x="543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BCBFE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59" name="Freeform 135"/>
            <p:cNvSpPr>
              <a:spLocks/>
            </p:cNvSpPr>
            <p:nvPr/>
          </p:nvSpPr>
          <p:spPr bwMode="auto">
            <a:xfrm>
              <a:off x="546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BCBFD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0" name="Freeform 136"/>
            <p:cNvSpPr>
              <a:spLocks/>
            </p:cNvSpPr>
            <p:nvPr/>
          </p:nvSpPr>
          <p:spPr bwMode="auto">
            <a:xfrm>
              <a:off x="550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ACAFD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1" name="Freeform 137"/>
            <p:cNvSpPr>
              <a:spLocks/>
            </p:cNvSpPr>
            <p:nvPr/>
          </p:nvSpPr>
          <p:spPr bwMode="auto">
            <a:xfrm>
              <a:off x="553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ACAFD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2" name="Freeform 138"/>
            <p:cNvSpPr>
              <a:spLocks/>
            </p:cNvSpPr>
            <p:nvPr/>
          </p:nvSpPr>
          <p:spPr bwMode="auto">
            <a:xfrm>
              <a:off x="557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ACAFC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3" name="Freeform 139"/>
            <p:cNvSpPr>
              <a:spLocks/>
            </p:cNvSpPr>
            <p:nvPr/>
          </p:nvSpPr>
          <p:spPr bwMode="auto">
            <a:xfrm>
              <a:off x="560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ACAFC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4" name="Freeform 140"/>
            <p:cNvSpPr>
              <a:spLocks/>
            </p:cNvSpPr>
            <p:nvPr/>
          </p:nvSpPr>
          <p:spPr bwMode="auto">
            <a:xfrm>
              <a:off x="563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9C9FC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5" name="Freeform 141"/>
            <p:cNvSpPr>
              <a:spLocks/>
            </p:cNvSpPr>
            <p:nvPr/>
          </p:nvSpPr>
          <p:spPr bwMode="auto">
            <a:xfrm>
              <a:off x="567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9C9FB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6" name="Freeform 142"/>
            <p:cNvSpPr>
              <a:spLocks/>
            </p:cNvSpPr>
            <p:nvPr/>
          </p:nvSpPr>
          <p:spPr bwMode="auto">
            <a:xfrm>
              <a:off x="570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9C9FB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7" name="Freeform 143"/>
            <p:cNvSpPr>
              <a:spLocks/>
            </p:cNvSpPr>
            <p:nvPr/>
          </p:nvSpPr>
          <p:spPr bwMode="auto">
            <a:xfrm>
              <a:off x="573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8C8FB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" name="Freeform 144"/>
            <p:cNvSpPr>
              <a:spLocks/>
            </p:cNvSpPr>
            <p:nvPr/>
          </p:nvSpPr>
          <p:spPr bwMode="auto">
            <a:xfrm>
              <a:off x="577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8C8FA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9" name="Freeform 145"/>
            <p:cNvSpPr>
              <a:spLocks/>
            </p:cNvSpPr>
            <p:nvPr/>
          </p:nvSpPr>
          <p:spPr bwMode="auto">
            <a:xfrm>
              <a:off x="580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7C7F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70" name="Freeform 146"/>
            <p:cNvSpPr>
              <a:spLocks/>
            </p:cNvSpPr>
            <p:nvPr/>
          </p:nvSpPr>
          <p:spPr bwMode="auto">
            <a:xfrm>
              <a:off x="584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7C7F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71" name="Freeform 147"/>
            <p:cNvSpPr>
              <a:spLocks/>
            </p:cNvSpPr>
            <p:nvPr/>
          </p:nvSpPr>
          <p:spPr bwMode="auto">
            <a:xfrm>
              <a:off x="587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7C7F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72" name="Freeform 148"/>
            <p:cNvSpPr>
              <a:spLocks/>
            </p:cNvSpPr>
            <p:nvPr/>
          </p:nvSpPr>
          <p:spPr bwMode="auto">
            <a:xfrm>
              <a:off x="590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6C6F8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73" name="Freeform 149"/>
            <p:cNvSpPr>
              <a:spLocks/>
            </p:cNvSpPr>
            <p:nvPr/>
          </p:nvSpPr>
          <p:spPr bwMode="auto">
            <a:xfrm>
              <a:off x="594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6C6F7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74" name="Freeform 150"/>
            <p:cNvSpPr>
              <a:spLocks/>
            </p:cNvSpPr>
            <p:nvPr/>
          </p:nvSpPr>
          <p:spPr bwMode="auto">
            <a:xfrm>
              <a:off x="597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5C5F7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75" name="Freeform 151"/>
            <p:cNvSpPr>
              <a:spLocks/>
            </p:cNvSpPr>
            <p:nvPr/>
          </p:nvSpPr>
          <p:spPr bwMode="auto">
            <a:xfrm>
              <a:off x="600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5C5F6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76" name="Freeform 152"/>
            <p:cNvSpPr>
              <a:spLocks/>
            </p:cNvSpPr>
            <p:nvPr/>
          </p:nvSpPr>
          <p:spPr bwMode="auto">
            <a:xfrm>
              <a:off x="604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4C4F5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77" name="Freeform 153"/>
            <p:cNvSpPr>
              <a:spLocks/>
            </p:cNvSpPr>
            <p:nvPr/>
          </p:nvSpPr>
          <p:spPr bwMode="auto">
            <a:xfrm>
              <a:off x="607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3C3F4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78" name="Freeform 154"/>
            <p:cNvSpPr>
              <a:spLocks/>
            </p:cNvSpPr>
            <p:nvPr/>
          </p:nvSpPr>
          <p:spPr bwMode="auto">
            <a:xfrm>
              <a:off x="611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3C3F3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79" name="Freeform 155"/>
            <p:cNvSpPr>
              <a:spLocks/>
            </p:cNvSpPr>
            <p:nvPr/>
          </p:nvSpPr>
          <p:spPr bwMode="auto">
            <a:xfrm>
              <a:off x="614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2C2F3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80" name="Freeform 156"/>
            <p:cNvSpPr>
              <a:spLocks/>
            </p:cNvSpPr>
            <p:nvPr/>
          </p:nvSpPr>
          <p:spPr bwMode="auto">
            <a:xfrm>
              <a:off x="617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2C2F2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81" name="Freeform 157"/>
            <p:cNvSpPr>
              <a:spLocks/>
            </p:cNvSpPr>
            <p:nvPr/>
          </p:nvSpPr>
          <p:spPr bwMode="auto">
            <a:xfrm>
              <a:off x="621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1C1F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82" name="Freeform 158"/>
            <p:cNvSpPr>
              <a:spLocks/>
            </p:cNvSpPr>
            <p:nvPr/>
          </p:nvSpPr>
          <p:spPr bwMode="auto">
            <a:xfrm>
              <a:off x="624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0C0F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83" name="Freeform 159"/>
            <p:cNvSpPr>
              <a:spLocks/>
            </p:cNvSpPr>
            <p:nvPr/>
          </p:nvSpPr>
          <p:spPr bwMode="auto">
            <a:xfrm>
              <a:off x="627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0C0F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84" name="Freeform 160"/>
            <p:cNvSpPr>
              <a:spLocks/>
            </p:cNvSpPr>
            <p:nvPr/>
          </p:nvSpPr>
          <p:spPr bwMode="auto">
            <a:xfrm>
              <a:off x="631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FBFEF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85" name="Freeform 161"/>
            <p:cNvSpPr>
              <a:spLocks/>
            </p:cNvSpPr>
            <p:nvPr/>
          </p:nvSpPr>
          <p:spPr bwMode="auto">
            <a:xfrm>
              <a:off x="634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EBEED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86" name="Freeform 162"/>
            <p:cNvSpPr>
              <a:spLocks/>
            </p:cNvSpPr>
            <p:nvPr/>
          </p:nvSpPr>
          <p:spPr bwMode="auto">
            <a:xfrm>
              <a:off x="638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DBDEC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87" name="Freeform 163"/>
            <p:cNvSpPr>
              <a:spLocks/>
            </p:cNvSpPr>
            <p:nvPr/>
          </p:nvSpPr>
          <p:spPr bwMode="auto">
            <a:xfrm>
              <a:off x="641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CBCEC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88" name="Freeform 164"/>
            <p:cNvSpPr>
              <a:spLocks/>
            </p:cNvSpPr>
            <p:nvPr/>
          </p:nvSpPr>
          <p:spPr bwMode="auto">
            <a:xfrm>
              <a:off x="644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BBBEA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89" name="Freeform 165"/>
            <p:cNvSpPr>
              <a:spLocks/>
            </p:cNvSpPr>
            <p:nvPr/>
          </p:nvSpPr>
          <p:spPr bwMode="auto">
            <a:xfrm>
              <a:off x="648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ABAE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0" name="Freeform 166"/>
            <p:cNvSpPr>
              <a:spLocks/>
            </p:cNvSpPr>
            <p:nvPr/>
          </p:nvSpPr>
          <p:spPr bwMode="auto">
            <a:xfrm>
              <a:off x="651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ABAE8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1" name="Freeform 167"/>
            <p:cNvSpPr>
              <a:spLocks/>
            </p:cNvSpPr>
            <p:nvPr/>
          </p:nvSpPr>
          <p:spPr bwMode="auto">
            <a:xfrm>
              <a:off x="654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9B9E7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2" name="Freeform 168"/>
            <p:cNvSpPr>
              <a:spLocks/>
            </p:cNvSpPr>
            <p:nvPr/>
          </p:nvSpPr>
          <p:spPr bwMode="auto">
            <a:xfrm>
              <a:off x="658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8B8E6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3" name="Freeform 169"/>
            <p:cNvSpPr>
              <a:spLocks/>
            </p:cNvSpPr>
            <p:nvPr/>
          </p:nvSpPr>
          <p:spPr bwMode="auto">
            <a:xfrm>
              <a:off x="661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6B6E4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4" name="Freeform 170"/>
            <p:cNvSpPr>
              <a:spLocks/>
            </p:cNvSpPr>
            <p:nvPr/>
          </p:nvSpPr>
          <p:spPr bwMode="auto">
            <a:xfrm>
              <a:off x="665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5B5E2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5" name="Freeform 171"/>
            <p:cNvSpPr>
              <a:spLocks/>
            </p:cNvSpPr>
            <p:nvPr/>
          </p:nvSpPr>
          <p:spPr bwMode="auto">
            <a:xfrm>
              <a:off x="668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4B4E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6" name="Freeform 172"/>
            <p:cNvSpPr>
              <a:spLocks/>
            </p:cNvSpPr>
            <p:nvPr/>
          </p:nvSpPr>
          <p:spPr bwMode="auto">
            <a:xfrm>
              <a:off x="671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3B3E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7" name="Freeform 173"/>
            <p:cNvSpPr>
              <a:spLocks/>
            </p:cNvSpPr>
            <p:nvPr/>
          </p:nvSpPr>
          <p:spPr bwMode="auto">
            <a:xfrm>
              <a:off x="675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1B1DE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8" name="Freeform 174"/>
            <p:cNvSpPr>
              <a:spLocks/>
            </p:cNvSpPr>
            <p:nvPr/>
          </p:nvSpPr>
          <p:spPr bwMode="auto">
            <a:xfrm>
              <a:off x="678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1B1DD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9" name="Freeform 175"/>
            <p:cNvSpPr>
              <a:spLocks/>
            </p:cNvSpPr>
            <p:nvPr/>
          </p:nvSpPr>
          <p:spPr bwMode="auto">
            <a:xfrm>
              <a:off x="681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AFAFDB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00" name="Freeform 176"/>
            <p:cNvSpPr>
              <a:spLocks/>
            </p:cNvSpPr>
            <p:nvPr/>
          </p:nvSpPr>
          <p:spPr bwMode="auto">
            <a:xfrm>
              <a:off x="685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AEAEDA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01" name="Freeform 177"/>
            <p:cNvSpPr>
              <a:spLocks/>
            </p:cNvSpPr>
            <p:nvPr/>
          </p:nvSpPr>
          <p:spPr bwMode="auto">
            <a:xfrm>
              <a:off x="688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ACACD7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02" name="Freeform 178"/>
            <p:cNvSpPr>
              <a:spLocks/>
            </p:cNvSpPr>
            <p:nvPr/>
          </p:nvSpPr>
          <p:spPr bwMode="auto">
            <a:xfrm>
              <a:off x="692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ABABD5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03" name="Freeform 179"/>
            <p:cNvSpPr>
              <a:spLocks/>
            </p:cNvSpPr>
            <p:nvPr/>
          </p:nvSpPr>
          <p:spPr bwMode="auto">
            <a:xfrm>
              <a:off x="695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AAAAD5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04" name="Freeform 180"/>
            <p:cNvSpPr>
              <a:spLocks/>
            </p:cNvSpPr>
            <p:nvPr/>
          </p:nvSpPr>
          <p:spPr bwMode="auto">
            <a:xfrm>
              <a:off x="698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A9A9D3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05" name="Freeform 181"/>
            <p:cNvSpPr>
              <a:spLocks/>
            </p:cNvSpPr>
            <p:nvPr/>
          </p:nvSpPr>
          <p:spPr bwMode="auto">
            <a:xfrm>
              <a:off x="702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A6A6D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06" name="Freeform 182"/>
            <p:cNvSpPr>
              <a:spLocks/>
            </p:cNvSpPr>
            <p:nvPr/>
          </p:nvSpPr>
          <p:spPr bwMode="auto">
            <a:xfrm>
              <a:off x="705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A6A6CF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07" name="Freeform 183"/>
            <p:cNvSpPr>
              <a:spLocks/>
            </p:cNvSpPr>
            <p:nvPr/>
          </p:nvSpPr>
          <p:spPr bwMode="auto">
            <a:xfrm>
              <a:off x="708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A4A4CD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08" name="Freeform 184"/>
            <p:cNvSpPr>
              <a:spLocks/>
            </p:cNvSpPr>
            <p:nvPr/>
          </p:nvSpPr>
          <p:spPr bwMode="auto">
            <a:xfrm>
              <a:off x="712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A2A2CB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09" name="Freeform 185"/>
            <p:cNvSpPr>
              <a:spLocks/>
            </p:cNvSpPr>
            <p:nvPr/>
          </p:nvSpPr>
          <p:spPr bwMode="auto">
            <a:xfrm>
              <a:off x="715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A0A0C8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10" name="Freeform 186"/>
            <p:cNvSpPr>
              <a:spLocks/>
            </p:cNvSpPr>
            <p:nvPr/>
          </p:nvSpPr>
          <p:spPr bwMode="auto">
            <a:xfrm>
              <a:off x="719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9E9EC6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11" name="Freeform 187"/>
            <p:cNvSpPr>
              <a:spLocks/>
            </p:cNvSpPr>
            <p:nvPr/>
          </p:nvSpPr>
          <p:spPr bwMode="auto">
            <a:xfrm>
              <a:off x="722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9E9EC5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12" name="Freeform 188"/>
            <p:cNvSpPr>
              <a:spLocks/>
            </p:cNvSpPr>
            <p:nvPr/>
          </p:nvSpPr>
          <p:spPr bwMode="auto">
            <a:xfrm>
              <a:off x="725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9C9CC3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13" name="Freeform 189"/>
            <p:cNvSpPr>
              <a:spLocks/>
            </p:cNvSpPr>
            <p:nvPr/>
          </p:nvSpPr>
          <p:spPr bwMode="auto">
            <a:xfrm>
              <a:off x="729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9999C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14" name="Freeform 190"/>
            <p:cNvSpPr>
              <a:spLocks/>
            </p:cNvSpPr>
            <p:nvPr/>
          </p:nvSpPr>
          <p:spPr bwMode="auto">
            <a:xfrm>
              <a:off x="732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9898BF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15" name="Freeform 191"/>
            <p:cNvSpPr>
              <a:spLocks/>
            </p:cNvSpPr>
            <p:nvPr/>
          </p:nvSpPr>
          <p:spPr bwMode="auto">
            <a:xfrm>
              <a:off x="735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9797BC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16" name="Freeform 192"/>
            <p:cNvSpPr>
              <a:spLocks/>
            </p:cNvSpPr>
            <p:nvPr/>
          </p:nvSpPr>
          <p:spPr bwMode="auto">
            <a:xfrm>
              <a:off x="739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9595BA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17" name="Freeform 193"/>
            <p:cNvSpPr>
              <a:spLocks/>
            </p:cNvSpPr>
            <p:nvPr/>
          </p:nvSpPr>
          <p:spPr bwMode="auto">
            <a:xfrm>
              <a:off x="742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9292B7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18" name="Freeform 194"/>
            <p:cNvSpPr>
              <a:spLocks/>
            </p:cNvSpPr>
            <p:nvPr/>
          </p:nvSpPr>
          <p:spPr bwMode="auto">
            <a:xfrm>
              <a:off x="746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9090B4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19" name="Freeform 195"/>
            <p:cNvSpPr>
              <a:spLocks/>
            </p:cNvSpPr>
            <p:nvPr/>
          </p:nvSpPr>
          <p:spPr bwMode="auto">
            <a:xfrm>
              <a:off x="749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8F8FB3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0" name="Freeform 196"/>
            <p:cNvSpPr>
              <a:spLocks/>
            </p:cNvSpPr>
            <p:nvPr/>
          </p:nvSpPr>
          <p:spPr bwMode="auto">
            <a:xfrm>
              <a:off x="752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8D8DB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1" name="Freeform 197"/>
            <p:cNvSpPr>
              <a:spLocks/>
            </p:cNvSpPr>
            <p:nvPr/>
          </p:nvSpPr>
          <p:spPr bwMode="auto">
            <a:xfrm>
              <a:off x="756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8A8AAD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2" name="Freeform 198"/>
            <p:cNvSpPr>
              <a:spLocks/>
            </p:cNvSpPr>
            <p:nvPr/>
          </p:nvSpPr>
          <p:spPr bwMode="auto">
            <a:xfrm>
              <a:off x="759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8989AC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3" name="Freeform 199"/>
            <p:cNvSpPr>
              <a:spLocks/>
            </p:cNvSpPr>
            <p:nvPr/>
          </p:nvSpPr>
          <p:spPr bwMode="auto">
            <a:xfrm>
              <a:off x="762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8787A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4" name="Freeform 200"/>
            <p:cNvSpPr>
              <a:spLocks/>
            </p:cNvSpPr>
            <p:nvPr/>
          </p:nvSpPr>
          <p:spPr bwMode="auto">
            <a:xfrm>
              <a:off x="766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8686A7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5" name="Freeform 201"/>
            <p:cNvSpPr>
              <a:spLocks/>
            </p:cNvSpPr>
            <p:nvPr/>
          </p:nvSpPr>
          <p:spPr bwMode="auto">
            <a:xfrm>
              <a:off x="769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8282A3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6" name="Freeform 202"/>
            <p:cNvSpPr>
              <a:spLocks/>
            </p:cNvSpPr>
            <p:nvPr/>
          </p:nvSpPr>
          <p:spPr bwMode="auto">
            <a:xfrm>
              <a:off x="773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8080A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7" name="Freeform 203"/>
            <p:cNvSpPr>
              <a:spLocks/>
            </p:cNvSpPr>
            <p:nvPr/>
          </p:nvSpPr>
          <p:spPr bwMode="auto">
            <a:xfrm>
              <a:off x="776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7F7F9F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8" name="Freeform 204"/>
            <p:cNvSpPr>
              <a:spLocks/>
            </p:cNvSpPr>
            <p:nvPr/>
          </p:nvSpPr>
          <p:spPr bwMode="auto">
            <a:xfrm>
              <a:off x="779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7D7D9D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" name="Freeform 205"/>
            <p:cNvSpPr>
              <a:spLocks/>
            </p:cNvSpPr>
            <p:nvPr/>
          </p:nvSpPr>
          <p:spPr bwMode="auto">
            <a:xfrm>
              <a:off x="783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7A7A9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0" name="Freeform 206"/>
            <p:cNvSpPr>
              <a:spLocks/>
            </p:cNvSpPr>
            <p:nvPr/>
          </p:nvSpPr>
          <p:spPr bwMode="auto">
            <a:xfrm>
              <a:off x="786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797998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1" name="Freeform 207"/>
            <p:cNvSpPr>
              <a:spLocks/>
            </p:cNvSpPr>
            <p:nvPr/>
          </p:nvSpPr>
          <p:spPr bwMode="auto">
            <a:xfrm>
              <a:off x="789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777795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2" name="Freeform 208"/>
            <p:cNvSpPr>
              <a:spLocks/>
            </p:cNvSpPr>
            <p:nvPr/>
          </p:nvSpPr>
          <p:spPr bwMode="auto">
            <a:xfrm>
              <a:off x="793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757592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3" name="Freeform 209"/>
            <p:cNvSpPr>
              <a:spLocks/>
            </p:cNvSpPr>
            <p:nvPr/>
          </p:nvSpPr>
          <p:spPr bwMode="auto">
            <a:xfrm>
              <a:off x="796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72728E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4" name="Freeform 210"/>
            <p:cNvSpPr>
              <a:spLocks/>
            </p:cNvSpPr>
            <p:nvPr/>
          </p:nvSpPr>
          <p:spPr bwMode="auto">
            <a:xfrm>
              <a:off x="800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70708C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5" name="Freeform 211"/>
            <p:cNvSpPr>
              <a:spLocks/>
            </p:cNvSpPr>
            <p:nvPr/>
          </p:nvSpPr>
          <p:spPr bwMode="auto">
            <a:xfrm>
              <a:off x="803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6E6E8A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6" name="Freeform 212"/>
            <p:cNvSpPr>
              <a:spLocks/>
            </p:cNvSpPr>
            <p:nvPr/>
          </p:nvSpPr>
          <p:spPr bwMode="auto">
            <a:xfrm>
              <a:off x="806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6C6C87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7" name="Freeform 213"/>
            <p:cNvSpPr>
              <a:spLocks/>
            </p:cNvSpPr>
            <p:nvPr/>
          </p:nvSpPr>
          <p:spPr bwMode="auto">
            <a:xfrm>
              <a:off x="810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696983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8" name="Freeform 214"/>
            <p:cNvSpPr>
              <a:spLocks/>
            </p:cNvSpPr>
            <p:nvPr/>
          </p:nvSpPr>
          <p:spPr bwMode="auto">
            <a:xfrm>
              <a:off x="813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686882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9" name="Freeform 215"/>
            <p:cNvSpPr>
              <a:spLocks/>
            </p:cNvSpPr>
            <p:nvPr/>
          </p:nvSpPr>
          <p:spPr bwMode="auto">
            <a:xfrm>
              <a:off x="816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66667F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0" name="Freeform 216"/>
            <p:cNvSpPr>
              <a:spLocks/>
            </p:cNvSpPr>
            <p:nvPr/>
          </p:nvSpPr>
          <p:spPr bwMode="auto">
            <a:xfrm>
              <a:off x="820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64647D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1" name="Freeform 217"/>
            <p:cNvSpPr>
              <a:spLocks/>
            </p:cNvSpPr>
            <p:nvPr/>
          </p:nvSpPr>
          <p:spPr bwMode="auto">
            <a:xfrm>
              <a:off x="823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60607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2" name="Freeform 218"/>
            <p:cNvSpPr>
              <a:spLocks/>
            </p:cNvSpPr>
            <p:nvPr/>
          </p:nvSpPr>
          <p:spPr bwMode="auto">
            <a:xfrm>
              <a:off x="827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5E5E76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3" name="Freeform 219"/>
            <p:cNvSpPr>
              <a:spLocks/>
            </p:cNvSpPr>
            <p:nvPr/>
          </p:nvSpPr>
          <p:spPr bwMode="auto">
            <a:xfrm>
              <a:off x="830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5D5D74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4" name="Freeform 220"/>
            <p:cNvSpPr>
              <a:spLocks/>
            </p:cNvSpPr>
            <p:nvPr/>
          </p:nvSpPr>
          <p:spPr bwMode="auto">
            <a:xfrm>
              <a:off x="833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5B5B72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5" name="Freeform 221"/>
            <p:cNvSpPr>
              <a:spLocks/>
            </p:cNvSpPr>
            <p:nvPr/>
          </p:nvSpPr>
          <p:spPr bwMode="auto">
            <a:xfrm>
              <a:off x="837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58586E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6" name="Freeform 222"/>
            <p:cNvSpPr>
              <a:spLocks/>
            </p:cNvSpPr>
            <p:nvPr/>
          </p:nvSpPr>
          <p:spPr bwMode="auto">
            <a:xfrm>
              <a:off x="840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56566C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7" name="Freeform 223"/>
            <p:cNvSpPr>
              <a:spLocks/>
            </p:cNvSpPr>
            <p:nvPr/>
          </p:nvSpPr>
          <p:spPr bwMode="auto">
            <a:xfrm>
              <a:off x="843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54546A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8" name="Freeform 224"/>
            <p:cNvSpPr>
              <a:spLocks/>
            </p:cNvSpPr>
            <p:nvPr/>
          </p:nvSpPr>
          <p:spPr bwMode="auto">
            <a:xfrm>
              <a:off x="847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525267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" name="Freeform 225"/>
            <p:cNvSpPr>
              <a:spLocks/>
            </p:cNvSpPr>
            <p:nvPr/>
          </p:nvSpPr>
          <p:spPr bwMode="auto">
            <a:xfrm>
              <a:off x="850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4F4F63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" name="Freeform 226"/>
            <p:cNvSpPr>
              <a:spLocks/>
            </p:cNvSpPr>
            <p:nvPr/>
          </p:nvSpPr>
          <p:spPr bwMode="auto">
            <a:xfrm>
              <a:off x="854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4D4D6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1" name="Freeform 227"/>
            <p:cNvSpPr>
              <a:spLocks/>
            </p:cNvSpPr>
            <p:nvPr/>
          </p:nvSpPr>
          <p:spPr bwMode="auto">
            <a:xfrm>
              <a:off x="857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4C4C5F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2" name="Freeform 228"/>
            <p:cNvSpPr>
              <a:spLocks/>
            </p:cNvSpPr>
            <p:nvPr/>
          </p:nvSpPr>
          <p:spPr bwMode="auto">
            <a:xfrm>
              <a:off x="860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4A4A5C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3" name="Freeform 229"/>
            <p:cNvSpPr>
              <a:spLocks/>
            </p:cNvSpPr>
            <p:nvPr/>
          </p:nvSpPr>
          <p:spPr bwMode="auto">
            <a:xfrm>
              <a:off x="864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464658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4" name="Freeform 230"/>
            <p:cNvSpPr>
              <a:spLocks/>
            </p:cNvSpPr>
            <p:nvPr/>
          </p:nvSpPr>
          <p:spPr bwMode="auto">
            <a:xfrm>
              <a:off x="867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454557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5" name="Freeform 231"/>
            <p:cNvSpPr>
              <a:spLocks/>
            </p:cNvSpPr>
            <p:nvPr/>
          </p:nvSpPr>
          <p:spPr bwMode="auto">
            <a:xfrm>
              <a:off x="870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434354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6" name="Freeform 232"/>
            <p:cNvSpPr>
              <a:spLocks/>
            </p:cNvSpPr>
            <p:nvPr/>
          </p:nvSpPr>
          <p:spPr bwMode="auto">
            <a:xfrm>
              <a:off x="874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41415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7" name="Freeform 233"/>
            <p:cNvSpPr>
              <a:spLocks/>
            </p:cNvSpPr>
            <p:nvPr/>
          </p:nvSpPr>
          <p:spPr bwMode="auto">
            <a:xfrm>
              <a:off x="877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3E3E4E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8" name="Freeform 234"/>
            <p:cNvSpPr>
              <a:spLocks/>
            </p:cNvSpPr>
            <p:nvPr/>
          </p:nvSpPr>
          <p:spPr bwMode="auto">
            <a:xfrm>
              <a:off x="881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3C3C4B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9" name="Freeform 235"/>
            <p:cNvSpPr>
              <a:spLocks/>
            </p:cNvSpPr>
            <p:nvPr/>
          </p:nvSpPr>
          <p:spPr bwMode="auto">
            <a:xfrm>
              <a:off x="884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3B3B4A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0" name="Freeform 236"/>
            <p:cNvSpPr>
              <a:spLocks/>
            </p:cNvSpPr>
            <p:nvPr/>
          </p:nvSpPr>
          <p:spPr bwMode="auto">
            <a:xfrm>
              <a:off x="887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393947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1" name="Freeform 237"/>
            <p:cNvSpPr>
              <a:spLocks/>
            </p:cNvSpPr>
            <p:nvPr/>
          </p:nvSpPr>
          <p:spPr bwMode="auto">
            <a:xfrm>
              <a:off x="891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363643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2" name="Freeform 238"/>
            <p:cNvSpPr>
              <a:spLocks/>
            </p:cNvSpPr>
            <p:nvPr/>
          </p:nvSpPr>
          <p:spPr bwMode="auto">
            <a:xfrm>
              <a:off x="894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353542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3" name="Freeform 239"/>
            <p:cNvSpPr>
              <a:spLocks/>
            </p:cNvSpPr>
            <p:nvPr/>
          </p:nvSpPr>
          <p:spPr bwMode="auto">
            <a:xfrm>
              <a:off x="897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33333F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4" name="Freeform 240"/>
            <p:cNvSpPr>
              <a:spLocks/>
            </p:cNvSpPr>
            <p:nvPr/>
          </p:nvSpPr>
          <p:spPr bwMode="auto">
            <a:xfrm>
              <a:off x="901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31313D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5" name="Freeform 241"/>
            <p:cNvSpPr>
              <a:spLocks/>
            </p:cNvSpPr>
            <p:nvPr/>
          </p:nvSpPr>
          <p:spPr bwMode="auto">
            <a:xfrm>
              <a:off x="904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2D2D3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6" name="Freeform 242"/>
            <p:cNvSpPr>
              <a:spLocks/>
            </p:cNvSpPr>
            <p:nvPr/>
          </p:nvSpPr>
          <p:spPr bwMode="auto">
            <a:xfrm>
              <a:off x="908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2B2B36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7" name="Freeform 243"/>
            <p:cNvSpPr>
              <a:spLocks/>
            </p:cNvSpPr>
            <p:nvPr/>
          </p:nvSpPr>
          <p:spPr bwMode="auto">
            <a:xfrm>
              <a:off x="911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2A2A35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8" name="Freeform 244"/>
            <p:cNvSpPr>
              <a:spLocks/>
            </p:cNvSpPr>
            <p:nvPr/>
          </p:nvSpPr>
          <p:spPr bwMode="auto">
            <a:xfrm>
              <a:off x="914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282833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9" name="Freeform 245"/>
            <p:cNvSpPr>
              <a:spLocks/>
            </p:cNvSpPr>
            <p:nvPr/>
          </p:nvSpPr>
          <p:spPr bwMode="auto">
            <a:xfrm>
              <a:off x="918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25252F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" name="Freeform 246"/>
            <p:cNvSpPr>
              <a:spLocks/>
            </p:cNvSpPr>
            <p:nvPr/>
          </p:nvSpPr>
          <p:spPr bwMode="auto">
            <a:xfrm>
              <a:off x="921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24242E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" name="Freeform 247"/>
            <p:cNvSpPr>
              <a:spLocks/>
            </p:cNvSpPr>
            <p:nvPr/>
          </p:nvSpPr>
          <p:spPr bwMode="auto">
            <a:xfrm>
              <a:off x="924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22222B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2" name="Freeform 248"/>
            <p:cNvSpPr>
              <a:spLocks/>
            </p:cNvSpPr>
            <p:nvPr/>
          </p:nvSpPr>
          <p:spPr bwMode="auto">
            <a:xfrm>
              <a:off x="928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202028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3" name="Freeform 249"/>
            <p:cNvSpPr>
              <a:spLocks/>
            </p:cNvSpPr>
            <p:nvPr/>
          </p:nvSpPr>
          <p:spPr bwMode="auto">
            <a:xfrm>
              <a:off x="931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1D1D25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4" name="Freeform 250"/>
            <p:cNvSpPr>
              <a:spLocks/>
            </p:cNvSpPr>
            <p:nvPr/>
          </p:nvSpPr>
          <p:spPr bwMode="auto">
            <a:xfrm>
              <a:off x="935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1B1B22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5" name="Freeform 251"/>
            <p:cNvSpPr>
              <a:spLocks/>
            </p:cNvSpPr>
            <p:nvPr/>
          </p:nvSpPr>
          <p:spPr bwMode="auto">
            <a:xfrm>
              <a:off x="938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1A1A2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6" name="Freeform 252"/>
            <p:cNvSpPr>
              <a:spLocks/>
            </p:cNvSpPr>
            <p:nvPr/>
          </p:nvSpPr>
          <p:spPr bwMode="auto">
            <a:xfrm>
              <a:off x="941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18181E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7" name="Freeform 253"/>
            <p:cNvSpPr>
              <a:spLocks/>
            </p:cNvSpPr>
            <p:nvPr/>
          </p:nvSpPr>
          <p:spPr bwMode="auto">
            <a:xfrm>
              <a:off x="945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14141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8" name="Freeform 254"/>
            <p:cNvSpPr>
              <a:spLocks/>
            </p:cNvSpPr>
            <p:nvPr/>
          </p:nvSpPr>
          <p:spPr bwMode="auto">
            <a:xfrm>
              <a:off x="948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131318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9" name="Freeform 255"/>
            <p:cNvSpPr>
              <a:spLocks/>
            </p:cNvSpPr>
            <p:nvPr/>
          </p:nvSpPr>
          <p:spPr bwMode="auto">
            <a:xfrm>
              <a:off x="951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101015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80" name="Freeform 256"/>
            <p:cNvSpPr>
              <a:spLocks/>
            </p:cNvSpPr>
            <p:nvPr/>
          </p:nvSpPr>
          <p:spPr bwMode="auto">
            <a:xfrm>
              <a:off x="955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0E0E1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81" name="Freeform 257"/>
            <p:cNvSpPr>
              <a:spLocks/>
            </p:cNvSpPr>
            <p:nvPr/>
          </p:nvSpPr>
          <p:spPr bwMode="auto">
            <a:xfrm>
              <a:off x="958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08080A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82" name="Freeform 258"/>
            <p:cNvSpPr>
              <a:spLocks/>
            </p:cNvSpPr>
            <p:nvPr/>
          </p:nvSpPr>
          <p:spPr bwMode="auto">
            <a:xfrm>
              <a:off x="962" y="-43"/>
              <a:ext cx="17" cy="44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4416"/>
                </a:cxn>
                <a:cxn ang="0">
                  <a:pos x="0" y="4416"/>
                </a:cxn>
                <a:cxn ang="0">
                  <a:pos x="0" y="0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84" name="Rectangle 260"/>
          <p:cNvSpPr>
            <a:spLocks noChangeArrowheads="1"/>
          </p:cNvSpPr>
          <p:nvPr/>
        </p:nvSpPr>
        <p:spPr bwMode="auto">
          <a:xfrm>
            <a:off x="166688" y="-61913"/>
            <a:ext cx="1360487" cy="69992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5" name="Rectangle 261"/>
          <p:cNvSpPr>
            <a:spLocks noGrp="1" noChangeArrowheads="1"/>
          </p:cNvSpPr>
          <p:nvPr>
            <p:ph type="title"/>
          </p:nvPr>
        </p:nvSpPr>
        <p:spPr bwMode="auto">
          <a:xfrm>
            <a:off x="1651000" y="228600"/>
            <a:ext cx="8305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86" name="Rectangle 26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51000" y="1600200"/>
            <a:ext cx="8305800" cy="449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Wingdings" pitchFamily="2" charset="2"/>
        <a:buChar char="ª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909638" indent="-3381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Wingdings" pitchFamily="2" charset="2"/>
        <a:buChar char="w"/>
        <a:defRPr sz="3400">
          <a:solidFill>
            <a:schemeClr val="tx1"/>
          </a:solidFill>
          <a:latin typeface="+mn-lt"/>
        </a:defRPr>
      </a:lvl2pPr>
      <a:lvl3pPr marL="1362075" indent="-338138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400">
          <a:solidFill>
            <a:schemeClr val="tx1"/>
          </a:solidFill>
          <a:latin typeface="+mn-lt"/>
        </a:defRPr>
      </a:lvl3pPr>
      <a:lvl4pPr marL="1827213" indent="-350838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3400">
          <a:solidFill>
            <a:schemeClr val="tx1"/>
          </a:solidFill>
          <a:latin typeface="+mn-lt"/>
        </a:defRPr>
      </a:lvl4pPr>
      <a:lvl5pPr marL="2282825" indent="-341313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3400">
          <a:solidFill>
            <a:schemeClr val="tx1"/>
          </a:solidFill>
          <a:latin typeface="+mn-lt"/>
        </a:defRPr>
      </a:lvl5pPr>
      <a:lvl6pPr marL="2740025" indent="-341313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3400">
          <a:solidFill>
            <a:schemeClr val="tx1"/>
          </a:solidFill>
          <a:latin typeface="+mn-lt"/>
        </a:defRPr>
      </a:lvl6pPr>
      <a:lvl7pPr marL="3197225" indent="-341313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3400">
          <a:solidFill>
            <a:schemeClr val="tx1"/>
          </a:solidFill>
          <a:latin typeface="+mn-lt"/>
        </a:defRPr>
      </a:lvl7pPr>
      <a:lvl8pPr marL="3654425" indent="-341313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3400">
          <a:solidFill>
            <a:schemeClr val="tx1"/>
          </a:solidFill>
          <a:latin typeface="+mn-lt"/>
        </a:defRPr>
      </a:lvl8pPr>
      <a:lvl9pPr marL="4111625" indent="-341313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3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My%20Documents\Christy's%20Stuff\Teaching%20Stuff\Media\lightning.avi" TargetMode="Externa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1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gif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My%20Documents\Christy's%20Stuff\Teaching%20Stuff\Media\conductor.avi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My%20Documents\Christy's%20Stuff\Teaching%20Stuff\Media\insulator.avi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524000" y="914400"/>
            <a:ext cx="8763000" cy="1143000"/>
          </a:xfrm>
          <a:noFill/>
          <a:ln/>
          <a:effectLst>
            <a:outerShdw dist="71842" dir="2700000" algn="ctr" rotWithShape="0">
              <a:srgbClr val="000000"/>
            </a:outerShdw>
          </a:effectLst>
        </p:spPr>
        <p:txBody>
          <a:bodyPr/>
          <a:lstStyle/>
          <a:p>
            <a:r>
              <a:rPr lang="en-US" sz="8000" dirty="0" smtClean="0">
                <a:solidFill>
                  <a:srgbClr val="CCCCFF"/>
                </a:solidFill>
                <a:effectLst/>
                <a:latin typeface="Westminster" pitchFamily="82" charset="0"/>
              </a:rPr>
              <a:t>Physics Unit 5 - Electricity</a:t>
            </a:r>
            <a:endParaRPr lang="en-US" sz="8000" dirty="0">
              <a:solidFill>
                <a:srgbClr val="CCCCFF"/>
              </a:solidFill>
              <a:effectLst/>
              <a:latin typeface="Westminster" pitchFamily="82" charset="0"/>
            </a:endParaRPr>
          </a:p>
        </p:txBody>
      </p:sp>
      <p:pic>
        <p:nvPicPr>
          <p:cNvPr id="10242" name="Picture 2" descr="http://img.addfunny.com/funnypictures/cat/23/staticelectricit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1664" y="2084740"/>
            <a:ext cx="5257800" cy="4381501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Discharge</a:t>
            </a:r>
            <a:endParaRPr lang="en-US" dirty="0"/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651000" y="1600200"/>
            <a:ext cx="5370513" cy="2433638"/>
          </a:xfrm>
        </p:spPr>
        <p:txBody>
          <a:bodyPr/>
          <a:lstStyle/>
          <a:p>
            <a:r>
              <a:rPr lang="en-US" dirty="0" smtClean="0"/>
              <a:t>The movement </a:t>
            </a:r>
            <a:r>
              <a:rPr lang="en-US" dirty="0"/>
              <a:t>of electrons to relieve a separation in </a:t>
            </a:r>
            <a:r>
              <a:rPr lang="en-US" dirty="0" smtClean="0"/>
              <a:t>charge</a:t>
            </a:r>
          </a:p>
          <a:p>
            <a:pPr lvl="1"/>
            <a:r>
              <a:rPr lang="en-US" dirty="0" smtClean="0"/>
              <a:t>EX: sparks, lightning</a:t>
            </a:r>
            <a:endParaRPr lang="en-US" dirty="0"/>
          </a:p>
        </p:txBody>
      </p:sp>
      <p:pic>
        <p:nvPicPr>
          <p:cNvPr id="12294" name="Picture 10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17788" y="4191000"/>
            <a:ext cx="2873375" cy="2554288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12295" name="lightning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94450" y="4191000"/>
            <a:ext cx="3344863" cy="2547938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2298" name="Picture 1034" descr="C:\My Documents\Christy's Stuff\Teaching Stuff\Media\lightnin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6263" y="1244600"/>
            <a:ext cx="2281237" cy="28114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 Quantities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 Difference</a:t>
            </a:r>
          </a:p>
          <a:p>
            <a:r>
              <a:rPr lang="en-US" dirty="0" smtClean="0"/>
              <a:t>Current</a:t>
            </a:r>
          </a:p>
          <a:p>
            <a:r>
              <a:rPr lang="en-US" dirty="0" smtClean="0"/>
              <a:t>Resistance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</a:t>
            </a:r>
            <a:r>
              <a:rPr lang="en-US" dirty="0"/>
              <a:t>Difference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Potential </a:t>
            </a:r>
            <a:r>
              <a:rPr lang="en-US" dirty="0" smtClean="0"/>
              <a:t>Difference/Voltage (V) – difference </a:t>
            </a:r>
            <a:r>
              <a:rPr lang="en-US" dirty="0"/>
              <a:t>in electrical potential between two places</a:t>
            </a:r>
          </a:p>
          <a:p>
            <a:pPr lvl="1"/>
            <a:r>
              <a:rPr lang="en-US" dirty="0"/>
              <a:t>large separation of charge creates high voltage</a:t>
            </a:r>
          </a:p>
          <a:p>
            <a:pPr lvl="1"/>
            <a:r>
              <a:rPr lang="en-US" dirty="0"/>
              <a:t>the “push” that causes e</a:t>
            </a:r>
            <a:r>
              <a:rPr lang="en-US" baseline="30000" dirty="0"/>
              <a:t>-</a:t>
            </a:r>
            <a:r>
              <a:rPr lang="en-US" dirty="0"/>
              <a:t> to move from - to +</a:t>
            </a:r>
          </a:p>
          <a:p>
            <a:pPr lvl="1"/>
            <a:r>
              <a:rPr lang="en-US" dirty="0"/>
              <a:t>measured in volts (V)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63888" y="3499555"/>
            <a:ext cx="4076700" cy="2619022"/>
          </a:xfrm>
        </p:spPr>
        <p:txBody>
          <a:bodyPr/>
          <a:lstStyle/>
          <a:p>
            <a:r>
              <a:rPr lang="en-US" sz="2400" dirty="0" smtClean="0"/>
              <a:t>Wet cell – uses a liquid (wet) electrolyte.</a:t>
            </a:r>
          </a:p>
          <a:p>
            <a:pPr lvl="1"/>
            <a:r>
              <a:rPr lang="en-US" dirty="0" smtClean="0"/>
              <a:t>Ex: car battery</a:t>
            </a:r>
          </a:p>
          <a:p>
            <a:pPr lvl="3"/>
            <a:endParaRPr lang="en-US" sz="28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868811" y="3499556"/>
            <a:ext cx="4076700" cy="2585156"/>
          </a:xfrm>
        </p:spPr>
        <p:txBody>
          <a:bodyPr/>
          <a:lstStyle/>
          <a:p>
            <a:r>
              <a:rPr lang="en-US" sz="2400" dirty="0" smtClean="0"/>
              <a:t>Dry cell – uses a non-liquid (dry) electrolyte.</a:t>
            </a:r>
          </a:p>
          <a:p>
            <a:pPr lvl="1"/>
            <a:r>
              <a:rPr lang="en-US" dirty="0" smtClean="0"/>
              <a:t>Ex: flashlight battery, AA, AAA, C, D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9634" name="Picture 2" descr="http://rcautospecialists.com/wp-content/uploads/auto-battery-tuls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6223" y="4899378"/>
            <a:ext cx="1897585" cy="1625599"/>
          </a:xfrm>
          <a:prstGeom prst="rect">
            <a:avLst/>
          </a:prstGeom>
          <a:noFill/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399823" y="1092200"/>
            <a:ext cx="8692444" cy="23283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Font typeface="Wingdings" pitchFamily="2" charset="2"/>
              <a:buChar char="ª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Battery – device that converts chemical energy into electrical energy	</a:t>
            </a:r>
          </a:p>
          <a:p>
            <a:pPr marL="909638" marR="0" lvl="1" indent="-3381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Font typeface="Wingdings" pitchFamily="2" charset="2"/>
              <a:buChar char="w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Provides a consistent voltage (Ex: 9V)</a:t>
            </a:r>
          </a:p>
          <a:p>
            <a:pPr marL="909638" marR="0" lvl="1" indent="-3381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Font typeface="Wingdings" pitchFamily="2" charset="2"/>
              <a:buChar char="w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Uses an electrolyte that allows charges to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move from one electrode to another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1362075" marR="0" lvl="2" indent="-3381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772357" y="3476978"/>
            <a:ext cx="4075289" cy="3217333"/>
          </a:xfrm>
          <a:prstGeom prst="rect">
            <a:avLst/>
          </a:pr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842002" y="3471334"/>
            <a:ext cx="4075289" cy="3217333"/>
          </a:xfrm>
          <a:prstGeom prst="rect">
            <a:avLst/>
          </a:pr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/>
            </a:endParaRPr>
          </a:p>
        </p:txBody>
      </p:sp>
      <p:pic>
        <p:nvPicPr>
          <p:cNvPr id="69636" name="Picture 4" descr="http://diorealskills.files.wordpress.com/2012/05/l20_battery_illu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57853" y="4752622"/>
            <a:ext cx="2052044" cy="1910147"/>
          </a:xfrm>
          <a:prstGeom prst="rect">
            <a:avLst/>
          </a:prstGeom>
          <a:noFill/>
        </p:spPr>
      </p:pic>
      <p:pic>
        <p:nvPicPr>
          <p:cNvPr id="69638" name="Picture 6" descr="http://3.bp.blogspot.com/-A0tKDloZqWw/UJlLLcKC5SI/AAAAAAAABIo/U83iNwxMvnQ/s1600/energizer-battery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69837" y="5195584"/>
            <a:ext cx="1933010" cy="1295528"/>
          </a:xfrm>
          <a:prstGeom prst="rect">
            <a:avLst/>
          </a:prstGeom>
          <a:noFill/>
        </p:spPr>
      </p:pic>
      <p:pic>
        <p:nvPicPr>
          <p:cNvPr id="101378" name="Picture 2" descr="http://images.wisegeek.com/inside-of-dry-cell-battery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804366" y="5052435"/>
            <a:ext cx="955603" cy="14349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 (I) – flow of electrons </a:t>
            </a:r>
            <a:r>
              <a:rPr lang="en-US" dirty="0"/>
              <a:t>through a conductor</a:t>
            </a:r>
          </a:p>
          <a:p>
            <a:pPr lvl="1"/>
            <a:r>
              <a:rPr lang="en-US" dirty="0"/>
              <a:t>depends on # of e</a:t>
            </a:r>
            <a:r>
              <a:rPr lang="en-US" baseline="30000" dirty="0"/>
              <a:t>-</a:t>
            </a:r>
            <a:r>
              <a:rPr lang="en-US" dirty="0"/>
              <a:t> passing a point in a given time</a:t>
            </a:r>
          </a:p>
          <a:p>
            <a:pPr lvl="1"/>
            <a:r>
              <a:rPr lang="en-US" dirty="0"/>
              <a:t>measured in amperes (A)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0" y="1600200"/>
            <a:ext cx="8636000" cy="3311525"/>
          </a:xfrm>
        </p:spPr>
        <p:txBody>
          <a:bodyPr/>
          <a:lstStyle/>
          <a:p>
            <a:r>
              <a:rPr lang="en-US" dirty="0" smtClean="0"/>
              <a:t>Resistance (R) – opposition to the </a:t>
            </a:r>
            <a:r>
              <a:rPr lang="en-US" dirty="0"/>
              <a:t>flow of electrons</a:t>
            </a:r>
          </a:p>
          <a:p>
            <a:pPr lvl="1"/>
            <a:r>
              <a:rPr lang="en-US" dirty="0" smtClean="0"/>
              <a:t>Converts electrical </a:t>
            </a:r>
            <a:r>
              <a:rPr lang="en-US" dirty="0"/>
              <a:t>energy </a:t>
            </a:r>
            <a:r>
              <a:rPr lang="en-US" dirty="0" smtClean="0"/>
              <a:t>to </a:t>
            </a:r>
            <a:r>
              <a:rPr lang="en-US" dirty="0"/>
              <a:t>thermal energy &amp; light</a:t>
            </a:r>
          </a:p>
          <a:p>
            <a:pPr lvl="1"/>
            <a:r>
              <a:rPr lang="en-US" dirty="0"/>
              <a:t>measured in ohms (</a:t>
            </a:r>
            <a:r>
              <a:rPr lang="en-US" dirty="0">
                <a:sym typeface="Symbol" pitchFamily="18" charset="2"/>
              </a:rPr>
              <a:t>)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740025" y="4860925"/>
            <a:ext cx="3068638" cy="1911350"/>
            <a:chOff x="1519" y="3044"/>
            <a:chExt cx="1933" cy="1204"/>
          </a:xfrm>
        </p:grpSpPr>
        <p:pic>
          <p:nvPicPr>
            <p:cNvPr id="18436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21" y="3044"/>
              <a:ext cx="1730" cy="92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</p:pic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1519" y="3960"/>
              <a:ext cx="1933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Copper - low resistance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875463" y="3668713"/>
            <a:ext cx="3389312" cy="3103562"/>
            <a:chOff x="4358" y="2311"/>
            <a:chExt cx="2135" cy="1955"/>
          </a:xfrm>
        </p:grpSpPr>
        <p:pic>
          <p:nvPicPr>
            <p:cNvPr id="18439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 l="23860" t="22514" r="22302"/>
            <a:stretch>
              <a:fillRect/>
            </a:stretch>
          </p:blipFill>
          <p:spPr bwMode="auto">
            <a:xfrm>
              <a:off x="4716" y="2311"/>
              <a:ext cx="1419" cy="1675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</p:pic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4358" y="3978"/>
              <a:ext cx="2135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Tungsten - high resistance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Resistance Depends on:</a:t>
            </a:r>
            <a:endParaRPr lang="en-US" sz="40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0" y="1193800"/>
            <a:ext cx="8305800" cy="5071533"/>
          </a:xfrm>
        </p:spPr>
        <p:txBody>
          <a:bodyPr/>
          <a:lstStyle/>
          <a:p>
            <a:r>
              <a:rPr lang="en-US" sz="2800" dirty="0" smtClean="0"/>
              <a:t>Resistivity/type of material</a:t>
            </a:r>
          </a:p>
          <a:p>
            <a:pPr lvl="1"/>
            <a:r>
              <a:rPr lang="en-US" sz="2800" dirty="0" smtClean="0"/>
              <a:t>Conductors have low resistivity, insulators have high resistivity</a:t>
            </a:r>
          </a:p>
          <a:p>
            <a:r>
              <a:rPr lang="en-US" sz="2800" dirty="0" smtClean="0"/>
              <a:t>Thickness of wire</a:t>
            </a:r>
          </a:p>
          <a:p>
            <a:pPr lvl="1"/>
            <a:r>
              <a:rPr lang="en-US" sz="2800" dirty="0" smtClean="0"/>
              <a:t>Increasing thickness decreases resistance (easier to drink from a wide straw)</a:t>
            </a:r>
          </a:p>
          <a:p>
            <a:r>
              <a:rPr lang="en-US" sz="2800" dirty="0" smtClean="0"/>
              <a:t>Length of wire</a:t>
            </a:r>
          </a:p>
          <a:p>
            <a:pPr lvl="1"/>
            <a:r>
              <a:rPr lang="en-US" sz="2800" dirty="0" smtClean="0"/>
              <a:t>Increasing length increases resistance (harder to drink from a long straw)</a:t>
            </a:r>
          </a:p>
          <a:p>
            <a:r>
              <a:rPr lang="en-US" sz="2800" dirty="0" smtClean="0"/>
              <a:t>Temperature</a:t>
            </a:r>
          </a:p>
          <a:p>
            <a:pPr lvl="1"/>
            <a:r>
              <a:rPr lang="en-US" sz="2800" dirty="0" smtClean="0"/>
              <a:t>Increasing temperature increases resistance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Ohm’s </a:t>
            </a:r>
            <a:r>
              <a:rPr lang="en-US" dirty="0"/>
              <a:t>Law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0" y="1600200"/>
            <a:ext cx="8305800" cy="808038"/>
          </a:xfrm>
        </p:spPr>
        <p:txBody>
          <a:bodyPr/>
          <a:lstStyle/>
          <a:p>
            <a:r>
              <a:rPr lang="en-US" b="1" dirty="0"/>
              <a:t>Ohm’s Law</a:t>
            </a: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1931988" y="2535238"/>
            <a:ext cx="4476750" cy="26543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0" b="1" i="1">
                <a:solidFill>
                  <a:srgbClr val="000000"/>
                </a:solidFill>
              </a:rPr>
              <a:t>V = I × R</a:t>
            </a:r>
            <a:endParaRPr lang="en-US" sz="8000" b="1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656388" y="2470150"/>
            <a:ext cx="3438525" cy="2838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/>
              <a:t>V: potential </a:t>
            </a:r>
          </a:p>
          <a:p>
            <a:r>
              <a:rPr lang="en-US" sz="3600"/>
              <a:t>     difference (V)</a:t>
            </a:r>
          </a:p>
          <a:p>
            <a:pPr>
              <a:spcBef>
                <a:spcPct val="50000"/>
              </a:spcBef>
            </a:pPr>
            <a:r>
              <a:rPr lang="en-US" sz="3600"/>
              <a:t>I:  current (A)</a:t>
            </a:r>
          </a:p>
          <a:p>
            <a:pPr>
              <a:spcBef>
                <a:spcPct val="50000"/>
              </a:spcBef>
            </a:pPr>
            <a:r>
              <a:rPr lang="en-US" sz="3600"/>
              <a:t>R: resistance (</a:t>
            </a:r>
            <a:r>
              <a:rPr lang="en-US" sz="3600">
                <a:sym typeface="Symbol" pitchFamily="18" charset="2"/>
              </a:rPr>
              <a:t>)</a:t>
            </a:r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Ohm’s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Ohm’s law: V=IR is like Newton’s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Law: F=ma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Current increases when voltage increases.</a:t>
            </a:r>
          </a:p>
          <a:p>
            <a:pPr lvl="1"/>
            <a:r>
              <a:rPr lang="en-US" sz="2800" dirty="0" smtClean="0"/>
              <a:t>Stronger push in the circuit, more flow.</a:t>
            </a:r>
          </a:p>
          <a:p>
            <a:pPr lvl="1"/>
            <a:r>
              <a:rPr lang="en-US" sz="2800" dirty="0" smtClean="0"/>
              <a:t>Like stronger force = larger acceleration</a:t>
            </a:r>
          </a:p>
          <a:p>
            <a:r>
              <a:rPr lang="en-US" sz="2800" dirty="0" smtClean="0"/>
              <a:t>Current decreases when resistance increases</a:t>
            </a:r>
          </a:p>
          <a:p>
            <a:pPr lvl="1"/>
            <a:r>
              <a:rPr lang="en-US" sz="2800" dirty="0" smtClean="0"/>
              <a:t>More resistance to flow, less flow</a:t>
            </a:r>
          </a:p>
          <a:p>
            <a:pPr lvl="1"/>
            <a:r>
              <a:rPr lang="en-US" sz="2800" dirty="0" smtClean="0"/>
              <a:t>Like larger mass = smaller acceleration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Ohm’s </a:t>
            </a:r>
            <a:r>
              <a:rPr lang="en-US" dirty="0"/>
              <a:t>Law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808961" y="1180926"/>
            <a:ext cx="718994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>
              <a:lnSpc>
                <a:spcPct val="90000"/>
              </a:lnSpc>
              <a:buClr>
                <a:schemeClr val="hlink"/>
              </a:buClr>
              <a:buSzPct val="100000"/>
              <a:buFont typeface="Wingdings" pitchFamily="2" charset="2"/>
              <a:buChar char="ª"/>
            </a:pPr>
            <a:r>
              <a:rPr lang="en-US" sz="2800" dirty="0">
                <a:latin typeface="Arial" charset="0"/>
              </a:rPr>
              <a:t>A </a:t>
            </a:r>
            <a:r>
              <a:rPr lang="en-US" sz="2800" dirty="0" err="1">
                <a:latin typeface="Arial" charset="0"/>
              </a:rPr>
              <a:t>lightbulb</a:t>
            </a:r>
            <a:r>
              <a:rPr lang="en-US" sz="2800" dirty="0">
                <a:latin typeface="Arial" charset="0"/>
              </a:rPr>
              <a:t> with a resistance of 160 </a:t>
            </a:r>
            <a:r>
              <a:rPr lang="en-US" sz="2800" dirty="0">
                <a:latin typeface="Arial" charset="0"/>
                <a:sym typeface="Symbol" pitchFamily="18" charset="2"/>
              </a:rPr>
              <a:t> is plugged into a 120-V outlet.  What is the current flowing through the bulb?</a:t>
            </a:r>
            <a:endParaRPr lang="en-US" sz="2800" dirty="0">
              <a:latin typeface="Arial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25315" y="2681288"/>
            <a:ext cx="9653954" cy="4143375"/>
          </a:xfrm>
          <a:prstGeom prst="rect">
            <a:avLst/>
          </a:prstGeom>
          <a:gradFill rotWithShape="0">
            <a:gsLst>
              <a:gs pos="0">
                <a:srgbClr val="2C2CB4"/>
              </a:gs>
              <a:gs pos="100000">
                <a:srgbClr val="2C2CB4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25316" y="2682021"/>
            <a:ext cx="3910867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 dirty="0">
                <a:solidFill>
                  <a:srgbClr val="FFFFFF"/>
                </a:solidFill>
                <a:latin typeface="Arial" charset="0"/>
              </a:rPr>
              <a:t>GIVEN:</a:t>
            </a:r>
          </a:p>
          <a:p>
            <a:pPr>
              <a:spcBef>
                <a:spcPct val="20000"/>
              </a:spcBef>
            </a:pPr>
            <a:r>
              <a:rPr lang="en-US" sz="3500" dirty="0">
                <a:solidFill>
                  <a:srgbClr val="FFFFFF"/>
                </a:solidFill>
                <a:latin typeface="Arial" charset="0"/>
              </a:rPr>
              <a:t>R = 160 </a:t>
            </a:r>
            <a:r>
              <a:rPr lang="en-US" sz="3500" dirty="0">
                <a:solidFill>
                  <a:srgbClr val="FFFFFF"/>
                </a:solidFill>
                <a:latin typeface="Arial" charset="0"/>
                <a:sym typeface="Symbol" pitchFamily="18" charset="2"/>
              </a:rPr>
              <a:t></a:t>
            </a:r>
            <a:endParaRPr lang="en-US" sz="3500" dirty="0">
              <a:solidFill>
                <a:srgbClr val="FFFFFF"/>
              </a:solidFill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3500" dirty="0">
                <a:solidFill>
                  <a:srgbClr val="FFFFFF"/>
                </a:solidFill>
                <a:latin typeface="Arial" charset="0"/>
              </a:rPr>
              <a:t>V = 120 V</a:t>
            </a:r>
          </a:p>
          <a:p>
            <a:pPr>
              <a:spcBef>
                <a:spcPct val="20000"/>
              </a:spcBef>
            </a:pPr>
            <a:r>
              <a:rPr lang="en-US" sz="3500" dirty="0">
                <a:solidFill>
                  <a:srgbClr val="FFFFFF"/>
                </a:solidFill>
                <a:latin typeface="Arial" charset="0"/>
              </a:rPr>
              <a:t>I = ?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251325" y="2690813"/>
            <a:ext cx="6035675" cy="25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WORK</a:t>
            </a:r>
            <a:r>
              <a:rPr lang="en-US" sz="3500">
                <a:solidFill>
                  <a:srgbClr val="FFFFFF"/>
                </a:solidFill>
                <a:latin typeface="Arial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US" sz="3500">
                <a:solidFill>
                  <a:srgbClr val="FFFFFF"/>
                </a:solidFill>
                <a:latin typeface="Arial" charset="0"/>
              </a:rPr>
              <a:t>I = V ÷ R</a:t>
            </a:r>
          </a:p>
          <a:p>
            <a:pPr>
              <a:spcBef>
                <a:spcPct val="20000"/>
              </a:spcBef>
            </a:pPr>
            <a:r>
              <a:rPr lang="en-US" sz="3500">
                <a:solidFill>
                  <a:srgbClr val="FFFFFF"/>
                </a:solidFill>
                <a:latin typeface="Arial" charset="0"/>
              </a:rPr>
              <a:t>I = (120 V) ÷ (160 </a:t>
            </a:r>
            <a:r>
              <a:rPr lang="en-US" sz="3500">
                <a:solidFill>
                  <a:srgbClr val="FFFFFF"/>
                </a:solidFill>
                <a:latin typeface="Arial" charset="0"/>
                <a:sym typeface="Symbol" pitchFamily="18" charset="2"/>
              </a:rPr>
              <a:t></a:t>
            </a:r>
            <a:r>
              <a:rPr lang="en-US" sz="3500">
                <a:solidFill>
                  <a:srgbClr val="FFFFFF"/>
                </a:solidFill>
                <a:latin typeface="Arial" charset="0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US" sz="3500" b="1">
                <a:solidFill>
                  <a:srgbClr val="FFFF07"/>
                </a:solidFill>
                <a:latin typeface="Arial" charset="0"/>
              </a:rPr>
              <a:t>I = 0.75 A</a:t>
            </a: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4259263" y="2681288"/>
            <a:ext cx="0" cy="4130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 flipV="1">
            <a:off x="342900" y="3253154"/>
            <a:ext cx="962757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431925" y="4706938"/>
            <a:ext cx="2174875" cy="1890712"/>
            <a:chOff x="902" y="2965"/>
            <a:chExt cx="1370" cy="1191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902" y="2965"/>
              <a:ext cx="1370" cy="1191"/>
              <a:chOff x="2688" y="2640"/>
              <a:chExt cx="1728" cy="1584"/>
            </a:xfrm>
          </p:grpSpPr>
          <p:sp>
            <p:nvSpPr>
              <p:cNvPr id="22539" name="AutoShape 11"/>
              <p:cNvSpPr>
                <a:spLocks noChangeArrowheads="1"/>
              </p:cNvSpPr>
              <p:nvPr/>
            </p:nvSpPr>
            <p:spPr bwMode="auto">
              <a:xfrm>
                <a:off x="2688" y="2640"/>
                <a:ext cx="1728" cy="1584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381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0" name="Line 12"/>
              <p:cNvSpPr>
                <a:spLocks noChangeShapeType="1"/>
              </p:cNvSpPr>
              <p:nvPr/>
            </p:nvSpPr>
            <p:spPr bwMode="auto">
              <a:xfrm flipV="1">
                <a:off x="3080" y="3500"/>
                <a:ext cx="932" cy="4"/>
              </a:xfrm>
              <a:prstGeom prst="line">
                <a:avLst/>
              </a:prstGeom>
              <a:noFill/>
              <a:ln w="38100" cap="sq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1" name="Line 13"/>
              <p:cNvSpPr>
                <a:spLocks noChangeShapeType="1"/>
              </p:cNvSpPr>
              <p:nvPr/>
            </p:nvSpPr>
            <p:spPr bwMode="auto">
              <a:xfrm>
                <a:off x="3552" y="3508"/>
                <a:ext cx="0" cy="712"/>
              </a:xfrm>
              <a:prstGeom prst="line">
                <a:avLst/>
              </a:prstGeom>
              <a:noFill/>
              <a:ln w="38100" cap="sq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42" name="Rectangle 14"/>
            <p:cNvSpPr>
              <a:spLocks noChangeArrowheads="1"/>
            </p:cNvSpPr>
            <p:nvPr/>
          </p:nvSpPr>
          <p:spPr bwMode="auto">
            <a:xfrm>
              <a:off x="1215" y="3694"/>
              <a:ext cx="228" cy="40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600" b="1" i="1">
                  <a:solidFill>
                    <a:srgbClr val="000B10"/>
                  </a:solidFill>
                </a:rPr>
                <a:t>I</a:t>
              </a:r>
              <a:endParaRPr lang="en-US" sz="4000" b="1">
                <a:solidFill>
                  <a:srgbClr val="000B10"/>
                </a:solidFill>
                <a:latin typeface="Arial" charset="0"/>
              </a:endParaRPr>
            </a:p>
          </p:txBody>
        </p:sp>
        <p:sp>
          <p:nvSpPr>
            <p:cNvPr id="22543" name="Rectangle 15"/>
            <p:cNvSpPr>
              <a:spLocks noChangeArrowheads="1"/>
            </p:cNvSpPr>
            <p:nvPr/>
          </p:nvSpPr>
          <p:spPr bwMode="auto">
            <a:xfrm>
              <a:off x="1406" y="3182"/>
              <a:ext cx="308" cy="40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600" b="1" i="1">
                  <a:solidFill>
                    <a:srgbClr val="000B10"/>
                  </a:solidFill>
                </a:rPr>
                <a:t>V</a:t>
              </a:r>
              <a:endParaRPr lang="en-US" sz="4000" b="1">
                <a:solidFill>
                  <a:srgbClr val="000B10"/>
                </a:solidFill>
                <a:latin typeface="Arial" charset="0"/>
              </a:endParaRPr>
            </a:p>
          </p:txBody>
        </p:sp>
        <p:sp>
          <p:nvSpPr>
            <p:cNvPr id="22544" name="Rectangle 16"/>
            <p:cNvSpPr>
              <a:spLocks noChangeArrowheads="1"/>
            </p:cNvSpPr>
            <p:nvPr/>
          </p:nvSpPr>
          <p:spPr bwMode="auto">
            <a:xfrm>
              <a:off x="1623" y="3675"/>
              <a:ext cx="329" cy="44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 b="1" i="1">
                  <a:solidFill>
                    <a:srgbClr val="000B10"/>
                  </a:solidFill>
                </a:rPr>
                <a:t>R</a:t>
              </a:r>
              <a:endParaRPr lang="en-US" sz="3600" b="1">
                <a:solidFill>
                  <a:srgbClr val="000B10"/>
                </a:solidFill>
                <a:latin typeface="Arial" charset="0"/>
              </a:endParaRPr>
            </a:p>
          </p:txBody>
        </p:sp>
      </p:grpSp>
      <p:sp>
        <p:nvSpPr>
          <p:cNvPr id="22545" name="AutoShape 17"/>
          <p:cNvSpPr>
            <a:spLocks noChangeArrowheads="1"/>
          </p:cNvSpPr>
          <p:nvPr/>
        </p:nvSpPr>
        <p:spPr bwMode="auto">
          <a:xfrm>
            <a:off x="1809750" y="5872163"/>
            <a:ext cx="598488" cy="620712"/>
          </a:xfrm>
          <a:prstGeom prst="smileyFace">
            <a:avLst>
              <a:gd name="adj" fmla="val 4653"/>
            </a:avLst>
          </a:prstGeom>
          <a:solidFill>
            <a:schemeClr val="hlink"/>
          </a:solidFill>
          <a:ln w="28575" cap="sq">
            <a:solidFill>
              <a:srgbClr val="000B1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49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827" y="155858"/>
            <a:ext cx="2744309" cy="24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build="p" autoUpdateAnimBg="0"/>
      <p:bldP spid="22534" grpId="0" build="p" autoUpdateAnimBg="0"/>
      <p:bldP spid="225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Charges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10000"/>
              </a:spcBef>
            </a:pPr>
            <a:r>
              <a:rPr lang="en-US" dirty="0" smtClean="0"/>
              <a:t>In chemistry: matter is made up of atoms which are made of protons, electrons, and neutrons</a:t>
            </a:r>
          </a:p>
          <a:p>
            <a:pPr>
              <a:spcBef>
                <a:spcPct val="10000"/>
              </a:spcBef>
            </a:pPr>
            <a:r>
              <a:rPr lang="en-US" dirty="0" smtClean="0"/>
              <a:t>Electric charges of these particles:</a:t>
            </a:r>
          </a:p>
          <a:p>
            <a:pPr lvl="1">
              <a:spcBef>
                <a:spcPct val="10000"/>
              </a:spcBef>
            </a:pPr>
            <a:r>
              <a:rPr lang="en-US" dirty="0" smtClean="0"/>
              <a:t>Protons – positive</a:t>
            </a:r>
          </a:p>
          <a:p>
            <a:pPr lvl="1">
              <a:spcBef>
                <a:spcPct val="10000"/>
              </a:spcBef>
            </a:pPr>
            <a:r>
              <a:rPr lang="en-US" dirty="0" smtClean="0"/>
              <a:t>Electrons – negative</a:t>
            </a:r>
          </a:p>
          <a:p>
            <a:pPr lvl="1">
              <a:spcBef>
                <a:spcPct val="10000"/>
              </a:spcBef>
            </a:pPr>
            <a:r>
              <a:rPr lang="en-US" dirty="0" smtClean="0"/>
              <a:t>Neutrons – neutral</a:t>
            </a:r>
          </a:p>
          <a:p>
            <a:pPr lvl="1">
              <a:spcBef>
                <a:spcPct val="10000"/>
              </a:spcBef>
              <a:buNone/>
            </a:pPr>
            <a:r>
              <a:rPr lang="en-US" dirty="0" smtClean="0"/>
              <a:t>				(no charge)</a:t>
            </a:r>
          </a:p>
        </p:txBody>
      </p:sp>
      <p:pic>
        <p:nvPicPr>
          <p:cNvPr id="51204" name="Picture 4" descr="http://i.livescience.com/images/i/000/053/538/i02/atom-structure.jpg?13704723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17618" y="3919891"/>
            <a:ext cx="2677938" cy="2401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 </a:t>
            </a:r>
            <a:r>
              <a:rPr lang="en-US" dirty="0"/>
              <a:t>Power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0" y="1600200"/>
            <a:ext cx="8305800" cy="808038"/>
          </a:xfrm>
        </p:spPr>
        <p:txBody>
          <a:bodyPr/>
          <a:lstStyle/>
          <a:p>
            <a:r>
              <a:rPr lang="en-US" b="1" dirty="0"/>
              <a:t>Electrical Power</a:t>
            </a:r>
            <a:endParaRPr lang="en-US" dirty="0"/>
          </a:p>
          <a:p>
            <a:pPr lvl="1"/>
            <a:r>
              <a:rPr lang="en-US" dirty="0"/>
              <a:t>rate at which electrical energy is converted to another form of energy</a:t>
            </a: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1931988" y="3640138"/>
            <a:ext cx="4476750" cy="26543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0" b="1" i="1">
                <a:solidFill>
                  <a:srgbClr val="000000"/>
                </a:solidFill>
              </a:rPr>
              <a:t>P = I × V</a:t>
            </a:r>
            <a:endParaRPr lang="en-US" sz="8000" b="1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656388" y="3575050"/>
            <a:ext cx="3438525" cy="2838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P: power (</a:t>
            </a:r>
            <a:r>
              <a:rPr lang="en-US" sz="3600">
                <a:sym typeface="Symbol" pitchFamily="18" charset="2"/>
              </a:rPr>
              <a:t>W)</a:t>
            </a:r>
            <a:endParaRPr lang="en-US" sz="3600"/>
          </a:p>
          <a:p>
            <a:pPr>
              <a:spcBef>
                <a:spcPct val="50000"/>
              </a:spcBef>
            </a:pPr>
            <a:r>
              <a:rPr lang="en-US" sz="3600"/>
              <a:t>I:  current (A)</a:t>
            </a:r>
          </a:p>
          <a:p>
            <a:pPr>
              <a:spcBef>
                <a:spcPct val="50000"/>
              </a:spcBef>
            </a:pPr>
            <a:r>
              <a:rPr lang="en-US" sz="3600"/>
              <a:t>V: potential </a:t>
            </a:r>
          </a:p>
          <a:p>
            <a:r>
              <a:rPr lang="en-US" sz="3600"/>
              <a:t>     difference (V)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 Power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444979" y="1600200"/>
            <a:ext cx="5429954" cy="4495800"/>
          </a:xfrm>
        </p:spPr>
        <p:txBody>
          <a:bodyPr/>
          <a:lstStyle/>
          <a:p>
            <a:r>
              <a:rPr lang="en-US" dirty="0" smtClean="0"/>
              <a:t>Electric companies charge for use of electricity based off of amount of energy used</a:t>
            </a:r>
          </a:p>
          <a:p>
            <a:pPr lvl="1"/>
            <a:r>
              <a:rPr lang="en-US" dirty="0" smtClean="0"/>
              <a:t>Remember P=W/t so W=P x t</a:t>
            </a:r>
          </a:p>
          <a:p>
            <a:pPr lvl="1"/>
            <a:r>
              <a:rPr lang="en-US" dirty="0" smtClean="0"/>
              <a:t>The amount of electrical energy used is electrical power x time</a:t>
            </a:r>
          </a:p>
          <a:p>
            <a:pPr lvl="1"/>
            <a:r>
              <a:rPr lang="en-US" dirty="0" smtClean="0"/>
              <a:t>Units: kilowatt-hour (1000 W x 3600 s)</a:t>
            </a:r>
            <a:endParaRPr lang="en-US" dirty="0"/>
          </a:p>
        </p:txBody>
      </p:sp>
      <p:pic>
        <p:nvPicPr>
          <p:cNvPr id="87042" name="Picture 2" descr="http://images3.wikia.nocookie.net/__cb20110502174609/simpsons/images/9/90/Snpp-1-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8136" y="2489678"/>
            <a:ext cx="3127375" cy="23330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 </a:t>
            </a:r>
            <a:r>
              <a:rPr lang="en-US" dirty="0"/>
              <a:t>Power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597025" y="1316038"/>
            <a:ext cx="8689975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>
              <a:lnSpc>
                <a:spcPct val="90000"/>
              </a:lnSpc>
              <a:buClr>
                <a:schemeClr val="hlink"/>
              </a:buClr>
              <a:buSzPct val="100000"/>
              <a:buFont typeface="Wingdings" pitchFamily="2" charset="2"/>
              <a:buChar char="ª"/>
            </a:pPr>
            <a:r>
              <a:rPr lang="en-US" sz="2700">
                <a:latin typeface="Arial" charset="0"/>
              </a:rPr>
              <a:t>A calculator has a 0.01-A current flowing through it.  It operates with a potential difference of 9 V.  How much power does it use?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404446" y="2681288"/>
            <a:ext cx="9868267" cy="4143375"/>
          </a:xfrm>
          <a:prstGeom prst="rect">
            <a:avLst/>
          </a:prstGeom>
          <a:gradFill rotWithShape="0">
            <a:gsLst>
              <a:gs pos="0">
                <a:srgbClr val="2C2CB4"/>
              </a:gs>
              <a:gs pos="100000">
                <a:srgbClr val="2C2CB4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413238" y="2690813"/>
            <a:ext cx="3831737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 dirty="0">
                <a:solidFill>
                  <a:srgbClr val="FFFFFF"/>
                </a:solidFill>
                <a:latin typeface="Arial" charset="0"/>
              </a:rPr>
              <a:t>GIVEN:</a:t>
            </a:r>
          </a:p>
          <a:p>
            <a:pPr>
              <a:spcBef>
                <a:spcPct val="20000"/>
              </a:spcBef>
            </a:pPr>
            <a:r>
              <a:rPr lang="en-US" sz="3500" dirty="0">
                <a:solidFill>
                  <a:srgbClr val="FFFFFF"/>
                </a:solidFill>
                <a:latin typeface="Arial" charset="0"/>
              </a:rPr>
              <a:t>I = 0.01 A</a:t>
            </a:r>
          </a:p>
          <a:p>
            <a:pPr>
              <a:spcBef>
                <a:spcPct val="20000"/>
              </a:spcBef>
            </a:pPr>
            <a:r>
              <a:rPr lang="en-US" sz="3500" dirty="0">
                <a:solidFill>
                  <a:srgbClr val="FFFFFF"/>
                </a:solidFill>
                <a:latin typeface="Arial" charset="0"/>
              </a:rPr>
              <a:t>V = 9 V</a:t>
            </a:r>
          </a:p>
          <a:p>
            <a:pPr>
              <a:spcBef>
                <a:spcPct val="20000"/>
              </a:spcBef>
            </a:pPr>
            <a:r>
              <a:rPr lang="en-US" sz="3500" dirty="0">
                <a:solidFill>
                  <a:srgbClr val="FFFFFF"/>
                </a:solidFill>
                <a:latin typeface="Arial" charset="0"/>
              </a:rPr>
              <a:t>P = ?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251325" y="2690813"/>
            <a:ext cx="6035675" cy="25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WORK</a:t>
            </a:r>
            <a:r>
              <a:rPr lang="en-US" sz="3500">
                <a:solidFill>
                  <a:srgbClr val="FFFFFF"/>
                </a:solidFill>
                <a:latin typeface="Arial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US" sz="3500">
                <a:solidFill>
                  <a:srgbClr val="FFFFFF"/>
                </a:solidFill>
                <a:latin typeface="Arial" charset="0"/>
              </a:rPr>
              <a:t>P = I · V</a:t>
            </a:r>
          </a:p>
          <a:p>
            <a:pPr>
              <a:spcBef>
                <a:spcPct val="20000"/>
              </a:spcBef>
            </a:pPr>
            <a:r>
              <a:rPr lang="en-US" sz="3500">
                <a:solidFill>
                  <a:srgbClr val="FFFFFF"/>
                </a:solidFill>
                <a:latin typeface="Arial" charset="0"/>
              </a:rPr>
              <a:t>P = (0.01 A) (9 V)</a:t>
            </a:r>
          </a:p>
          <a:p>
            <a:pPr>
              <a:spcBef>
                <a:spcPct val="20000"/>
              </a:spcBef>
            </a:pPr>
            <a:r>
              <a:rPr lang="en-US" sz="3500" b="1">
                <a:solidFill>
                  <a:srgbClr val="FFFF07"/>
                </a:solidFill>
                <a:latin typeface="Arial" charset="0"/>
              </a:rPr>
              <a:t>P = 0.09 W</a:t>
            </a: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4259263" y="2681288"/>
            <a:ext cx="0" cy="4130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 flipV="1">
            <a:off x="395654" y="3259138"/>
            <a:ext cx="9891346" cy="280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431925" y="4706938"/>
            <a:ext cx="2174875" cy="1890712"/>
            <a:chOff x="2688" y="2640"/>
            <a:chExt cx="1728" cy="1584"/>
          </a:xfrm>
        </p:grpSpPr>
        <p:sp>
          <p:nvSpPr>
            <p:cNvPr id="30730" name="AutoShape 10"/>
            <p:cNvSpPr>
              <a:spLocks noChangeArrowheads="1"/>
            </p:cNvSpPr>
            <p:nvPr/>
          </p:nvSpPr>
          <p:spPr bwMode="auto">
            <a:xfrm>
              <a:off x="2688" y="2640"/>
              <a:ext cx="1728" cy="158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1" name="Line 11"/>
            <p:cNvSpPr>
              <a:spLocks noChangeShapeType="1"/>
            </p:cNvSpPr>
            <p:nvPr/>
          </p:nvSpPr>
          <p:spPr bwMode="auto">
            <a:xfrm flipV="1">
              <a:off x="3080" y="3500"/>
              <a:ext cx="932" cy="4"/>
            </a:xfrm>
            <a:prstGeom prst="line">
              <a:avLst/>
            </a:prstGeom>
            <a:noFill/>
            <a:ln w="3810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2" name="Line 12"/>
            <p:cNvSpPr>
              <a:spLocks noChangeShapeType="1"/>
            </p:cNvSpPr>
            <p:nvPr/>
          </p:nvSpPr>
          <p:spPr bwMode="auto">
            <a:xfrm>
              <a:off x="3552" y="3508"/>
              <a:ext cx="0" cy="712"/>
            </a:xfrm>
            <a:prstGeom prst="line">
              <a:avLst/>
            </a:prstGeom>
            <a:noFill/>
            <a:ln w="3810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1928813" y="5864225"/>
            <a:ext cx="3619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rgbClr val="000B10"/>
                </a:solidFill>
              </a:rPr>
              <a:t>I</a:t>
            </a:r>
            <a:endParaRPr lang="en-US" sz="4000" b="1">
              <a:solidFill>
                <a:srgbClr val="000B10"/>
              </a:solidFill>
              <a:latin typeface="Arial" charset="0"/>
            </a:endParaRPr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2232025" y="5051425"/>
            <a:ext cx="4635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rgbClr val="000B10"/>
                </a:solidFill>
              </a:rPr>
              <a:t>P</a:t>
            </a:r>
            <a:endParaRPr lang="en-US" sz="4000" b="1">
              <a:solidFill>
                <a:srgbClr val="000B10"/>
              </a:solidFill>
              <a:latin typeface="Arial" charset="0"/>
            </a:endParaRPr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2576513" y="5834063"/>
            <a:ext cx="522287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000" b="1" i="1">
                <a:solidFill>
                  <a:srgbClr val="000B10"/>
                </a:solidFill>
              </a:rPr>
              <a:t>V</a:t>
            </a:r>
            <a:endParaRPr lang="en-US" sz="3600" b="1">
              <a:solidFill>
                <a:srgbClr val="000B10"/>
              </a:solidFill>
              <a:latin typeface="Arial" charset="0"/>
            </a:endParaRPr>
          </a:p>
        </p:txBody>
      </p:sp>
      <p:sp>
        <p:nvSpPr>
          <p:cNvPr id="30736" name="AutoShape 16"/>
          <p:cNvSpPr>
            <a:spLocks noChangeArrowheads="1"/>
          </p:cNvSpPr>
          <p:nvPr/>
        </p:nvSpPr>
        <p:spPr bwMode="auto">
          <a:xfrm>
            <a:off x="2209800" y="5072063"/>
            <a:ext cx="598488" cy="620712"/>
          </a:xfrm>
          <a:prstGeom prst="smileyFace">
            <a:avLst>
              <a:gd name="adj" fmla="val 4653"/>
            </a:avLst>
          </a:prstGeom>
          <a:solidFill>
            <a:schemeClr val="hlink"/>
          </a:solidFill>
          <a:ln w="28575" cap="sq">
            <a:solidFill>
              <a:srgbClr val="000B1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07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07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07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build="p" autoUpdateAnimBg="0"/>
      <p:bldP spid="30726" grpId="0" build="p" autoUpdateAnimBg="0"/>
      <p:bldP spid="3073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Circuits</a:t>
            </a:r>
            <a:endParaRPr lang="en-US" dirty="0"/>
          </a:p>
        </p:txBody>
      </p:sp>
      <p:sp>
        <p:nvSpPr>
          <p:cNvPr id="204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651000" y="1600200"/>
            <a:ext cx="5911850" cy="2005013"/>
          </a:xfrm>
        </p:spPr>
        <p:txBody>
          <a:bodyPr/>
          <a:lstStyle/>
          <a:p>
            <a:r>
              <a:rPr lang="en-US" dirty="0" smtClean="0"/>
              <a:t>Circuit – closed </a:t>
            </a:r>
            <a:r>
              <a:rPr lang="en-US" dirty="0"/>
              <a:t>path through which electrons can flow</a:t>
            </a:r>
          </a:p>
        </p:txBody>
      </p:sp>
      <p:pic>
        <p:nvPicPr>
          <p:cNvPr id="20484" name="Picture 10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9445" y="4095750"/>
            <a:ext cx="2000250" cy="177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0485" name="Picture 10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1188" y="4110038"/>
            <a:ext cx="2873375" cy="17446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0486" name="Picture 1030"/>
          <p:cNvPicPr>
            <a:picLocks noChangeAspect="1" noChangeArrowheads="1"/>
          </p:cNvPicPr>
          <p:nvPr/>
        </p:nvPicPr>
        <p:blipFill>
          <a:blip r:embed="rId4" cstate="print"/>
          <a:srcRect t="948" r="2821"/>
          <a:stretch>
            <a:fillRect/>
          </a:stretch>
        </p:blipFill>
        <p:spPr bwMode="auto">
          <a:xfrm>
            <a:off x="7696200" y="2127250"/>
            <a:ext cx="2351088" cy="43180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3680" y="208280"/>
            <a:ext cx="8783320" cy="1143000"/>
          </a:xfrm>
        </p:spPr>
        <p:txBody>
          <a:bodyPr/>
          <a:lstStyle/>
          <a:p>
            <a:r>
              <a:rPr lang="en-US" dirty="0" smtClean="0"/>
              <a:t>Circuit Components –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 smtClean="0"/>
              <a:t>Battery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Resistor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Wire</a:t>
            </a:r>
          </a:p>
          <a:p>
            <a:r>
              <a:rPr lang="en-US" dirty="0" smtClean="0"/>
              <a:t>Junction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Light bulb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Switch</a:t>
            </a:r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883589" y="1312171"/>
            <a:ext cx="984477" cy="136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4317528" y="3069705"/>
            <a:ext cx="742270" cy="1544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0253" y="5422296"/>
            <a:ext cx="1598645" cy="699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14509" y="1484328"/>
            <a:ext cx="1479779" cy="789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998" name="Picture 6" descr="http://people.sinclair.edu/nickreeder/eet114/PageArt/bulb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08410" y="3132736"/>
            <a:ext cx="1368425" cy="1186776"/>
          </a:xfrm>
          <a:prstGeom prst="rect">
            <a:avLst/>
          </a:prstGeom>
          <a:noFill/>
        </p:spPr>
      </p:pic>
      <p:sp>
        <p:nvSpPr>
          <p:cNvPr id="103432" name="AutoShape 8" descr="http://upload.wikimedia.org/wikipedia/commons/4/45/SPST_switch_symbol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34" name="Picture 10" descr="http://www.quia.com/files/quia/users/wkdurden/Science/electromagnetism/visuals/switch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89914" y="5242560"/>
            <a:ext cx="2338641" cy="7867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Circuit Components - Diagram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808480" y="5470525"/>
            <a:ext cx="8107680" cy="12017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A - battery	C - light bulb	E - wire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B - switch	D - resistor	F - junction</a:t>
            </a:r>
            <a:endParaRPr lang="en-US" dirty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010541" y="1240026"/>
            <a:ext cx="7408863" cy="4344988"/>
            <a:chOff x="1336" y="736"/>
            <a:chExt cx="4667" cy="2737"/>
          </a:xfrm>
          <a:noFill/>
        </p:grpSpPr>
        <p:pic>
          <p:nvPicPr>
            <p:cNvPr id="27653" name="Picture 5" descr="C:\My Documents\Christy's Stuff\Teaching Stuff\00-01 School Year\I P C\Lessons\Electricity\circuit diagram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36" y="736"/>
              <a:ext cx="4667" cy="2737"/>
            </a:xfrm>
            <a:prstGeom prst="rect">
              <a:avLst/>
            </a:prstGeom>
            <a:grpFill/>
          </p:spPr>
        </p:pic>
        <p:sp>
          <p:nvSpPr>
            <p:cNvPr id="27654" name="Line 6"/>
            <p:cNvSpPr>
              <a:spLocks noChangeShapeType="1"/>
            </p:cNvSpPr>
            <p:nvPr/>
          </p:nvSpPr>
          <p:spPr bwMode="auto">
            <a:xfrm flipH="1">
              <a:off x="3917" y="934"/>
              <a:ext cx="394" cy="549"/>
            </a:xfrm>
            <a:prstGeom prst="line">
              <a:avLst/>
            </a:prstGeom>
            <a:grp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825345" y="2105891"/>
            <a:ext cx="671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273636" y="4461164"/>
            <a:ext cx="671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cxnSp>
        <p:nvCxnSpPr>
          <p:cNvPr id="10" name="Straight Connector 9"/>
          <p:cNvCxnSpPr>
            <a:endCxn id="7" idx="1"/>
          </p:cNvCxnSpPr>
          <p:nvPr/>
        </p:nvCxnSpPr>
        <p:spPr bwMode="auto">
          <a:xfrm flipV="1">
            <a:off x="8506691" y="2336724"/>
            <a:ext cx="318654" cy="739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endCxn id="8" idx="1"/>
          </p:cNvCxnSpPr>
          <p:nvPr/>
        </p:nvCxnSpPr>
        <p:spPr bwMode="auto">
          <a:xfrm flipV="1">
            <a:off x="7038109" y="4691997"/>
            <a:ext cx="235527" cy="4618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Series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50999" y="1600200"/>
            <a:ext cx="3780971" cy="4495800"/>
          </a:xfrm>
        </p:spPr>
        <p:txBody>
          <a:bodyPr/>
          <a:lstStyle/>
          <a:p>
            <a:r>
              <a:rPr lang="en-US" dirty="0" smtClean="0"/>
              <a:t>Objects are arranged one after another.</a:t>
            </a:r>
          </a:p>
          <a:p>
            <a:endParaRPr lang="en-US" dirty="0" smtClean="0"/>
          </a:p>
          <a:p>
            <a:r>
              <a:rPr lang="en-US" dirty="0" smtClean="0"/>
              <a:t>Current only has one path to travel.</a:t>
            </a:r>
          </a:p>
          <a:p>
            <a:endParaRPr lang="en-US" dirty="0" smtClean="0"/>
          </a:p>
          <a:p>
            <a:r>
              <a:rPr lang="en-US" dirty="0" smtClean="0"/>
              <a:t>Current is the same through all objects.</a:t>
            </a:r>
          </a:p>
        </p:txBody>
      </p:sp>
      <p:pic>
        <p:nvPicPr>
          <p:cNvPr id="26626" name="Picture 2" descr="http://www.ceb.cam.ac.uk/data/images/groups/CREST/Teaching/impedence/series2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5459" y="2177144"/>
            <a:ext cx="4240032" cy="2884714"/>
          </a:xfrm>
          <a:prstGeom prst="rect">
            <a:avLst/>
          </a:prstGeom>
          <a:solidFill>
            <a:schemeClr val="tx2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Series </a:t>
            </a:r>
            <a:r>
              <a:rPr lang="en-US" dirty="0">
                <a:solidFill>
                  <a:schemeClr val="tx1"/>
                </a:solidFill>
              </a:rPr>
              <a:t>Circuits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651000" y="1600200"/>
            <a:ext cx="8636000" cy="3911600"/>
          </a:xfrm>
        </p:spPr>
        <p:txBody>
          <a:bodyPr/>
          <a:lstStyle/>
          <a:p>
            <a:pPr lvl="1"/>
            <a:r>
              <a:rPr lang="en-US" dirty="0" smtClean="0">
                <a:solidFill>
                  <a:schemeClr val="tx1"/>
                </a:solidFill>
              </a:rPr>
              <a:t>current </a:t>
            </a:r>
            <a:r>
              <a:rPr lang="en-US" dirty="0">
                <a:solidFill>
                  <a:schemeClr val="tx1"/>
                </a:solidFill>
              </a:rPr>
              <a:t>travels in a single path</a:t>
            </a:r>
          </a:p>
          <a:p>
            <a:pPr lvl="2"/>
            <a:r>
              <a:rPr lang="en-US" dirty="0"/>
              <a:t>one break stops the flow of current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current is the same throughout circuit </a:t>
            </a:r>
            <a:endParaRPr lang="en-US" dirty="0">
              <a:solidFill>
                <a:schemeClr val="tx1"/>
              </a:solidFill>
              <a:sym typeface="Symbol" pitchFamily="18" charset="2"/>
            </a:endParaRPr>
          </a:p>
          <a:p>
            <a:pPr lvl="2"/>
            <a:r>
              <a:rPr lang="en-US" dirty="0">
                <a:sym typeface="Symbol" pitchFamily="18" charset="2"/>
              </a:rPr>
              <a:t>lights are equal brightness</a:t>
            </a:r>
            <a:endParaRPr lang="en-US" dirty="0"/>
          </a:p>
          <a:p>
            <a:pPr lvl="1"/>
            <a:r>
              <a:rPr lang="en-US" dirty="0">
                <a:solidFill>
                  <a:schemeClr val="tx1"/>
                </a:solidFill>
              </a:rPr>
              <a:t>each device receives a fraction of the total voltage </a:t>
            </a:r>
            <a:endParaRPr lang="en-US" dirty="0">
              <a:solidFill>
                <a:schemeClr val="tx1"/>
              </a:solidFill>
              <a:sym typeface="Symbol" pitchFamily="18" charset="2"/>
            </a:endParaRPr>
          </a:p>
          <a:p>
            <a:pPr lvl="2"/>
            <a:r>
              <a:rPr lang="en-US" dirty="0">
                <a:sym typeface="Symbol" pitchFamily="18" charset="2"/>
              </a:rPr>
              <a:t>get dimmer as lights are added</a:t>
            </a:r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550" y="2103438"/>
            <a:ext cx="1289050" cy="26511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bldLvl="3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51000" y="1600200"/>
            <a:ext cx="3552371" cy="4495800"/>
          </a:xfrm>
        </p:spPr>
        <p:txBody>
          <a:bodyPr/>
          <a:lstStyle/>
          <a:p>
            <a:r>
              <a:rPr lang="en-US" dirty="0" smtClean="0"/>
              <a:t>Objects are arranged one beside another.</a:t>
            </a:r>
          </a:p>
          <a:p>
            <a:endParaRPr lang="en-US" dirty="0" smtClean="0"/>
          </a:p>
          <a:p>
            <a:r>
              <a:rPr lang="en-US" dirty="0" smtClean="0"/>
              <a:t>Current has more than one path to travel.</a:t>
            </a:r>
          </a:p>
          <a:p>
            <a:endParaRPr lang="en-US" dirty="0" smtClean="0"/>
          </a:p>
          <a:p>
            <a:r>
              <a:rPr lang="en-US" dirty="0" smtClean="0"/>
              <a:t>Current is split up between paths.</a:t>
            </a:r>
            <a:endParaRPr lang="en-US" dirty="0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5773" y="2518718"/>
            <a:ext cx="4574494" cy="2728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Parallel </a:t>
            </a:r>
            <a:r>
              <a:rPr lang="en-US" dirty="0">
                <a:solidFill>
                  <a:schemeClr val="tx1"/>
                </a:solidFill>
              </a:rPr>
              <a:t>Circuits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651000" y="1600200"/>
            <a:ext cx="8636000" cy="4495800"/>
          </a:xfrm>
        </p:spPr>
        <p:txBody>
          <a:bodyPr/>
          <a:lstStyle/>
          <a:p>
            <a:pPr lvl="1"/>
            <a:r>
              <a:rPr lang="en-US" dirty="0" smtClean="0">
                <a:solidFill>
                  <a:schemeClr val="tx1"/>
                </a:solidFill>
              </a:rPr>
              <a:t>current </a:t>
            </a:r>
            <a:r>
              <a:rPr lang="en-US" dirty="0">
                <a:solidFill>
                  <a:schemeClr val="tx1"/>
                </a:solidFill>
              </a:rPr>
              <a:t>travels in multiple paths</a:t>
            </a:r>
          </a:p>
          <a:p>
            <a:pPr lvl="2"/>
            <a:r>
              <a:rPr lang="en-US" dirty="0"/>
              <a:t>one break doesn’t stop flow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current varies in different branches</a:t>
            </a:r>
          </a:p>
          <a:p>
            <a:pPr lvl="2"/>
            <a:r>
              <a:rPr lang="en-US" dirty="0"/>
              <a:t>takes path of least resistance</a:t>
            </a:r>
          </a:p>
          <a:p>
            <a:pPr lvl="2"/>
            <a:r>
              <a:rPr lang="en-US" dirty="0"/>
              <a:t>“bigger” light would be dimmer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each device receives the total voltage</a:t>
            </a:r>
          </a:p>
          <a:p>
            <a:pPr lvl="2"/>
            <a:r>
              <a:rPr lang="en-US" dirty="0"/>
              <a:t>no change when lights are added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613" y="1925638"/>
            <a:ext cx="1292225" cy="3006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Charges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10000"/>
              </a:spcBef>
            </a:pPr>
            <a:r>
              <a:rPr lang="en-US" dirty="0" smtClean="0"/>
              <a:t>Force is exerted between any two things that have an electric charge</a:t>
            </a:r>
          </a:p>
          <a:p>
            <a:pPr lvl="1">
              <a:spcBef>
                <a:spcPct val="10000"/>
              </a:spcBef>
            </a:pPr>
            <a:r>
              <a:rPr lang="en-US" dirty="0" smtClean="0"/>
              <a:t>opposite charges attract</a:t>
            </a:r>
          </a:p>
          <a:p>
            <a:pPr lvl="1">
              <a:spcBef>
                <a:spcPct val="10000"/>
              </a:spcBef>
            </a:pPr>
            <a:r>
              <a:rPr lang="en-US" dirty="0" smtClean="0"/>
              <a:t>like charges repel</a:t>
            </a:r>
          </a:p>
          <a:p>
            <a:endParaRPr lang="en-US" dirty="0"/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3031308" y="4097290"/>
          <a:ext cx="4416723" cy="1881539"/>
        </p:xfrm>
        <a:graphic>
          <a:graphicData uri="http://schemas.openxmlformats.org/presentationml/2006/ole">
            <p:oleObj spid="_x0000_s67586" name="Photo Editor Photo" r:id="rId3" imgW="1162212" imgH="49536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Household </a:t>
            </a:r>
            <a:r>
              <a:rPr lang="en-US" dirty="0">
                <a:solidFill>
                  <a:schemeClr val="tx1"/>
                </a:solidFill>
              </a:rPr>
              <a:t>Circuits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Combination of parallel circuits</a:t>
            </a:r>
            <a:endParaRPr lang="en-US" dirty="0"/>
          </a:p>
          <a:p>
            <a:pPr lvl="1"/>
            <a:r>
              <a:rPr lang="en-US" dirty="0">
                <a:solidFill>
                  <a:schemeClr val="tx1"/>
                </a:solidFill>
              </a:rPr>
              <a:t>too many devices can cause wires to overheat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Safety Features:</a:t>
            </a:r>
          </a:p>
          <a:p>
            <a:pPr lvl="1"/>
            <a:r>
              <a:rPr lang="en-US" u="sng" dirty="0">
                <a:solidFill>
                  <a:schemeClr val="tx1"/>
                </a:solidFill>
              </a:rPr>
              <a:t>fuse</a:t>
            </a:r>
            <a:r>
              <a:rPr lang="en-US" dirty="0">
                <a:solidFill>
                  <a:schemeClr val="tx1"/>
                </a:solidFill>
              </a:rPr>
              <a:t> - metal melts, breaking circuit</a:t>
            </a:r>
          </a:p>
          <a:p>
            <a:pPr lvl="1"/>
            <a:r>
              <a:rPr lang="en-US" u="sng" dirty="0">
                <a:solidFill>
                  <a:schemeClr val="tx1"/>
                </a:solidFill>
              </a:rPr>
              <a:t>circuit breaker</a:t>
            </a:r>
            <a:r>
              <a:rPr lang="en-US" dirty="0">
                <a:solidFill>
                  <a:schemeClr val="tx1"/>
                </a:solidFill>
              </a:rPr>
              <a:t> - bimetallic strip bends when hot, breaking circuit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Conductors</a:t>
            </a:r>
            <a:endParaRPr lang="en-US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651000" y="1600200"/>
            <a:ext cx="8305800" cy="2632075"/>
          </a:xfrm>
        </p:spPr>
        <p:txBody>
          <a:bodyPr/>
          <a:lstStyle/>
          <a:p>
            <a:r>
              <a:rPr lang="en-US" dirty="0" smtClean="0"/>
              <a:t>Conductor – material </a:t>
            </a:r>
            <a:r>
              <a:rPr lang="en-US" dirty="0"/>
              <a:t>that </a:t>
            </a:r>
            <a:r>
              <a:rPr lang="en-US" dirty="0" smtClean="0"/>
              <a:t>allows </a:t>
            </a:r>
            <a:r>
              <a:rPr lang="en-US" dirty="0"/>
              <a:t>electrons to </a:t>
            </a:r>
            <a:r>
              <a:rPr lang="en-US" dirty="0" smtClean="0"/>
              <a:t>move through it easily</a:t>
            </a:r>
            <a:endParaRPr lang="en-US" dirty="0"/>
          </a:p>
          <a:p>
            <a:pPr lvl="1">
              <a:spcBef>
                <a:spcPct val="10000"/>
              </a:spcBef>
            </a:pPr>
            <a:r>
              <a:rPr lang="en-US" dirty="0"/>
              <a:t>e</a:t>
            </a:r>
            <a:r>
              <a:rPr lang="en-US" baseline="30000" dirty="0"/>
              <a:t>-</a:t>
            </a:r>
            <a:r>
              <a:rPr lang="en-US" dirty="0"/>
              <a:t> </a:t>
            </a:r>
            <a:r>
              <a:rPr lang="en-US" dirty="0" smtClean="0"/>
              <a:t>(electrons) are </a:t>
            </a:r>
            <a:r>
              <a:rPr lang="en-US" dirty="0"/>
              <a:t>loosely held </a:t>
            </a:r>
          </a:p>
          <a:p>
            <a:pPr lvl="1">
              <a:spcBef>
                <a:spcPct val="10000"/>
              </a:spcBef>
            </a:pPr>
            <a:r>
              <a:rPr lang="en-US" u="sng" dirty="0"/>
              <a:t>ex</a:t>
            </a:r>
            <a:r>
              <a:rPr lang="en-US" dirty="0"/>
              <a:t>: metals like copper and silver</a:t>
            </a:r>
          </a:p>
        </p:txBody>
      </p:sp>
      <p:pic>
        <p:nvPicPr>
          <p:cNvPr id="10244" name="conductor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2563" y="4681538"/>
            <a:ext cx="3856037" cy="2000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Insulators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0" y="1600200"/>
            <a:ext cx="8305800" cy="2727325"/>
          </a:xfrm>
        </p:spPr>
        <p:txBody>
          <a:bodyPr/>
          <a:lstStyle/>
          <a:p>
            <a:r>
              <a:rPr lang="en-US" dirty="0" smtClean="0"/>
              <a:t>Insulator – material </a:t>
            </a:r>
            <a:r>
              <a:rPr lang="en-US" dirty="0"/>
              <a:t>that doesn’t allow electrons to move through it easily</a:t>
            </a:r>
          </a:p>
          <a:p>
            <a:pPr lvl="1">
              <a:spcBef>
                <a:spcPct val="10000"/>
              </a:spcBef>
            </a:pPr>
            <a:r>
              <a:rPr lang="en-US" dirty="0"/>
              <a:t>e</a:t>
            </a:r>
            <a:r>
              <a:rPr lang="en-US" baseline="30000" dirty="0"/>
              <a:t>-</a:t>
            </a:r>
            <a:r>
              <a:rPr lang="en-US" dirty="0"/>
              <a:t> are tightly held</a:t>
            </a:r>
          </a:p>
          <a:p>
            <a:pPr lvl="1">
              <a:spcBef>
                <a:spcPct val="10000"/>
              </a:spcBef>
            </a:pPr>
            <a:r>
              <a:rPr lang="en-US" u="sng" dirty="0"/>
              <a:t>ex</a:t>
            </a:r>
            <a:r>
              <a:rPr lang="en-US" dirty="0"/>
              <a:t>: plastic, wood, rubber, glass</a:t>
            </a:r>
          </a:p>
        </p:txBody>
      </p:sp>
      <p:pic>
        <p:nvPicPr>
          <p:cNvPr id="9220" name="insulator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738" y="4679950"/>
            <a:ext cx="3848100" cy="2003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</a:t>
            </a:r>
            <a:r>
              <a:rPr lang="en-US" dirty="0"/>
              <a:t>Electricity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0" y="1374423"/>
            <a:ext cx="8305800" cy="4495800"/>
          </a:xfrm>
        </p:spPr>
        <p:txBody>
          <a:bodyPr/>
          <a:lstStyle/>
          <a:p>
            <a:r>
              <a:rPr lang="en-US" dirty="0"/>
              <a:t>Static </a:t>
            </a:r>
            <a:r>
              <a:rPr lang="en-US" dirty="0" smtClean="0"/>
              <a:t>Electricity</a:t>
            </a:r>
            <a:r>
              <a:rPr lang="en-US" dirty="0"/>
              <a:t> </a:t>
            </a:r>
            <a:r>
              <a:rPr lang="en-US" dirty="0" smtClean="0"/>
              <a:t>– the net </a:t>
            </a:r>
            <a:r>
              <a:rPr lang="en-US" dirty="0"/>
              <a:t>accumulation of electric charges on an </a:t>
            </a:r>
            <a:r>
              <a:rPr lang="en-US" dirty="0" smtClean="0"/>
              <a:t>object</a:t>
            </a:r>
          </a:p>
          <a:p>
            <a:endParaRPr lang="en-US" dirty="0" smtClean="0"/>
          </a:p>
          <a:p>
            <a:pPr>
              <a:spcBef>
                <a:spcPct val="10000"/>
              </a:spcBef>
            </a:pPr>
            <a:r>
              <a:rPr lang="en-US" dirty="0" smtClean="0"/>
              <a:t>Charging – electric charges are transferred from one object to another, total charge is conserved</a:t>
            </a:r>
            <a:endParaRPr lang="en-US" dirty="0"/>
          </a:p>
        </p:txBody>
      </p:sp>
      <p:pic>
        <p:nvPicPr>
          <p:cNvPr id="2" name="Picture 9" descr="http://www.sciencesource2.ca/images/quiz_chargediagr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34242" y="4886500"/>
            <a:ext cx="5257800" cy="1704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Charging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Friction – the charging of an object by rubbing two items together</a:t>
            </a:r>
          </a:p>
          <a:p>
            <a:r>
              <a:rPr lang="en-US" dirty="0" smtClean="0"/>
              <a:t>Charges separate (one object becomes more negative, the other more positive)</a:t>
            </a:r>
          </a:p>
          <a:p>
            <a:endParaRPr lang="en-US" dirty="0" smtClean="0"/>
          </a:p>
          <a:p>
            <a:r>
              <a:rPr lang="en-US" dirty="0" smtClean="0"/>
              <a:t>EX:</a:t>
            </a:r>
            <a:endParaRPr lang="en-US" dirty="0"/>
          </a:p>
        </p:txBody>
      </p:sp>
      <p:pic>
        <p:nvPicPr>
          <p:cNvPr id="27650" name="Picture 2" descr="https://encrypted-tbn0.google.com/images?q=tbn:ANd9GcS3PC1fDNoLnd5E01kl2kX7PZQTAW9LLHW36Cs-K_48w9xJIKL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8740" y="4273493"/>
            <a:ext cx="2228850" cy="2047876"/>
          </a:xfrm>
          <a:prstGeom prst="rect">
            <a:avLst/>
          </a:prstGeom>
          <a:noFill/>
        </p:spPr>
      </p:pic>
      <p:pic>
        <p:nvPicPr>
          <p:cNvPr id="27654" name="Picture 6" descr="https://encrypted-tbn1.google.com/images?q=tbn:ANd9GcTSqg9-FwpDPyUxhLLHyu4fYZJqh4c65EMwUGgR-FszmqYuRc80l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13911" y="4315177"/>
            <a:ext cx="2057400" cy="2057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Charging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7556" y="1600200"/>
            <a:ext cx="8613422" cy="4495800"/>
          </a:xfrm>
        </p:spPr>
        <p:txBody>
          <a:bodyPr/>
          <a:lstStyle/>
          <a:p>
            <a:r>
              <a:rPr lang="en-US" dirty="0" smtClean="0"/>
              <a:t>Induction – rearrangement of particles to produce a positive side and negative side</a:t>
            </a:r>
          </a:p>
          <a:p>
            <a:r>
              <a:rPr lang="en-US" dirty="0" smtClean="0"/>
              <a:t>Charges move within an object, not between objects</a:t>
            </a:r>
          </a:p>
          <a:p>
            <a:endParaRPr lang="en-US" dirty="0" smtClean="0"/>
          </a:p>
          <a:p>
            <a:r>
              <a:rPr lang="en-US" dirty="0" smtClean="0"/>
              <a:t>EX:</a:t>
            </a:r>
            <a:endParaRPr lang="en-US" dirty="0"/>
          </a:p>
        </p:txBody>
      </p:sp>
      <p:pic>
        <p:nvPicPr>
          <p:cNvPr id="25602" name="Picture 2" descr="http://abetterchemtext.com/Condensed/images/induced_ballo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0196" y="3928533"/>
            <a:ext cx="1415611" cy="2681747"/>
          </a:xfrm>
          <a:prstGeom prst="rect">
            <a:avLst/>
          </a:prstGeom>
          <a:noFill/>
        </p:spPr>
      </p:pic>
      <p:pic>
        <p:nvPicPr>
          <p:cNvPr id="25604" name="Picture 4" descr="http://abetterchemtext.com/Condensed/images/chrg_ballo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6463" y="3973689"/>
            <a:ext cx="2434976" cy="26811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Charging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803400" y="1752600"/>
            <a:ext cx="8305800" cy="449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Font typeface="Wingdings" pitchFamily="2" charset="2"/>
              <a:buChar char="ª"/>
              <a:tabLst/>
              <a:defRPr/>
            </a:pPr>
            <a:r>
              <a:rPr kumimoji="0" 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Conduction – transfer of charge</a:t>
            </a:r>
            <a:r>
              <a:rPr kumimoji="0" lang="en-US" sz="3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from one objec</a:t>
            </a:r>
            <a:r>
              <a:rPr lang="en-US" sz="3400" kern="0" noProof="0" dirty="0" smtClean="0">
                <a:latin typeface="+mn-lt"/>
              </a:rPr>
              <a:t>t to another by direct contact</a:t>
            </a:r>
          </a:p>
          <a:p>
            <a:pPr marL="457200" indent="-457200">
              <a:spcBef>
                <a:spcPct val="20000"/>
              </a:spcBef>
              <a:buClr>
                <a:schemeClr val="hlink"/>
              </a:buClr>
              <a:buSzPct val="100000"/>
              <a:buFont typeface="Wingdings" pitchFamily="2" charset="2"/>
              <a:buChar char="ª"/>
              <a:defRPr/>
            </a:pPr>
            <a:r>
              <a:rPr kumimoji="0" lang="en-US" sz="34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Charges even out between objects</a:t>
            </a:r>
          </a:p>
          <a:p>
            <a:pPr marL="457200" indent="-457200">
              <a:spcBef>
                <a:spcPct val="20000"/>
              </a:spcBef>
              <a:buClr>
                <a:schemeClr val="hlink"/>
              </a:buClr>
              <a:buSzPct val="100000"/>
              <a:buFont typeface="Wingdings" pitchFamily="2" charset="2"/>
              <a:buChar char="ª"/>
              <a:defRPr/>
            </a:pPr>
            <a:endParaRPr lang="en-US" sz="3400" kern="0" dirty="0" smtClean="0">
              <a:latin typeface="+mn-lt"/>
            </a:endParaRPr>
          </a:p>
          <a:p>
            <a:pPr marL="457200" indent="-457200">
              <a:spcBef>
                <a:spcPct val="20000"/>
              </a:spcBef>
              <a:buClr>
                <a:schemeClr val="hlink"/>
              </a:buClr>
              <a:buSzPct val="100000"/>
              <a:buFont typeface="Wingdings" pitchFamily="2" charset="2"/>
              <a:buChar char="ª"/>
              <a:defRPr/>
            </a:pPr>
            <a:r>
              <a:rPr kumimoji="0" lang="en-US" sz="34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</a:t>
            </a:r>
          </a:p>
          <a:p>
            <a:pPr marL="457200" indent="-457200">
              <a:spcBef>
                <a:spcPct val="20000"/>
              </a:spcBef>
              <a:buClr>
                <a:schemeClr val="hlink"/>
              </a:buClr>
              <a:buSzPct val="100000"/>
              <a:defRPr/>
            </a:pPr>
            <a:r>
              <a:rPr lang="en-US" sz="2800" kern="0" dirty="0" smtClean="0">
                <a:latin typeface="+mn-lt"/>
              </a:rPr>
              <a:t>electroscope</a:t>
            </a:r>
            <a:endParaRPr kumimoji="0" lang="en-US" sz="3400" b="0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indent="-457200">
              <a:spcBef>
                <a:spcPct val="20000"/>
              </a:spcBef>
              <a:buClr>
                <a:schemeClr val="hlink"/>
              </a:buClr>
              <a:buSzPct val="100000"/>
              <a:buFont typeface="Wingdings" pitchFamily="2" charset="2"/>
              <a:buChar char="ª"/>
              <a:defRPr/>
            </a:pPr>
            <a:endParaRPr kumimoji="0" lang="en-US" sz="3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8130" name="Picture 2" descr="http://dev.physicslab.org/img/7198daf9-e4f6-40c1-8542-b95188baa84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5342" y="3933296"/>
            <a:ext cx="5895568" cy="2173992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ube.pot">
  <a:themeElements>
    <a:clrScheme name="">
      <a:dk1>
        <a:srgbClr val="808080"/>
      </a:dk1>
      <a:lt1>
        <a:srgbClr val="FFFFFF"/>
      </a:lt1>
      <a:dk2>
        <a:srgbClr val="1A1A68"/>
      </a:dk2>
      <a:lt2>
        <a:srgbClr val="FFFFFF"/>
      </a:lt2>
      <a:accent1>
        <a:srgbClr val="00CC99"/>
      </a:accent1>
      <a:accent2>
        <a:srgbClr val="3333CC"/>
      </a:accent2>
      <a:accent3>
        <a:srgbClr val="ABABB9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ube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Tube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be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be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be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be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be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be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Designs\TUBE.POT</Template>
  <TotalTime>1261</TotalTime>
  <Pages>1</Pages>
  <Words>948</Words>
  <Application>Microsoft Office PowerPoint</Application>
  <PresentationFormat>35mm Slides</PresentationFormat>
  <Paragraphs>191</Paragraphs>
  <Slides>30</Slides>
  <Notes>2</Notes>
  <HiddenSlides>0</HiddenSlides>
  <MMClips>3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Tube.pot</vt:lpstr>
      <vt:lpstr>Photo Editor Photo</vt:lpstr>
      <vt:lpstr>Physics Unit 5 - Electricity</vt:lpstr>
      <vt:lpstr>Electric Charges</vt:lpstr>
      <vt:lpstr>Electric Charges</vt:lpstr>
      <vt:lpstr>Conductors</vt:lpstr>
      <vt:lpstr>Insulators</vt:lpstr>
      <vt:lpstr>Static Electricity</vt:lpstr>
      <vt:lpstr>Methods of Charging</vt:lpstr>
      <vt:lpstr>Methods of Charging</vt:lpstr>
      <vt:lpstr>Methods of Charging</vt:lpstr>
      <vt:lpstr>Static Discharge</vt:lpstr>
      <vt:lpstr>Electrical Quantities</vt:lpstr>
      <vt:lpstr>Potential Difference</vt:lpstr>
      <vt:lpstr>Batteries</vt:lpstr>
      <vt:lpstr>Current</vt:lpstr>
      <vt:lpstr>Resistance</vt:lpstr>
      <vt:lpstr>Resistance Depends on:</vt:lpstr>
      <vt:lpstr>Ohm’s Law</vt:lpstr>
      <vt:lpstr>Ohm’s Law</vt:lpstr>
      <vt:lpstr>Ohm’s Law</vt:lpstr>
      <vt:lpstr>Electrical Power</vt:lpstr>
      <vt:lpstr>Electrical Power</vt:lpstr>
      <vt:lpstr>Electrical Power</vt:lpstr>
      <vt:lpstr>Circuits</vt:lpstr>
      <vt:lpstr>Circuit Components – Symbols</vt:lpstr>
      <vt:lpstr>Circuit Components - Diagram</vt:lpstr>
      <vt:lpstr>Series Circuits</vt:lpstr>
      <vt:lpstr>Series Circuits</vt:lpstr>
      <vt:lpstr>Parallel Circuits</vt:lpstr>
      <vt:lpstr>Parallel Circuits</vt:lpstr>
      <vt:lpstr>Household Circuits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Electric Charge</dc:title>
  <dc:subject/>
  <dc:creator>Mrs. Johannesson</dc:creator>
  <cp:keywords/>
  <dc:description/>
  <cp:lastModifiedBy>Tim Uher</cp:lastModifiedBy>
  <cp:revision>100</cp:revision>
  <cp:lastPrinted>1601-01-01T00:00:00Z</cp:lastPrinted>
  <dcterms:created xsi:type="dcterms:W3CDTF">2000-12-08T03:44:32Z</dcterms:created>
  <dcterms:modified xsi:type="dcterms:W3CDTF">2013-11-14T22:57:26Z</dcterms:modified>
</cp:coreProperties>
</file>