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5/13/2019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Energetics</a:t>
            </a:r>
            <a:endParaRPr lang="en-US" dirty="0"/>
          </a:p>
        </p:txBody>
      </p:sp>
      <p:sp>
        <p:nvSpPr>
          <p:cNvPr id="3" name="Subtitle 2"/>
          <p:cNvSpPr>
            <a:spLocks noGrp="1"/>
          </p:cNvSpPr>
          <p:nvPr>
            <p:ph type="subTitle" idx="1"/>
          </p:nvPr>
        </p:nvSpPr>
        <p:spPr>
          <a:xfrm>
            <a:off x="2209799" y="2794715"/>
            <a:ext cx="9144000" cy="1653685"/>
          </a:xfrm>
        </p:spPr>
        <p:txBody>
          <a:bodyPr>
            <a:normAutofit/>
          </a:bodyPr>
          <a:lstStyle/>
          <a:p>
            <a:r>
              <a:rPr lang="en-US" dirty="0" smtClean="0"/>
              <a:t>Honors Chemistry</a:t>
            </a:r>
          </a:p>
          <a:p>
            <a:r>
              <a:rPr lang="en-US" dirty="0" err="1" smtClean="0"/>
              <a:t>Enloe</a:t>
            </a:r>
            <a:r>
              <a:rPr lang="en-US" dirty="0" smtClean="0"/>
              <a:t> </a:t>
            </a:r>
            <a:r>
              <a:rPr lang="en-US" dirty="0" smtClean="0"/>
              <a:t>High School</a:t>
            </a:r>
            <a:endParaRPr lang="en-US" dirty="0"/>
          </a:p>
        </p:txBody>
      </p:sp>
    </p:spTree>
    <p:extLst>
      <p:ext uri="{BB962C8B-B14F-4D97-AF65-F5344CB8AC3E}">
        <p14:creationId xmlns:p14="http://schemas.microsoft.com/office/powerpoint/2010/main" val="2279916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Changes/Energy Diagrams</a:t>
            </a:r>
            <a:endParaRPr lang="en-US" dirty="0"/>
          </a:p>
        </p:txBody>
      </p:sp>
      <p:sp>
        <p:nvSpPr>
          <p:cNvPr id="3" name="Content Placeholder 2"/>
          <p:cNvSpPr>
            <a:spLocks noGrp="1"/>
          </p:cNvSpPr>
          <p:nvPr>
            <p:ph idx="1"/>
          </p:nvPr>
        </p:nvSpPr>
        <p:spPr/>
        <p:txBody>
          <a:bodyPr>
            <a:normAutofit/>
          </a:bodyPr>
          <a:lstStyle/>
          <a:p>
            <a:r>
              <a:rPr lang="en-US" sz="3200" dirty="0" smtClean="0"/>
              <a:t>Energy is an extensive property which means it is dependent on the amount of substance present</a:t>
            </a:r>
          </a:p>
          <a:p>
            <a:r>
              <a:rPr lang="en-US" sz="3200" dirty="0" smtClean="0"/>
              <a:t>When we exam energy we are concerned on the path that the energy moves</a:t>
            </a:r>
          </a:p>
          <a:p>
            <a:pPr lvl="1"/>
            <a:r>
              <a:rPr lang="en-US" sz="2800" dirty="0" smtClean="0"/>
              <a:t>System: where a reaction takes place</a:t>
            </a:r>
          </a:p>
          <a:p>
            <a:pPr lvl="1"/>
            <a:r>
              <a:rPr lang="en-US" sz="2800" dirty="0" smtClean="0"/>
              <a:t>Surroundings: everything that is around the reaction</a:t>
            </a:r>
          </a:p>
          <a:p>
            <a:pPr lvl="1"/>
            <a:r>
              <a:rPr lang="en-US" sz="2800" dirty="0" smtClean="0"/>
              <a:t>Energy moves between the surroundings and the system and vice versa</a:t>
            </a:r>
            <a:endParaRPr lang="en-US" sz="2800" dirty="0"/>
          </a:p>
        </p:txBody>
      </p:sp>
    </p:spTree>
    <p:extLst>
      <p:ext uri="{BB962C8B-B14F-4D97-AF65-F5344CB8AC3E}">
        <p14:creationId xmlns:p14="http://schemas.microsoft.com/office/powerpoint/2010/main" val="254022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Changes/Energy Diagrams</a:t>
            </a:r>
            <a:endParaRPr lang="en-US" dirty="0"/>
          </a:p>
        </p:txBody>
      </p:sp>
      <p:sp>
        <p:nvSpPr>
          <p:cNvPr id="3" name="Content Placeholder 2"/>
          <p:cNvSpPr>
            <a:spLocks noGrp="1"/>
          </p:cNvSpPr>
          <p:nvPr>
            <p:ph idx="1"/>
          </p:nvPr>
        </p:nvSpPr>
        <p:spPr>
          <a:xfrm>
            <a:off x="0" y="1825625"/>
            <a:ext cx="12192000" cy="5032375"/>
          </a:xfrm>
        </p:spPr>
        <p:txBody>
          <a:bodyPr>
            <a:normAutofit/>
          </a:bodyPr>
          <a:lstStyle/>
          <a:p>
            <a:r>
              <a:rPr lang="en-US" sz="3200" dirty="0" smtClean="0"/>
              <a:t>An open system can exchange mass and energy with the surroundings</a:t>
            </a:r>
          </a:p>
          <a:p>
            <a:r>
              <a:rPr lang="en-US" sz="3200" dirty="0" smtClean="0"/>
              <a:t>A closed system will exchange only heat with the surroundings</a:t>
            </a:r>
          </a:p>
          <a:p>
            <a:r>
              <a:rPr lang="en-US" sz="3200" dirty="0" smtClean="0"/>
              <a:t>When energy enters the system the process is endothermic</a:t>
            </a:r>
          </a:p>
          <a:p>
            <a:r>
              <a:rPr lang="en-US" sz="3200" dirty="0" smtClean="0"/>
              <a:t>When energy leaves the system the process is exothermic</a:t>
            </a:r>
          </a:p>
          <a:p>
            <a:r>
              <a:rPr lang="en-US" sz="3200" dirty="0" smtClean="0"/>
              <a:t>Enthalpy: accounts for the heat flow in a chemical change when the pressure is constant</a:t>
            </a:r>
          </a:p>
          <a:p>
            <a:pPr lvl="1"/>
            <a:r>
              <a:rPr lang="en-US" sz="2800" dirty="0" smtClean="0"/>
              <a:t>Change in Enthalpy (</a:t>
            </a:r>
            <a:r>
              <a:rPr lang="el-GR" sz="2800" dirty="0" smtClean="0"/>
              <a:t>Δ</a:t>
            </a:r>
            <a:r>
              <a:rPr lang="en-US" sz="2800" dirty="0" smtClean="0"/>
              <a:t>H): </a:t>
            </a:r>
            <a:r>
              <a:rPr lang="en-US" sz="2800" dirty="0" err="1" smtClean="0"/>
              <a:t>H</a:t>
            </a:r>
            <a:r>
              <a:rPr lang="en-US" sz="2800" baseline="-25000" dirty="0" err="1" smtClean="0"/>
              <a:t>products</a:t>
            </a:r>
            <a:r>
              <a:rPr lang="en-US" sz="2800" baseline="-25000" dirty="0" smtClean="0"/>
              <a:t> </a:t>
            </a:r>
            <a:r>
              <a:rPr lang="en-US" sz="2800" dirty="0" smtClean="0"/>
              <a:t>– </a:t>
            </a:r>
            <a:r>
              <a:rPr lang="en-US" sz="2800" dirty="0" err="1" smtClean="0"/>
              <a:t>H</a:t>
            </a:r>
            <a:r>
              <a:rPr lang="en-US" sz="2800" baseline="-25000" dirty="0" err="1" smtClean="0"/>
              <a:t>reactants</a:t>
            </a:r>
            <a:endParaRPr lang="en-US" sz="2800" dirty="0" smtClean="0"/>
          </a:p>
          <a:p>
            <a:pPr lvl="1"/>
            <a:r>
              <a:rPr lang="en-US" sz="2800" dirty="0" smtClean="0"/>
              <a:t>When enthalpy is positive the process is endothermic</a:t>
            </a:r>
          </a:p>
          <a:p>
            <a:pPr lvl="1"/>
            <a:r>
              <a:rPr lang="en-US" sz="2800" dirty="0" smtClean="0"/>
              <a:t>When enthalpy is negative the process is exothermic </a:t>
            </a:r>
            <a:endParaRPr lang="en-US" sz="2800" dirty="0"/>
          </a:p>
        </p:txBody>
      </p:sp>
    </p:spTree>
    <p:extLst>
      <p:ext uri="{BB962C8B-B14F-4D97-AF65-F5344CB8AC3E}">
        <p14:creationId xmlns:p14="http://schemas.microsoft.com/office/powerpoint/2010/main" val="1599612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Diagrams</a:t>
            </a:r>
            <a:endParaRPr lang="en-US" dirty="0"/>
          </a:p>
        </p:txBody>
      </p:sp>
      <p:sp>
        <p:nvSpPr>
          <p:cNvPr id="3" name="Content Placeholder 2"/>
          <p:cNvSpPr>
            <a:spLocks noGrp="1"/>
          </p:cNvSpPr>
          <p:nvPr>
            <p:ph idx="1"/>
          </p:nvPr>
        </p:nvSpPr>
        <p:spPr/>
        <p:txBody>
          <a:bodyPr>
            <a:normAutofit/>
          </a:bodyPr>
          <a:lstStyle/>
          <a:p>
            <a:r>
              <a:rPr lang="en-US" sz="3200" dirty="0" smtClean="0"/>
              <a:t>An energy diagram is a graphical way to show the enthalpy change of a chemical reaction</a:t>
            </a:r>
          </a:p>
          <a:p>
            <a:r>
              <a:rPr lang="en-US" sz="3200" dirty="0" smtClean="0"/>
              <a:t>On an energy diagram we can identify the energy associated with the reactants, products, the activated complex, the net energy change of the forward and reverse reactions, and the activation energy of the forward and reverse reaction</a:t>
            </a:r>
            <a:endParaRPr lang="en-US" sz="3200" dirty="0"/>
          </a:p>
        </p:txBody>
      </p:sp>
    </p:spTree>
    <p:extLst>
      <p:ext uri="{BB962C8B-B14F-4D97-AF65-F5344CB8AC3E}">
        <p14:creationId xmlns:p14="http://schemas.microsoft.com/office/powerpoint/2010/main" val="179234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chemwiki.ucdavis.edu/@api/deki/files/8552/=Potential_energy_diagram.bmp?revision=1&amp;size=bestfit&amp;width=552&amp;height=37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p:spPr>
      </p:pic>
    </p:spTree>
    <p:extLst>
      <p:ext uri="{BB962C8B-B14F-4D97-AF65-F5344CB8AC3E}">
        <p14:creationId xmlns:p14="http://schemas.microsoft.com/office/powerpoint/2010/main" val="806133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Calorimetry</a:t>
            </a:r>
            <a:endParaRPr lang="en-US" dirty="0"/>
          </a:p>
        </p:txBody>
      </p:sp>
      <p:sp>
        <p:nvSpPr>
          <p:cNvPr id="3" name="Content Placeholder 2"/>
          <p:cNvSpPr>
            <a:spLocks noGrp="1"/>
          </p:cNvSpPr>
          <p:nvPr>
            <p:ph idx="1"/>
          </p:nvPr>
        </p:nvSpPr>
        <p:spPr/>
        <p:txBody>
          <a:bodyPr>
            <a:normAutofit/>
          </a:bodyPr>
          <a:lstStyle/>
          <a:p>
            <a:r>
              <a:rPr lang="en-US" sz="3200" dirty="0" smtClean="0"/>
              <a:t>The study of heat transfer in chemical reactions</a:t>
            </a:r>
          </a:p>
          <a:p>
            <a:r>
              <a:rPr lang="en-US" sz="3200" dirty="0" smtClean="0"/>
              <a:t>Specific Heat Capacity: energy required to raise 1 gram of any substance by 1</a:t>
            </a:r>
            <a:r>
              <a:rPr lang="en-US" sz="3200" baseline="30000" dirty="0" smtClean="0"/>
              <a:t>o</a:t>
            </a:r>
            <a:r>
              <a:rPr lang="en-US" sz="3200" dirty="0" smtClean="0"/>
              <a:t>C</a:t>
            </a:r>
          </a:p>
          <a:p>
            <a:r>
              <a:rPr lang="en-US" sz="3200" dirty="0" smtClean="0"/>
              <a:t>Energy is measured in Joules, calories, and </a:t>
            </a:r>
            <a:r>
              <a:rPr lang="en-US" sz="3200" dirty="0" err="1" smtClean="0"/>
              <a:t>hartrees</a:t>
            </a:r>
            <a:endParaRPr lang="en-US" sz="3200" dirty="0" smtClean="0"/>
          </a:p>
          <a:p>
            <a:r>
              <a:rPr lang="en-US" sz="3200" dirty="0" smtClean="0"/>
              <a:t>Heat: transfer of energy from a hotter object to a colder one</a:t>
            </a:r>
          </a:p>
          <a:p>
            <a:r>
              <a:rPr lang="en-US" sz="3200" dirty="0" smtClean="0"/>
              <a:t>Heat capacity: temperature change experienced by an object when it absorbs a certain amount of energy</a:t>
            </a:r>
            <a:endParaRPr lang="en-US" sz="3200" dirty="0"/>
          </a:p>
        </p:txBody>
      </p:sp>
    </p:spTree>
    <p:extLst>
      <p:ext uri="{BB962C8B-B14F-4D97-AF65-F5344CB8AC3E}">
        <p14:creationId xmlns:p14="http://schemas.microsoft.com/office/powerpoint/2010/main" val="2466589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between Heat and Temperature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825624"/>
                <a:ext cx="12192000" cy="5032375"/>
              </a:xfrm>
            </p:spPr>
            <p:txBody>
              <a:bodyPr>
                <a:normAutofit/>
              </a:bodyPr>
              <a:lstStyle/>
              <a:p>
                <a:r>
                  <a:rPr lang="en-US" sz="3200" dirty="0" smtClean="0"/>
                  <a:t>While heat and temperature are different they are related by the following equation:</a:t>
                </a:r>
              </a:p>
              <a:p>
                <a:pPr lvl="1"/>
                <a14:m>
                  <m:oMath xmlns:m="http://schemas.openxmlformats.org/officeDocument/2006/math">
                    <m:r>
                      <a:rPr lang="en-US" sz="2800" b="0" i="1" smtClean="0">
                        <a:latin typeface="Cambria Math" panose="02040503050406030204" pitchFamily="18" charset="0"/>
                      </a:rPr>
                      <m:t>𝑞</m:t>
                    </m:r>
                    <m:r>
                      <a:rPr lang="en-US" sz="2800" b="0" i="1" smtClean="0">
                        <a:latin typeface="Cambria Math" panose="02040503050406030204" pitchFamily="18" charset="0"/>
                      </a:rPr>
                      <m:t>=</m:t>
                    </m:r>
                    <m:r>
                      <a:rPr lang="en-US" sz="2800" b="0" i="1" smtClean="0">
                        <a:latin typeface="Cambria Math" panose="02040503050406030204" pitchFamily="18" charset="0"/>
                      </a:rPr>
                      <m:t>𝑚𝐶𝑝</m:t>
                    </m:r>
                    <m:r>
                      <m:rPr>
                        <m:sty m:val="p"/>
                      </m:rPr>
                      <a:rPr lang="el-GR" sz="2800" b="0" i="1" smtClean="0">
                        <a:latin typeface="Cambria Math" panose="02040503050406030204" pitchFamily="18" charset="0"/>
                      </a:rPr>
                      <m:t>Δ</m:t>
                    </m:r>
                    <m:r>
                      <a:rPr lang="en-US" sz="2800" b="0" i="1" smtClean="0">
                        <a:latin typeface="Cambria Math" panose="02040503050406030204" pitchFamily="18" charset="0"/>
                      </a:rPr>
                      <m:t>𝑇</m:t>
                    </m:r>
                  </m:oMath>
                </a14:m>
                <a:endParaRPr lang="en-US" sz="2800" dirty="0" smtClean="0"/>
              </a:p>
              <a:p>
                <a:r>
                  <a:rPr lang="en-US" sz="3200" dirty="0" smtClean="0"/>
                  <a:t>q = heat/energy</a:t>
                </a:r>
              </a:p>
              <a:p>
                <a:r>
                  <a:rPr lang="en-US" sz="3200" dirty="0" smtClean="0"/>
                  <a:t>m = mass</a:t>
                </a:r>
              </a:p>
              <a:p>
                <a:r>
                  <a:rPr lang="en-US" sz="3200" dirty="0" err="1" smtClean="0"/>
                  <a:t>C</a:t>
                </a:r>
                <a:r>
                  <a:rPr lang="en-US" sz="3200" baseline="-25000" dirty="0" err="1" smtClean="0"/>
                  <a:t>p</a:t>
                </a:r>
                <a:r>
                  <a:rPr lang="en-US" sz="3200" dirty="0" smtClean="0"/>
                  <a:t> = specific heat capacity</a:t>
                </a:r>
              </a:p>
              <a:p>
                <a:r>
                  <a:rPr lang="en-US" sz="3200" dirty="0" smtClean="0"/>
                  <a:t>ΔT = change in temperature</a:t>
                </a:r>
              </a:p>
              <a:p>
                <a:r>
                  <a:rPr lang="en-US" sz="3200" dirty="0" smtClean="0"/>
                  <a:t>Remember the sign of q tells us the direction that energy is being transferred</a:t>
                </a:r>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825624"/>
                <a:ext cx="12192000" cy="5032375"/>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38069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and Temperature</a:t>
            </a:r>
            <a:endParaRPr lang="en-US" dirty="0"/>
          </a:p>
        </p:txBody>
      </p:sp>
      <p:sp>
        <p:nvSpPr>
          <p:cNvPr id="3" name="Content Placeholder 2"/>
          <p:cNvSpPr>
            <a:spLocks noGrp="1"/>
          </p:cNvSpPr>
          <p:nvPr>
            <p:ph idx="1"/>
          </p:nvPr>
        </p:nvSpPr>
        <p:spPr/>
        <p:txBody>
          <a:bodyPr>
            <a:normAutofit/>
          </a:bodyPr>
          <a:lstStyle/>
          <a:p>
            <a:r>
              <a:rPr lang="en-US" sz="3200" dirty="0" smtClean="0"/>
              <a:t>During any process the Law of Conservation of Energy must be obeyed</a:t>
            </a:r>
          </a:p>
          <a:p>
            <a:pPr lvl="1"/>
            <a:r>
              <a:rPr lang="en-US" sz="2800" dirty="0" smtClean="0"/>
              <a:t>The energy lost by one object is transferred to another</a:t>
            </a:r>
          </a:p>
          <a:p>
            <a:pPr lvl="1"/>
            <a:r>
              <a:rPr lang="en-US" sz="2800" dirty="0" smtClean="0"/>
              <a:t>This is most easily observed in an insulated/closed system</a:t>
            </a:r>
          </a:p>
          <a:p>
            <a:r>
              <a:rPr lang="en-US" sz="3200" dirty="0" smtClean="0"/>
              <a:t>m</a:t>
            </a:r>
            <a:r>
              <a:rPr lang="en-US" sz="3200" baseline="-25000" dirty="0" smtClean="0"/>
              <a:t>1</a:t>
            </a:r>
            <a:r>
              <a:rPr lang="en-US" sz="3200" dirty="0" smtClean="0"/>
              <a:t>Cp</a:t>
            </a:r>
            <a:r>
              <a:rPr lang="en-US" sz="3200" baseline="-25000" dirty="0" smtClean="0"/>
              <a:t>1</a:t>
            </a:r>
            <a:r>
              <a:rPr lang="el-GR" sz="3200" dirty="0" smtClean="0"/>
              <a:t>Δ</a:t>
            </a:r>
            <a:r>
              <a:rPr lang="en-US" sz="3200" dirty="0" smtClean="0"/>
              <a:t>T</a:t>
            </a:r>
            <a:r>
              <a:rPr lang="en-US" sz="3200" baseline="-25000" dirty="0" smtClean="0"/>
              <a:t>1</a:t>
            </a:r>
            <a:r>
              <a:rPr lang="en-US" sz="3200" dirty="0" smtClean="0"/>
              <a:t> = m</a:t>
            </a:r>
            <a:r>
              <a:rPr lang="en-US" sz="3200" baseline="-25000" dirty="0" smtClean="0"/>
              <a:t>2</a:t>
            </a:r>
            <a:r>
              <a:rPr lang="en-US" sz="3200" dirty="0" smtClean="0"/>
              <a:t>Cp</a:t>
            </a:r>
            <a:r>
              <a:rPr lang="en-US" sz="3200" baseline="-25000" dirty="0" smtClean="0"/>
              <a:t>2</a:t>
            </a:r>
            <a:r>
              <a:rPr lang="el-GR" sz="3200" dirty="0"/>
              <a:t> Δ</a:t>
            </a:r>
            <a:r>
              <a:rPr lang="en-US" sz="3200" dirty="0" smtClean="0"/>
              <a:t>T</a:t>
            </a:r>
            <a:r>
              <a:rPr lang="en-US" sz="3200" baseline="-25000" dirty="0"/>
              <a:t>2</a:t>
            </a:r>
            <a:endParaRPr lang="en-US" sz="3200" dirty="0"/>
          </a:p>
        </p:txBody>
      </p:sp>
    </p:spTree>
    <p:extLst>
      <p:ext uri="{BB962C8B-B14F-4D97-AF65-F5344CB8AC3E}">
        <p14:creationId xmlns:p14="http://schemas.microsoft.com/office/powerpoint/2010/main" val="3819359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Calorimetry</a:t>
            </a:r>
            <a:endParaRPr lang="en-US" dirty="0"/>
          </a:p>
        </p:txBody>
      </p:sp>
      <p:sp>
        <p:nvSpPr>
          <p:cNvPr id="3" name="Content Placeholder 2"/>
          <p:cNvSpPr>
            <a:spLocks noGrp="1"/>
          </p:cNvSpPr>
          <p:nvPr>
            <p:ph idx="1"/>
          </p:nvPr>
        </p:nvSpPr>
        <p:spPr/>
        <p:txBody>
          <a:bodyPr>
            <a:normAutofit/>
          </a:bodyPr>
          <a:lstStyle/>
          <a:p>
            <a:r>
              <a:rPr lang="en-US" sz="3200" dirty="0" smtClean="0"/>
              <a:t>How many kilojoules of heat are needed to raise the temperature  of 2.06 kg of water from 35.14</a:t>
            </a:r>
            <a:r>
              <a:rPr lang="en-US" sz="3200" baseline="30000" dirty="0" smtClean="0"/>
              <a:t>o</a:t>
            </a:r>
            <a:r>
              <a:rPr lang="en-US" sz="3200" dirty="0" smtClean="0"/>
              <a:t>C to 76.37</a:t>
            </a:r>
            <a:r>
              <a:rPr lang="en-US" sz="3200" baseline="30000" dirty="0" smtClean="0"/>
              <a:t>o</a:t>
            </a:r>
            <a:r>
              <a:rPr lang="en-US" sz="3200" dirty="0" smtClean="0"/>
              <a:t>C?</a:t>
            </a:r>
          </a:p>
          <a:p>
            <a:r>
              <a:rPr lang="en-US" sz="3200" dirty="0" smtClean="0"/>
              <a:t>Calculate the amount of heat lost when 62.75 g of water is cooled from 65.5</a:t>
            </a:r>
            <a:r>
              <a:rPr lang="en-US" sz="3200" baseline="30000" dirty="0" smtClean="0"/>
              <a:t>o</a:t>
            </a:r>
            <a:r>
              <a:rPr lang="en-US" sz="3200" dirty="0" smtClean="0"/>
              <a:t>C to 20.0</a:t>
            </a:r>
            <a:r>
              <a:rPr lang="en-US" sz="3200" baseline="30000" dirty="0" smtClean="0"/>
              <a:t>o</a:t>
            </a:r>
            <a:r>
              <a:rPr lang="en-US" sz="3200" dirty="0" smtClean="0"/>
              <a:t>C.</a:t>
            </a:r>
          </a:p>
          <a:p>
            <a:r>
              <a:rPr lang="en-US" sz="3200" dirty="0" smtClean="0"/>
              <a:t>A piece of metal with a mass of 3.90 g at a temperature of 99.3</a:t>
            </a:r>
            <a:r>
              <a:rPr lang="en-US" sz="3200" baseline="30000" dirty="0" smtClean="0"/>
              <a:t>o</a:t>
            </a:r>
            <a:r>
              <a:rPr lang="en-US" sz="3200" dirty="0" smtClean="0"/>
              <a:t>C is dropped  into an insulated container of water. The mass of water is 10.0 g and its temperature before adding the metal is 22.6</a:t>
            </a:r>
            <a:r>
              <a:rPr lang="en-US" sz="3200" baseline="30000" dirty="0" smtClean="0"/>
              <a:t>o</a:t>
            </a:r>
            <a:r>
              <a:rPr lang="en-US" sz="3200" dirty="0" smtClean="0"/>
              <a:t>C. The final temperature of the system is 28.5</a:t>
            </a:r>
            <a:r>
              <a:rPr lang="en-US" sz="3200" baseline="30000" dirty="0" smtClean="0"/>
              <a:t>O</a:t>
            </a:r>
            <a:r>
              <a:rPr lang="en-US" sz="3200" dirty="0" smtClean="0"/>
              <a:t>C. What is the specific heat of the metal?</a:t>
            </a:r>
            <a:endParaRPr lang="en-US" sz="3200" dirty="0"/>
          </a:p>
        </p:txBody>
      </p:sp>
    </p:spTree>
    <p:extLst>
      <p:ext uri="{BB962C8B-B14F-4D97-AF65-F5344CB8AC3E}">
        <p14:creationId xmlns:p14="http://schemas.microsoft.com/office/powerpoint/2010/main" val="1436249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Heating and Cooling Curves</a:t>
            </a:r>
            <a:endParaRPr lang="en-US" dirty="0"/>
          </a:p>
        </p:txBody>
      </p:sp>
      <p:pic>
        <p:nvPicPr>
          <p:cNvPr id="4" name="Content Placeholder 3" descr="HeatCurve2"/>
          <p:cNvPicPr>
            <a:picLocks noGrp="1"/>
          </p:cNvPicPr>
          <p:nvPr>
            <p:ph idx="1"/>
          </p:nvPr>
        </p:nvPicPr>
        <p:blipFill>
          <a:blip r:embed="rId2" cstate="print"/>
          <a:srcRect/>
          <a:stretch>
            <a:fillRect/>
          </a:stretch>
        </p:blipFill>
        <p:spPr bwMode="auto">
          <a:xfrm>
            <a:off x="0" y="1690688"/>
            <a:ext cx="12192000" cy="5167312"/>
          </a:xfrm>
          <a:prstGeom prst="rect">
            <a:avLst/>
          </a:prstGeom>
          <a:noFill/>
          <a:ln w="9525">
            <a:noFill/>
            <a:miter lim="800000"/>
            <a:headEnd/>
            <a:tailEnd/>
          </a:ln>
        </p:spPr>
      </p:pic>
    </p:spTree>
    <p:extLst>
      <p:ext uri="{BB962C8B-B14F-4D97-AF65-F5344CB8AC3E}">
        <p14:creationId xmlns:p14="http://schemas.microsoft.com/office/powerpoint/2010/main" val="469404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Heating and Cooling Curves </a:t>
            </a:r>
            <a:endParaRPr lang="en-US" dirty="0"/>
          </a:p>
        </p:txBody>
      </p:sp>
      <p:sp>
        <p:nvSpPr>
          <p:cNvPr id="3" name="Content Placeholder 2"/>
          <p:cNvSpPr>
            <a:spLocks noGrp="1"/>
          </p:cNvSpPr>
          <p:nvPr>
            <p:ph idx="1"/>
          </p:nvPr>
        </p:nvSpPr>
        <p:spPr>
          <a:xfrm>
            <a:off x="0" y="1825624"/>
            <a:ext cx="12192000" cy="5032375"/>
          </a:xfrm>
        </p:spPr>
        <p:txBody>
          <a:bodyPr>
            <a:normAutofit/>
          </a:bodyPr>
          <a:lstStyle/>
          <a:p>
            <a:r>
              <a:rPr lang="en-US" sz="3200" dirty="0" smtClean="0"/>
              <a:t>Each graph shows the temperatures at which the phase changes for a substance occur as well as the amount of heat added over a given time period</a:t>
            </a:r>
          </a:p>
          <a:p>
            <a:r>
              <a:rPr lang="en-US" sz="3200" dirty="0" smtClean="0"/>
              <a:t>When a solid, liquid, or gas is being heated  there is a change in the kinetic energy</a:t>
            </a:r>
          </a:p>
          <a:p>
            <a:r>
              <a:rPr lang="en-US" sz="3200" dirty="0" smtClean="0"/>
              <a:t>When a phase change is taking place, energy is being added but it is being stored as potential energy</a:t>
            </a:r>
          </a:p>
          <a:p>
            <a:r>
              <a:rPr lang="en-US" sz="3200" dirty="0" smtClean="0"/>
              <a:t>Heat of fusion: energy required to melt 1 gram of a substance</a:t>
            </a:r>
          </a:p>
          <a:p>
            <a:r>
              <a:rPr lang="en-US" sz="3200" dirty="0" smtClean="0"/>
              <a:t>Heat of vaporization: energy required to vaporize 1 gram of a substance</a:t>
            </a:r>
            <a:endParaRPr lang="en-US" sz="3200" dirty="0"/>
          </a:p>
        </p:txBody>
      </p:sp>
    </p:spTree>
    <p:extLst>
      <p:ext uri="{BB962C8B-B14F-4D97-AF65-F5344CB8AC3E}">
        <p14:creationId xmlns:p14="http://schemas.microsoft.com/office/powerpoint/2010/main" val="533193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Diagrams and Physical States</a:t>
            </a:r>
            <a:endParaRPr lang="en-US" dirty="0"/>
          </a:p>
        </p:txBody>
      </p:sp>
      <p:sp>
        <p:nvSpPr>
          <p:cNvPr id="3" name="Content Placeholder 2"/>
          <p:cNvSpPr>
            <a:spLocks noGrp="1"/>
          </p:cNvSpPr>
          <p:nvPr>
            <p:ph idx="1"/>
          </p:nvPr>
        </p:nvSpPr>
        <p:spPr>
          <a:xfrm>
            <a:off x="0" y="1825624"/>
            <a:ext cx="12192000" cy="5032375"/>
          </a:xfrm>
        </p:spPr>
        <p:txBody>
          <a:bodyPr>
            <a:normAutofit/>
          </a:bodyPr>
          <a:lstStyle/>
          <a:p>
            <a:r>
              <a:rPr lang="en-US" sz="3200" dirty="0" smtClean="0"/>
              <a:t>Phase Diagram: graphical way to show the conditions where the physical states are in equilibrium</a:t>
            </a:r>
          </a:p>
          <a:p>
            <a:pPr lvl="1"/>
            <a:r>
              <a:rPr lang="en-US" sz="2800" dirty="0" smtClean="0"/>
              <a:t>Allows us to predict the phase of a substance that is stable at any given temperature and pressure</a:t>
            </a:r>
          </a:p>
          <a:p>
            <a:r>
              <a:rPr lang="en-US" sz="3200" dirty="0" smtClean="0"/>
              <a:t>Normal freezing/melting point: the freezing/melting point of a substance at 1 </a:t>
            </a:r>
            <a:r>
              <a:rPr lang="en-US" sz="3200" dirty="0" err="1" smtClean="0"/>
              <a:t>atm</a:t>
            </a:r>
            <a:endParaRPr lang="en-US" sz="3200" dirty="0" smtClean="0"/>
          </a:p>
          <a:p>
            <a:r>
              <a:rPr lang="en-US" sz="3200" dirty="0" smtClean="0"/>
              <a:t>Normal condensation/boiling point: the condensation/boiling point of a substance at 1 </a:t>
            </a:r>
            <a:r>
              <a:rPr lang="en-US" sz="3200" dirty="0" err="1" smtClean="0"/>
              <a:t>atm</a:t>
            </a:r>
            <a:endParaRPr lang="en-US" sz="3200" dirty="0" smtClean="0"/>
          </a:p>
          <a:p>
            <a:r>
              <a:rPr lang="en-US" sz="3200" dirty="0" smtClean="0"/>
              <a:t>Critical point: temperature and pressure where a substances liquid and vapor phases are indistinguishable</a:t>
            </a:r>
            <a:endParaRPr lang="en-US" sz="3200" dirty="0"/>
          </a:p>
        </p:txBody>
      </p:sp>
    </p:spTree>
    <p:extLst>
      <p:ext uri="{BB962C8B-B14F-4D97-AF65-F5344CB8AC3E}">
        <p14:creationId xmlns:p14="http://schemas.microsoft.com/office/powerpoint/2010/main" val="3347247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Calculations with Curves</a:t>
            </a:r>
            <a:endParaRPr lang="en-US" dirty="0"/>
          </a:p>
        </p:txBody>
      </p:sp>
      <p:sp>
        <p:nvSpPr>
          <p:cNvPr id="3" name="Content Placeholder 2"/>
          <p:cNvSpPr>
            <a:spLocks noGrp="1"/>
          </p:cNvSpPr>
          <p:nvPr>
            <p:ph idx="1"/>
          </p:nvPr>
        </p:nvSpPr>
        <p:spPr/>
        <p:txBody>
          <a:bodyPr>
            <a:normAutofit/>
          </a:bodyPr>
          <a:lstStyle/>
          <a:p>
            <a:r>
              <a:rPr lang="en-US" sz="3200" dirty="0" smtClean="0"/>
              <a:t>Phase changes present us with an interesting challenge, up to this point all energy calculations have dealt with changes in temperature</a:t>
            </a:r>
          </a:p>
          <a:p>
            <a:r>
              <a:rPr lang="en-US" sz="3200" dirty="0" smtClean="0"/>
              <a:t>To calculate the energy of a phase change use the following equations:</a:t>
            </a:r>
          </a:p>
          <a:p>
            <a:pPr lvl="1"/>
            <a:r>
              <a:rPr lang="en-US" sz="3200" dirty="0" smtClean="0"/>
              <a:t>q = </a:t>
            </a:r>
            <a:r>
              <a:rPr lang="en-US" sz="3200" dirty="0" err="1" smtClean="0"/>
              <a:t>mH</a:t>
            </a:r>
            <a:r>
              <a:rPr lang="en-US" sz="3200" baseline="-25000" dirty="0" err="1" smtClean="0"/>
              <a:t>f</a:t>
            </a:r>
            <a:endParaRPr lang="en-US" sz="3200" baseline="-25000" dirty="0" smtClean="0"/>
          </a:p>
          <a:p>
            <a:pPr lvl="1"/>
            <a:r>
              <a:rPr lang="en-US" sz="3200" dirty="0" smtClean="0"/>
              <a:t>q =</a:t>
            </a:r>
            <a:r>
              <a:rPr lang="en-US" sz="3200" dirty="0" err="1" smtClean="0"/>
              <a:t>mH</a:t>
            </a:r>
            <a:r>
              <a:rPr lang="en-US" sz="3200" baseline="-25000" dirty="0" err="1" smtClean="0"/>
              <a:t>v</a:t>
            </a:r>
            <a:endParaRPr lang="en-US" sz="3200" dirty="0"/>
          </a:p>
        </p:txBody>
      </p:sp>
    </p:spTree>
    <p:extLst>
      <p:ext uri="{BB962C8B-B14F-4D97-AF65-F5344CB8AC3E}">
        <p14:creationId xmlns:p14="http://schemas.microsoft.com/office/powerpoint/2010/main" val="2746424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Calculations with Curves</a:t>
            </a:r>
            <a:endParaRPr lang="en-US" dirty="0"/>
          </a:p>
        </p:txBody>
      </p:sp>
      <p:sp>
        <p:nvSpPr>
          <p:cNvPr id="3" name="Content Placeholder 2"/>
          <p:cNvSpPr>
            <a:spLocks noGrp="1"/>
          </p:cNvSpPr>
          <p:nvPr>
            <p:ph idx="1"/>
          </p:nvPr>
        </p:nvSpPr>
        <p:spPr/>
        <p:txBody>
          <a:bodyPr>
            <a:normAutofit/>
          </a:bodyPr>
          <a:lstStyle/>
          <a:p>
            <a:r>
              <a:rPr lang="en-US" sz="3200" dirty="0" smtClean="0"/>
              <a:t>If you have 46.0 grams of water at a temperature of -58</a:t>
            </a:r>
            <a:r>
              <a:rPr lang="en-US" sz="3200" baseline="30000" dirty="0" smtClean="0"/>
              <a:t>o</a:t>
            </a:r>
            <a:r>
              <a:rPr lang="en-US" sz="3200" dirty="0" smtClean="0"/>
              <a:t>C, how much energy is needed to heat the water to 114</a:t>
            </a:r>
            <a:r>
              <a:rPr lang="en-US" sz="3200" baseline="30000" dirty="0" smtClean="0"/>
              <a:t>o</a:t>
            </a:r>
            <a:r>
              <a:rPr lang="en-US" sz="3200" dirty="0" smtClean="0"/>
              <a:t>C?</a:t>
            </a:r>
            <a:endParaRPr lang="en-US" sz="3200" dirty="0"/>
          </a:p>
        </p:txBody>
      </p:sp>
    </p:spTree>
    <p:extLst>
      <p:ext uri="{BB962C8B-B14F-4D97-AF65-F5344CB8AC3E}">
        <p14:creationId xmlns:p14="http://schemas.microsoft.com/office/powerpoint/2010/main" val="2124083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Diagrams and Physical States</a:t>
            </a:r>
            <a:endParaRPr lang="en-US" dirty="0"/>
          </a:p>
        </p:txBody>
      </p:sp>
      <p:sp>
        <p:nvSpPr>
          <p:cNvPr id="3" name="Content Placeholder 2"/>
          <p:cNvSpPr>
            <a:spLocks noGrp="1"/>
          </p:cNvSpPr>
          <p:nvPr>
            <p:ph idx="1"/>
          </p:nvPr>
        </p:nvSpPr>
        <p:spPr/>
        <p:txBody>
          <a:bodyPr>
            <a:normAutofit/>
          </a:bodyPr>
          <a:lstStyle/>
          <a:p>
            <a:r>
              <a:rPr lang="en-US" sz="3200" dirty="0" smtClean="0"/>
              <a:t>Triple Point: Pressure and temperature where all three phases are in equilibrium</a:t>
            </a:r>
          </a:p>
          <a:p>
            <a:r>
              <a:rPr lang="en-US" sz="3200" dirty="0" smtClean="0"/>
              <a:t>Melting/freezing: the equilibrium state between the solid and liquid phases</a:t>
            </a:r>
          </a:p>
          <a:p>
            <a:r>
              <a:rPr lang="en-US" sz="3200" dirty="0" smtClean="0"/>
              <a:t>Boiling/Condensation: the equilibrium state between the liquid and gas phases</a:t>
            </a:r>
          </a:p>
          <a:p>
            <a:r>
              <a:rPr lang="en-US" sz="3200" dirty="0" smtClean="0"/>
              <a:t>Sublimation/deposition: the equilibrium state between the solid and gas phases</a:t>
            </a:r>
            <a:endParaRPr lang="en-US" sz="3200" dirty="0"/>
          </a:p>
        </p:txBody>
      </p:sp>
    </p:spTree>
    <p:extLst>
      <p:ext uri="{BB962C8B-B14F-4D97-AF65-F5344CB8AC3E}">
        <p14:creationId xmlns:p14="http://schemas.microsoft.com/office/powerpoint/2010/main" val="1673002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508760" y="662940"/>
            <a:ext cx="9121139" cy="5897879"/>
          </a:xfrm>
        </p:spPr>
      </p:pic>
    </p:spTree>
    <p:extLst>
      <p:ext uri="{BB962C8B-B14F-4D97-AF65-F5344CB8AC3E}">
        <p14:creationId xmlns:p14="http://schemas.microsoft.com/office/powerpoint/2010/main" val="1665377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Vapor Pressure Curve</a:t>
            </a:r>
            <a:endParaRPr lang="en-US" dirty="0"/>
          </a:p>
        </p:txBody>
      </p:sp>
      <p:sp>
        <p:nvSpPr>
          <p:cNvPr id="3" name="Content Placeholder 2"/>
          <p:cNvSpPr>
            <a:spLocks noGrp="1"/>
          </p:cNvSpPr>
          <p:nvPr>
            <p:ph idx="1"/>
          </p:nvPr>
        </p:nvSpPr>
        <p:spPr>
          <a:xfrm>
            <a:off x="1120000" y="1825624"/>
            <a:ext cx="10233800" cy="5032375"/>
          </a:xfrm>
        </p:spPr>
        <p:txBody>
          <a:bodyPr>
            <a:normAutofit/>
          </a:bodyPr>
          <a:lstStyle/>
          <a:p>
            <a:r>
              <a:rPr lang="en-US" sz="3200" dirty="0" smtClean="0"/>
              <a:t>Diagram that shows the temperatures and pressures at which a substance is in equilibrium with the liquid and gas</a:t>
            </a:r>
          </a:p>
          <a:p>
            <a:r>
              <a:rPr lang="en-US" sz="3200" dirty="0" smtClean="0"/>
              <a:t>Vapor Pressure equilibrium condition where the pressure exerted by the gas has attained a constant value</a:t>
            </a:r>
          </a:p>
          <a:p>
            <a:r>
              <a:rPr lang="en-US" sz="3200" dirty="0" smtClean="0"/>
              <a:t>The lower the vapor pressure, the more volatile the liquid will be</a:t>
            </a:r>
          </a:p>
          <a:p>
            <a:r>
              <a:rPr lang="en-US" sz="3200" dirty="0" smtClean="0"/>
              <a:t>Vapor pressure will increase as the temperature of the substance increases</a:t>
            </a:r>
          </a:p>
          <a:p>
            <a:r>
              <a:rPr lang="en-US" sz="3200" dirty="0" smtClean="0"/>
              <a:t>Vapor pressure will also give us information about the intermolecular forces present in a substance</a:t>
            </a:r>
            <a:endParaRPr lang="en-US" sz="3200" dirty="0"/>
          </a:p>
        </p:txBody>
      </p:sp>
    </p:spTree>
    <p:extLst>
      <p:ext uri="{BB962C8B-B14F-4D97-AF65-F5344CB8AC3E}">
        <p14:creationId xmlns:p14="http://schemas.microsoft.com/office/powerpoint/2010/main" val="3024025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Kinetics</a:t>
            </a:r>
            <a:endParaRPr lang="en-US" dirty="0"/>
          </a:p>
        </p:txBody>
      </p:sp>
      <p:sp>
        <p:nvSpPr>
          <p:cNvPr id="3" name="Content Placeholder 2"/>
          <p:cNvSpPr>
            <a:spLocks noGrp="1"/>
          </p:cNvSpPr>
          <p:nvPr>
            <p:ph idx="1"/>
          </p:nvPr>
        </p:nvSpPr>
        <p:spPr/>
        <p:txBody>
          <a:bodyPr>
            <a:normAutofit/>
          </a:bodyPr>
          <a:lstStyle/>
          <a:p>
            <a:r>
              <a:rPr lang="en-US" sz="3200" dirty="0" smtClean="0"/>
              <a:t>Area of chemistry concerned with the speeds or rates at which a chemical reaction or process occurs</a:t>
            </a:r>
          </a:p>
          <a:p>
            <a:r>
              <a:rPr lang="en-US" sz="3200" dirty="0" smtClean="0"/>
              <a:t>Another aspect is looking at the change of the concentration of the reactants and products over time</a:t>
            </a:r>
          </a:p>
          <a:p>
            <a:r>
              <a:rPr lang="en-US" sz="3200" dirty="0" smtClean="0"/>
              <a:t>In any reaction the concentration of the reactants decreases and the concentration of the products increases</a:t>
            </a:r>
          </a:p>
          <a:p>
            <a:endParaRPr lang="en-US" sz="3200" dirty="0"/>
          </a:p>
        </p:txBody>
      </p:sp>
    </p:spTree>
    <p:extLst>
      <p:ext uri="{BB962C8B-B14F-4D97-AF65-F5344CB8AC3E}">
        <p14:creationId xmlns:p14="http://schemas.microsoft.com/office/powerpoint/2010/main" val="982680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Theory</a:t>
            </a:r>
            <a:endParaRPr lang="en-US" dirty="0"/>
          </a:p>
        </p:txBody>
      </p:sp>
      <p:sp>
        <p:nvSpPr>
          <p:cNvPr id="3" name="Content Placeholder 2"/>
          <p:cNvSpPr>
            <a:spLocks noGrp="1"/>
          </p:cNvSpPr>
          <p:nvPr>
            <p:ph idx="1"/>
          </p:nvPr>
        </p:nvSpPr>
        <p:spPr>
          <a:xfrm>
            <a:off x="1120000" y="1825624"/>
            <a:ext cx="10233800" cy="5032375"/>
          </a:xfrm>
        </p:spPr>
        <p:txBody>
          <a:bodyPr>
            <a:normAutofit/>
          </a:bodyPr>
          <a:lstStyle/>
          <a:p>
            <a:r>
              <a:rPr lang="en-US" sz="3200" dirty="0" smtClean="0"/>
              <a:t>A chemical reaction will occur when an effective collision takes place</a:t>
            </a:r>
          </a:p>
          <a:p>
            <a:r>
              <a:rPr lang="en-US" sz="3200" dirty="0" smtClean="0"/>
              <a:t>An effective collision occurs when</a:t>
            </a:r>
          </a:p>
          <a:p>
            <a:pPr lvl="1"/>
            <a:r>
              <a:rPr lang="en-US" sz="2800" dirty="0" smtClean="0"/>
              <a:t>The particles have enough energy</a:t>
            </a:r>
          </a:p>
          <a:p>
            <a:pPr lvl="1"/>
            <a:r>
              <a:rPr lang="en-US" sz="2800" b="1" dirty="0" smtClean="0"/>
              <a:t>AND</a:t>
            </a:r>
            <a:r>
              <a:rPr lang="en-US" sz="2800" dirty="0" smtClean="0"/>
              <a:t> the proper orientation</a:t>
            </a:r>
          </a:p>
          <a:p>
            <a:r>
              <a:rPr lang="en-US" sz="3200" dirty="0" smtClean="0"/>
              <a:t>Activation Energy: the minimum energy needed in order for a reaction to take place</a:t>
            </a:r>
          </a:p>
          <a:p>
            <a:r>
              <a:rPr lang="en-US" sz="3200" dirty="0" smtClean="0"/>
              <a:t>Activated Complex: A temporary, high energy species formed by the reactant molecules before the products form</a:t>
            </a:r>
            <a:endParaRPr lang="en-US" sz="3200" dirty="0"/>
          </a:p>
        </p:txBody>
      </p:sp>
    </p:spTree>
    <p:extLst>
      <p:ext uri="{BB962C8B-B14F-4D97-AF65-F5344CB8AC3E}">
        <p14:creationId xmlns:p14="http://schemas.microsoft.com/office/powerpoint/2010/main" val="4213088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Reaction Rate</a:t>
            </a:r>
            <a:endParaRPr lang="en-US" dirty="0"/>
          </a:p>
        </p:txBody>
      </p:sp>
      <p:sp>
        <p:nvSpPr>
          <p:cNvPr id="3" name="Content Placeholder 2"/>
          <p:cNvSpPr>
            <a:spLocks noGrp="1"/>
          </p:cNvSpPr>
          <p:nvPr>
            <p:ph idx="1"/>
          </p:nvPr>
        </p:nvSpPr>
        <p:spPr/>
        <p:txBody>
          <a:bodyPr>
            <a:normAutofit/>
          </a:bodyPr>
          <a:lstStyle/>
          <a:p>
            <a:r>
              <a:rPr lang="en-US" sz="3200" dirty="0" smtClean="0"/>
              <a:t>Since reactions require effective collisions if we can increase the number of effective collisions, then the reaction will proceed more quickly</a:t>
            </a:r>
          </a:p>
          <a:p>
            <a:r>
              <a:rPr lang="en-US" sz="3200" dirty="0" smtClean="0"/>
              <a:t>Nature of reactants: reactions that require the fewest changes in bond arrangement or ionic compounds that take place in water solutions</a:t>
            </a:r>
          </a:p>
          <a:p>
            <a:r>
              <a:rPr lang="en-US" sz="3200" dirty="0" smtClean="0"/>
              <a:t>Concentration of reactants: when you increase the concentration of a reactant you increase the chances for an effective collision</a:t>
            </a:r>
            <a:endParaRPr lang="en-US" sz="3200" dirty="0"/>
          </a:p>
        </p:txBody>
      </p:sp>
    </p:spTree>
    <p:extLst>
      <p:ext uri="{BB962C8B-B14F-4D97-AF65-F5344CB8AC3E}">
        <p14:creationId xmlns:p14="http://schemas.microsoft.com/office/powerpoint/2010/main" val="2854418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Reaction Rate</a:t>
            </a:r>
            <a:endParaRPr lang="en-US" dirty="0"/>
          </a:p>
        </p:txBody>
      </p:sp>
      <p:sp>
        <p:nvSpPr>
          <p:cNvPr id="3" name="Content Placeholder 2"/>
          <p:cNvSpPr>
            <a:spLocks noGrp="1"/>
          </p:cNvSpPr>
          <p:nvPr>
            <p:ph idx="1"/>
          </p:nvPr>
        </p:nvSpPr>
        <p:spPr>
          <a:xfrm>
            <a:off x="1120000" y="1825624"/>
            <a:ext cx="10233800" cy="5032375"/>
          </a:xfrm>
        </p:spPr>
        <p:txBody>
          <a:bodyPr>
            <a:normAutofit/>
          </a:bodyPr>
          <a:lstStyle/>
          <a:p>
            <a:r>
              <a:rPr lang="en-US" sz="3200" dirty="0" smtClean="0"/>
              <a:t>Temperature: measure of the average kinetic energy of the particles in a system</a:t>
            </a:r>
          </a:p>
          <a:p>
            <a:pPr lvl="1"/>
            <a:r>
              <a:rPr lang="en-US" sz="2800" dirty="0" smtClean="0"/>
              <a:t>Higher temperatures correspond to higher energy of the particles.</a:t>
            </a:r>
          </a:p>
          <a:p>
            <a:pPr lvl="1"/>
            <a:r>
              <a:rPr lang="en-US" sz="2800" dirty="0" smtClean="0"/>
              <a:t>As a result more collisions occur in a given period of time</a:t>
            </a:r>
          </a:p>
          <a:p>
            <a:r>
              <a:rPr lang="en-US" sz="3200" dirty="0" smtClean="0"/>
              <a:t>Surface area: Increasing the area of contact between two reactants increases the rate</a:t>
            </a:r>
          </a:p>
          <a:p>
            <a:r>
              <a:rPr lang="en-US" sz="3200" dirty="0" smtClean="0"/>
              <a:t>Catalyst: A substance the provides a lower energy pathway for the reaction to take place</a:t>
            </a:r>
          </a:p>
          <a:p>
            <a:pPr lvl="1"/>
            <a:r>
              <a:rPr lang="en-US" sz="2800" dirty="0" smtClean="0"/>
              <a:t>The catalyst is not used up during a chemical reaction</a:t>
            </a:r>
            <a:endParaRPr lang="en-US" sz="2800" dirty="0"/>
          </a:p>
        </p:txBody>
      </p:sp>
    </p:spTree>
    <p:extLst>
      <p:ext uri="{BB962C8B-B14F-4D97-AF65-F5344CB8AC3E}">
        <p14:creationId xmlns:p14="http://schemas.microsoft.com/office/powerpoint/2010/main" val="1646106619"/>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E3B30"/>
      </a:dk2>
      <a:lt2>
        <a:srgbClr val="FFDB82"/>
      </a:lt2>
      <a:accent1>
        <a:srgbClr val="F0A22E"/>
      </a:accent1>
      <a:accent2>
        <a:srgbClr val="E4D9B2"/>
      </a:accent2>
      <a:accent3>
        <a:srgbClr val="AA986C"/>
      </a:accent3>
      <a:accent4>
        <a:srgbClr val="8FB977"/>
      </a:accent4>
      <a:accent5>
        <a:srgbClr val="778F9F"/>
      </a:accent5>
      <a:accent6>
        <a:srgbClr val="8A6087"/>
      </a:accent6>
      <a:hlink>
        <a:srgbClr val="AD1F1F"/>
      </a:hlink>
      <a:folHlink>
        <a:srgbClr val="FFC42F"/>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C473073F-34A4-486A-BBA1-2A70AE921EB6}"/>
    </a:ext>
  </a:extLst>
</a:theme>
</file>

<file path=docProps/app.xml><?xml version="1.0" encoding="utf-8"?>
<Properties xmlns="http://schemas.openxmlformats.org/officeDocument/2006/extended-properties" xmlns:vt="http://schemas.openxmlformats.org/officeDocument/2006/docPropsVTypes">
  <Template>TM04033923[[fn=Depth]]</Template>
  <TotalTime>185</TotalTime>
  <Words>1111</Words>
  <Application>Microsoft Office PowerPoint</Application>
  <PresentationFormat>Widescreen</PresentationFormat>
  <Paragraphs>97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Cambria Math</vt:lpstr>
      <vt:lpstr>Corbel</vt:lpstr>
      <vt:lpstr>Depth</vt:lpstr>
      <vt:lpstr>Energetics</vt:lpstr>
      <vt:lpstr>Phase Diagrams and Physical States</vt:lpstr>
      <vt:lpstr>Phase Diagrams and Physical States</vt:lpstr>
      <vt:lpstr>PowerPoint Presentation</vt:lpstr>
      <vt:lpstr>Vapor Pressure Curve</vt:lpstr>
      <vt:lpstr>Chemical Kinetics</vt:lpstr>
      <vt:lpstr>Collision Theory</vt:lpstr>
      <vt:lpstr>Factors that Affect Reaction Rate</vt:lpstr>
      <vt:lpstr>Factors that Affect Reaction Rate</vt:lpstr>
      <vt:lpstr>Energy Changes/Energy Diagrams</vt:lpstr>
      <vt:lpstr>Energy Changes/Energy Diagrams</vt:lpstr>
      <vt:lpstr>Energy Diagrams</vt:lpstr>
      <vt:lpstr>PowerPoint Presentation</vt:lpstr>
      <vt:lpstr>Calorimetry</vt:lpstr>
      <vt:lpstr>Relationship between Heat and Temperature</vt:lpstr>
      <vt:lpstr>Heat and Temperature</vt:lpstr>
      <vt:lpstr>Calorimetry</vt:lpstr>
      <vt:lpstr>Heating and Cooling Curves</vt:lpstr>
      <vt:lpstr>Heating and Cooling Curves </vt:lpstr>
      <vt:lpstr>Energy Calculations with Curves</vt:lpstr>
      <vt:lpstr>Energy Calculations with Curves</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Energetics</dc:title>
  <dc:creator>Jackson Kinton</dc:creator>
  <cp:lastModifiedBy>Admin</cp:lastModifiedBy>
  <cp:revision>20</cp:revision>
  <dcterms:created xsi:type="dcterms:W3CDTF">2017-08-06T18:00:45Z</dcterms:created>
  <dcterms:modified xsi:type="dcterms:W3CDTF">2019-05-13T12:47:12Z</dcterms:modified>
</cp:coreProperties>
</file>