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0" r:id="rId3"/>
    <p:sldId id="262" r:id="rId4"/>
    <p:sldId id="287" r:id="rId5"/>
    <p:sldId id="288" r:id="rId6"/>
    <p:sldId id="263" r:id="rId7"/>
    <p:sldId id="265" r:id="rId8"/>
    <p:sldId id="289" r:id="rId9"/>
    <p:sldId id="297" r:id="rId10"/>
    <p:sldId id="298" r:id="rId11"/>
    <p:sldId id="299" r:id="rId12"/>
    <p:sldId id="264" r:id="rId13"/>
    <p:sldId id="369" r:id="rId14"/>
    <p:sldId id="294" r:id="rId15"/>
    <p:sldId id="295" r:id="rId16"/>
    <p:sldId id="293" r:id="rId17"/>
    <p:sldId id="296" r:id="rId18"/>
    <p:sldId id="312" r:id="rId19"/>
    <p:sldId id="292" r:id="rId20"/>
    <p:sldId id="300" r:id="rId21"/>
    <p:sldId id="301" r:id="rId22"/>
    <p:sldId id="302" r:id="rId23"/>
    <p:sldId id="314" r:id="rId24"/>
    <p:sldId id="367" r:id="rId25"/>
    <p:sldId id="317" r:id="rId26"/>
    <p:sldId id="323" r:id="rId27"/>
    <p:sldId id="333" r:id="rId28"/>
    <p:sldId id="370" r:id="rId29"/>
    <p:sldId id="376" r:id="rId30"/>
    <p:sldId id="377" r:id="rId31"/>
    <p:sldId id="378" r:id="rId32"/>
    <p:sldId id="379" r:id="rId33"/>
    <p:sldId id="373" r:id="rId34"/>
    <p:sldId id="374" r:id="rId35"/>
    <p:sldId id="326" r:id="rId36"/>
    <p:sldId id="330" r:id="rId37"/>
    <p:sldId id="331" r:id="rId38"/>
    <p:sldId id="356" r:id="rId39"/>
    <p:sldId id="357" r:id="rId40"/>
    <p:sldId id="371" r:id="rId41"/>
    <p:sldId id="359" r:id="rId42"/>
    <p:sldId id="361" r:id="rId43"/>
    <p:sldId id="380" r:id="rId44"/>
    <p:sldId id="360" r:id="rId45"/>
    <p:sldId id="381" r:id="rId46"/>
    <p:sldId id="366" r:id="rId47"/>
    <p:sldId id="368" r:id="rId48"/>
    <p:sldId id="363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400"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3D00"/>
    <a:srgbClr val="984C00"/>
    <a:srgbClr val="CC6600"/>
    <a:srgbClr val="FF9900"/>
    <a:srgbClr val="5F5F5F"/>
    <a:srgbClr val="777777"/>
    <a:srgbClr val="000000"/>
    <a:srgbClr val="6A3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29" autoAdjust="0"/>
  </p:normalViewPr>
  <p:slideViewPr>
    <p:cSldViewPr snapToGrid="0">
      <p:cViewPr varScale="1">
        <p:scale>
          <a:sx n="84" d="100"/>
          <a:sy n="84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1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4C0FD-BA25-4919-8BD6-50D71363D244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10"/>
            <a:ext cx="303816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010"/>
            <a:ext cx="3038161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D554C-F54A-4D46-97B1-0C37DEFEB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63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3345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301" y="0"/>
            <a:ext cx="300606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07/16/96</a:t>
            </a:r>
            <a:endParaRPr lang="en-US" sz="12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77863"/>
            <a:ext cx="4724400" cy="3543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845" y="4296444"/>
            <a:ext cx="5086070" cy="40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2889"/>
            <a:ext cx="3004457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3345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301" y="8592889"/>
            <a:ext cx="300606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2827693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95400" y="1371600"/>
            <a:ext cx="7539038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Christy's%20Stuff\Teaching%20Stuff\Media\em%20wave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y%20Documents\Christy's%20Stuff\Teaching%20Stuff\Media\two-point%20interference%20image.mpg" TargetMode="External"/><Relationship Id="rId1" Type="http://schemas.openxmlformats.org/officeDocument/2006/relationships/video" Target="file:///C:\My%20Documents\Christy's%20Stuff\Teaching%20Stuff\Media\two-point%20interference.avi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0075" y="5461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sz="6000" dirty="0" smtClean="0"/>
              <a:t>Energy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8028" y="1492059"/>
            <a:ext cx="6480048" cy="495003"/>
          </a:xfrm>
        </p:spPr>
        <p:txBody>
          <a:bodyPr/>
          <a:lstStyle/>
          <a:p>
            <a:pPr algn="l"/>
            <a:r>
              <a:rPr lang="en-US" dirty="0" smtClean="0"/>
              <a:t>Physical Science</a:t>
            </a:r>
            <a:endParaRPr lang="en-US" dirty="0"/>
          </a:p>
        </p:txBody>
      </p:sp>
      <p:pic>
        <p:nvPicPr>
          <p:cNvPr id="111618" name="Picture 2" descr="http://t1.gstatic.com/images?q=tbn:ANd9GcRsblYXTFN20QoOOFURnpO8_Z-IGqfzWYKDUsQzzFweCJ-2UeV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81" y="2007940"/>
            <a:ext cx="5170038" cy="428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556" y="1092200"/>
            <a:ext cx="5520266" cy="53763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 </a:t>
            </a:r>
            <a:r>
              <a:rPr lang="en-US" sz="3200" dirty="0"/>
              <a:t>of the average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KE</a:t>
            </a:r>
            <a:r>
              <a:rPr lang="en-US" sz="3200" b="1" dirty="0"/>
              <a:t> </a:t>
            </a:r>
            <a:r>
              <a:rPr lang="en-US" sz="3200" dirty="0"/>
              <a:t>of the particles in a sample of </a:t>
            </a:r>
            <a:r>
              <a:rPr lang="en-US" sz="3200" dirty="0" smtClean="0"/>
              <a:t>matter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3200" dirty="0" smtClean="0"/>
              <a:t>NOT </a:t>
            </a:r>
            <a:r>
              <a:rPr lang="en-US" sz="3200" dirty="0" smtClean="0"/>
              <a:t>THE SAME AS THERMAL ENERGY OR HEAT</a:t>
            </a:r>
            <a:endParaRPr lang="en-US" sz="3200" dirty="0" smtClean="0"/>
          </a:p>
          <a:p>
            <a:pPr lvl="1">
              <a:buNone/>
            </a:pPr>
            <a:r>
              <a:rPr lang="en-US" sz="2800" dirty="0" smtClean="0"/>
              <a:t> </a:t>
            </a:r>
          </a:p>
          <a:p>
            <a:r>
              <a:rPr lang="en-US" sz="3200" dirty="0" smtClean="0"/>
              <a:t>Measured in °C, °F, Kelvin (SI Unit)</a:t>
            </a:r>
          </a:p>
          <a:p>
            <a:pPr lvl="1">
              <a:buNone/>
            </a:pPr>
            <a:endParaRPr lang="en-US" sz="2800" dirty="0"/>
          </a:p>
        </p:txBody>
      </p:sp>
      <p:pic>
        <p:nvPicPr>
          <p:cNvPr id="117797" name="Picture 37" descr="C:\MYDOCU~1\HTML\WEBSITE\THERMO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21" y="1273175"/>
            <a:ext cx="2679700" cy="5584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Energy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988" y="1371600"/>
            <a:ext cx="7627937" cy="1976438"/>
          </a:xfrm>
        </p:spPr>
        <p:txBody>
          <a:bodyPr/>
          <a:lstStyle/>
          <a:p>
            <a:r>
              <a:rPr lang="en-US" dirty="0"/>
              <a:t>Which beaker of water has more thermal energy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 same temp, more mass</a:t>
            </a:r>
            <a:endParaRPr lang="en-US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19275" y="3262313"/>
            <a:ext cx="6519863" cy="3446462"/>
            <a:chOff x="1146" y="2055"/>
            <a:chExt cx="4107" cy="2171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146" y="2056"/>
              <a:ext cx="1859" cy="2168"/>
              <a:chOff x="1146" y="1884"/>
              <a:chExt cx="1859" cy="2168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1146" y="1884"/>
                <a:ext cx="1859" cy="2168"/>
                <a:chOff x="1317" y="1587"/>
                <a:chExt cx="1859" cy="2168"/>
              </a:xfrm>
            </p:grpSpPr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>
                  <a:off x="1317" y="1587"/>
                  <a:ext cx="1036" cy="2168"/>
                  <a:chOff x="1317" y="1587"/>
                  <a:chExt cx="1036" cy="2168"/>
                </a:xfrm>
              </p:grpSpPr>
              <p:sp>
                <p:nvSpPr>
                  <p:cNvPr id="11981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3292"/>
                    <a:ext cx="1036" cy="46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sq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198" y="3289"/>
                    <a:ext cx="15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17"/>
                  <p:cNvGrpSpPr>
                    <a:grpSpLocks noChangeAspect="1"/>
                  </p:cNvGrpSpPr>
                  <p:nvPr/>
                </p:nvGrpSpPr>
                <p:grpSpPr bwMode="auto">
                  <a:xfrm rot="-4322532">
                    <a:off x="927" y="2535"/>
                    <a:ext cx="2022" cy="125"/>
                    <a:chOff x="709" y="2720"/>
                    <a:chExt cx="3787" cy="234"/>
                  </a:xfrm>
                </p:grpSpPr>
                <p:sp>
                  <p:nvSpPr>
                    <p:cNvPr id="119826" name="AutoShape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7" y="2798"/>
                      <a:ext cx="3709" cy="10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827" name="Oval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9" y="2720"/>
                      <a:ext cx="265" cy="234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127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828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58" y="2829"/>
                      <a:ext cx="2541" cy="47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12700" cap="sq">
                      <a:solidFill>
                        <a:srgbClr val="FF5050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981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2315"/>
                    <a:ext cx="1036" cy="1440"/>
                  </a:xfrm>
                  <a:prstGeom prst="rect">
                    <a:avLst/>
                  </a:prstGeom>
                  <a:noFill/>
                  <a:ln w="38100" cap="sq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83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342" y="3134"/>
                  <a:ext cx="834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2600" b="1"/>
                    <a:t>200 mL</a:t>
                  </a:r>
                </a:p>
              </p:txBody>
            </p:sp>
            <p:sp>
              <p:nvSpPr>
                <p:cNvPr id="11983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148" y="1964"/>
                  <a:ext cx="574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2600" b="1"/>
                    <a:t>80ºC</a:t>
                  </a:r>
                </a:p>
              </p:txBody>
            </p:sp>
          </p:grpSp>
          <p:sp>
            <p:nvSpPr>
              <p:cNvPr id="119841" name="Text Box 33"/>
              <p:cNvSpPr txBox="1">
                <a:spLocks noChangeArrowheads="1"/>
              </p:cNvSpPr>
              <p:nvPr/>
            </p:nvSpPr>
            <p:spPr bwMode="auto">
              <a:xfrm>
                <a:off x="1212" y="2678"/>
                <a:ext cx="352" cy="4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0" lang="en-US" sz="3800">
                    <a:latin typeface="Arial Black" pitchFamily="34" charset="0"/>
                  </a:rPr>
                  <a:t>A</a:t>
                </a: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3393" y="2055"/>
              <a:ext cx="1860" cy="2171"/>
              <a:chOff x="3393" y="1883"/>
              <a:chExt cx="1860" cy="2171"/>
            </a:xfrm>
          </p:grpSpPr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3393" y="1883"/>
                <a:ext cx="1860" cy="2171"/>
                <a:chOff x="3564" y="1587"/>
                <a:chExt cx="1860" cy="2171"/>
              </a:xfrm>
            </p:grpSpPr>
            <p:grpSp>
              <p:nvGrpSpPr>
                <p:cNvPr id="9" name="Group 26"/>
                <p:cNvGrpSpPr>
                  <a:grpSpLocks/>
                </p:cNvGrpSpPr>
                <p:nvPr/>
              </p:nvGrpSpPr>
              <p:grpSpPr bwMode="auto">
                <a:xfrm>
                  <a:off x="3564" y="1587"/>
                  <a:ext cx="1036" cy="2171"/>
                  <a:chOff x="3564" y="1587"/>
                  <a:chExt cx="1036" cy="2171"/>
                </a:xfrm>
              </p:grpSpPr>
              <p:sp>
                <p:nvSpPr>
                  <p:cNvPr id="11981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564" y="2832"/>
                    <a:ext cx="1036" cy="92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sq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8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448" y="2826"/>
                    <a:ext cx="15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" name="Group 21"/>
                  <p:cNvGrpSpPr>
                    <a:grpSpLocks noChangeAspect="1"/>
                  </p:cNvGrpSpPr>
                  <p:nvPr/>
                </p:nvGrpSpPr>
                <p:grpSpPr bwMode="auto">
                  <a:xfrm rot="-4322532">
                    <a:off x="3144" y="2535"/>
                    <a:ext cx="2022" cy="125"/>
                    <a:chOff x="709" y="2720"/>
                    <a:chExt cx="3787" cy="234"/>
                  </a:xfrm>
                </p:grpSpPr>
                <p:sp>
                  <p:nvSpPr>
                    <p:cNvPr id="119830" name="AutoShape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7" y="2798"/>
                      <a:ext cx="3709" cy="10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831" name="Oval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9" y="2720"/>
                      <a:ext cx="265" cy="234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12700" cap="sq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832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58" y="2829"/>
                      <a:ext cx="2541" cy="47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12700" cap="sq">
                      <a:solidFill>
                        <a:srgbClr val="FF5050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981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564" y="2318"/>
                    <a:ext cx="1036" cy="1440"/>
                  </a:xfrm>
                  <a:prstGeom prst="rect">
                    <a:avLst/>
                  </a:prstGeom>
                  <a:noFill/>
                  <a:ln w="38100" cap="sq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8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590" y="2677"/>
                  <a:ext cx="834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2600" b="1"/>
                    <a:t>400 mL</a:t>
                  </a:r>
                </a:p>
              </p:txBody>
            </p:sp>
            <p:sp>
              <p:nvSpPr>
                <p:cNvPr id="1198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57" y="1965"/>
                  <a:ext cx="574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2600" b="1"/>
                    <a:t>80ºC</a:t>
                  </a:r>
                </a:p>
              </p:txBody>
            </p:sp>
          </p:grpSp>
          <p:sp>
            <p:nvSpPr>
              <p:cNvPr id="119842" name="Text Box 34"/>
              <p:cNvSpPr txBox="1">
                <a:spLocks noChangeArrowheads="1"/>
              </p:cNvSpPr>
              <p:nvPr/>
            </p:nvSpPr>
            <p:spPr bwMode="auto">
              <a:xfrm>
                <a:off x="3460" y="2682"/>
                <a:ext cx="352" cy="4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0" lang="en-US" sz="3800">
                    <a:latin typeface="Arial Black" pitchFamily="34" charset="0"/>
                  </a:rPr>
                  <a:t>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494" y="263769"/>
            <a:ext cx="8353425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Conservation </a:t>
            </a:r>
            <a:r>
              <a:rPr lang="en-US" dirty="0"/>
              <a:t>of Energy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45246" y="1125414"/>
            <a:ext cx="8056562" cy="5442439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folHlink"/>
              </a:solidFill>
            </a:endParaRPr>
          </a:p>
          <a:p>
            <a:endParaRPr lang="en-US" sz="3600" b="1" dirty="0">
              <a:solidFill>
                <a:schemeClr val="folHlink"/>
              </a:solidFill>
            </a:endParaRPr>
          </a:p>
          <a:p>
            <a:r>
              <a:rPr lang="en-US" sz="3600" b="1" dirty="0" smtClean="0">
                <a:solidFill>
                  <a:schemeClr val="folHlink"/>
                </a:solidFill>
              </a:rPr>
              <a:t>Law </a:t>
            </a:r>
            <a:r>
              <a:rPr lang="en-US" sz="3600" b="1" dirty="0">
                <a:solidFill>
                  <a:schemeClr val="folHlink"/>
                </a:solidFill>
              </a:rPr>
              <a:t>of Conservation of </a:t>
            </a:r>
            <a:r>
              <a:rPr lang="en-US" sz="3600" b="1" dirty="0" smtClean="0">
                <a:solidFill>
                  <a:schemeClr val="folHlink"/>
                </a:solidFill>
              </a:rPr>
              <a:t>Energy:</a:t>
            </a:r>
            <a:endParaRPr lang="en-US" sz="3600" dirty="0"/>
          </a:p>
          <a:p>
            <a:pPr marL="448056" lvl="1" indent="0">
              <a:buNone/>
            </a:pPr>
            <a:r>
              <a:rPr lang="en-US" sz="4400" b="1" dirty="0"/>
              <a:t>Energy may change forms, but it cannot be created or </a:t>
            </a:r>
            <a:r>
              <a:rPr lang="en-US" sz="4400" b="1" dirty="0" smtClean="0"/>
              <a:t>destroyed!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Conservation of Mechanical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r>
              <a:rPr lang="en-US" sz="2800" dirty="0" smtClean="0"/>
              <a:t>Without friction: mechanical energy of a system is conserved</a:t>
            </a:r>
          </a:p>
          <a:p>
            <a:pPr lvl="1"/>
            <a:r>
              <a:rPr lang="en-US" sz="2400" dirty="0" smtClean="0"/>
              <a:t>Initial ME = Final ME</a:t>
            </a:r>
          </a:p>
          <a:p>
            <a:pPr lvl="1"/>
            <a:r>
              <a:rPr lang="en-US" sz="2400" dirty="0" smtClean="0"/>
              <a:t>Recall: ME= KE + PE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With friction: some mechanical energy is not lost, it is converted into heat</a:t>
            </a:r>
          </a:p>
          <a:p>
            <a:pPr lvl="1"/>
            <a:r>
              <a:rPr lang="en-US" sz="2400" dirty="0" smtClean="0"/>
              <a:t>Initial ME = Final ME + heat</a:t>
            </a:r>
          </a:p>
          <a:p>
            <a:pPr lvl="1"/>
            <a:r>
              <a:rPr lang="en-US" sz="2400" dirty="0" smtClean="0"/>
              <a:t>Total energy is conserved!</a:t>
            </a:r>
          </a:p>
          <a:p>
            <a:endParaRPr lang="en-US" dirty="0"/>
          </a:p>
        </p:txBody>
      </p:sp>
      <p:pic>
        <p:nvPicPr>
          <p:cNvPr id="4" name="Picture 2" descr="http://www.physicsclassroom.com/class/energy/u5l2b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998" y="2237396"/>
            <a:ext cx="4480379" cy="227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a Roller Coaster</a:t>
            </a:r>
            <a:endParaRPr lang="en-US" dirty="0"/>
          </a:p>
        </p:txBody>
      </p:sp>
      <p:pic>
        <p:nvPicPr>
          <p:cNvPr id="138242" name="Picture 2" descr="http://www.physicsclassroom.com/mmedia/energy/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44" y="2046531"/>
            <a:ext cx="8260414" cy="255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a Skier</a:t>
            </a:r>
            <a:endParaRPr lang="en-US" dirty="0"/>
          </a:p>
        </p:txBody>
      </p:sp>
      <p:pic>
        <p:nvPicPr>
          <p:cNvPr id="139266" name="Picture 2" descr="http://www.physicsclassroom.com/mmedia/energy/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21" y="1580539"/>
            <a:ext cx="8046041" cy="357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of a Pendulum</a:t>
            </a:r>
            <a:endParaRPr lang="en-US" dirty="0"/>
          </a:p>
        </p:txBody>
      </p:sp>
      <p:pic>
        <p:nvPicPr>
          <p:cNvPr id="126978" name="Picture 2" descr="http://www.physicsclassroom.com/mmedia/energy/p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59" y="1741243"/>
            <a:ext cx="8312218" cy="361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346" y="1231900"/>
            <a:ext cx="7772400" cy="1143000"/>
          </a:xfrm>
          <a:noFill/>
          <a:ln/>
        </p:spPr>
        <p:txBody>
          <a:bodyPr/>
          <a:lstStyle/>
          <a:p>
            <a:r>
              <a:rPr lang="en-US" sz="6000" dirty="0" smtClean="0"/>
              <a:t>Energy Transfer</a:t>
            </a:r>
            <a:endParaRPr lang="en-US" sz="60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6775" y="3624263"/>
            <a:ext cx="4870450" cy="2133600"/>
          </a:xfrm>
          <a:noFill/>
          <a:ln/>
        </p:spPr>
        <p:txBody>
          <a:bodyPr/>
          <a:lstStyle/>
          <a:p>
            <a:pPr marL="1030288" lvl="1" indent="-455613" defTabSz="1082675">
              <a:spcBef>
                <a:spcPct val="10000"/>
              </a:spcBef>
              <a:buSzPct val="70000"/>
              <a:buFont typeface="Wingdings" pitchFamily="2" charset="2"/>
              <a:buChar char="u"/>
            </a:pPr>
            <a:r>
              <a:rPr lang="en-US" sz="3200" dirty="0" smtClean="0"/>
              <a:t>Work/Devices</a:t>
            </a:r>
            <a:endParaRPr lang="en-US" sz="3200" dirty="0"/>
          </a:p>
          <a:p>
            <a:pPr marL="1030288" lvl="1" indent="-455613" defTabSz="1082675">
              <a:spcBef>
                <a:spcPct val="10000"/>
              </a:spcBef>
              <a:buSzPct val="70000"/>
              <a:buFont typeface="Wingdings" pitchFamily="2" charset="2"/>
              <a:buChar char="u"/>
            </a:pPr>
            <a:r>
              <a:rPr lang="en-US" sz="3200" dirty="0" smtClean="0"/>
              <a:t>Heat Transfer</a:t>
            </a:r>
          </a:p>
          <a:p>
            <a:pPr marL="1030288" lvl="1" indent="-455613" defTabSz="1082675">
              <a:spcBef>
                <a:spcPct val="10000"/>
              </a:spcBef>
              <a:buSzPct val="70000"/>
              <a:buFont typeface="Wingdings" pitchFamily="2" charset="2"/>
              <a:buChar char="u"/>
            </a:pPr>
            <a:r>
              <a:rPr lang="en-US" sz="3200" dirty="0" smtClean="0"/>
              <a:t>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178"/>
            <a:ext cx="7467600" cy="54751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had two definitions for work:</a:t>
            </a:r>
          </a:p>
          <a:p>
            <a:pPr lvl="1"/>
            <a:r>
              <a:rPr lang="en-US" sz="2200" dirty="0" smtClean="0"/>
              <a:t>Force exerted through a distance</a:t>
            </a:r>
          </a:p>
          <a:p>
            <a:pPr lvl="1"/>
            <a:r>
              <a:rPr lang="en-US" sz="2200" dirty="0" smtClean="0"/>
              <a:t>Transfer of energy through motion</a:t>
            </a:r>
          </a:p>
          <a:p>
            <a:r>
              <a:rPr lang="en-US" dirty="0" smtClean="0"/>
              <a:t>When work is done, energy changes forms.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Ex: lifting a box, work</a:t>
            </a:r>
          </a:p>
          <a:p>
            <a:pPr lvl="1">
              <a:buNone/>
            </a:pPr>
            <a:r>
              <a:rPr lang="en-US" dirty="0" smtClean="0"/>
              <a:t>converts your food (chemical</a:t>
            </a:r>
          </a:p>
          <a:p>
            <a:pPr lvl="1">
              <a:buNone/>
            </a:pPr>
            <a:r>
              <a:rPr lang="en-US" dirty="0" smtClean="0"/>
              <a:t>potential) energy into</a:t>
            </a:r>
          </a:p>
          <a:p>
            <a:pPr lvl="1">
              <a:buNone/>
            </a:pPr>
            <a:r>
              <a:rPr lang="en-US" dirty="0" smtClean="0"/>
              <a:t>gravitational potential energy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Ex: pushing on a wagon, </a:t>
            </a:r>
          </a:p>
          <a:p>
            <a:pPr lvl="1">
              <a:buNone/>
            </a:pPr>
            <a:r>
              <a:rPr lang="en-US" dirty="0" smtClean="0"/>
              <a:t>work converts your food</a:t>
            </a:r>
          </a:p>
          <a:p>
            <a:pPr lvl="1">
              <a:buNone/>
            </a:pPr>
            <a:r>
              <a:rPr lang="en-US" dirty="0" smtClean="0"/>
              <a:t>(chemical potential) energy</a:t>
            </a:r>
          </a:p>
          <a:p>
            <a:pPr lvl="1">
              <a:buNone/>
            </a:pPr>
            <a:r>
              <a:rPr lang="en-US" dirty="0" smtClean="0"/>
              <a:t>into kinetic energy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Work is a </a:t>
            </a:r>
            <a:r>
              <a:rPr lang="en-US" u="sng" dirty="0" smtClean="0"/>
              <a:t>transfer of energy</a:t>
            </a:r>
          </a:p>
          <a:p>
            <a:pPr lvl="1"/>
            <a:endParaRPr lang="en-US" dirty="0"/>
          </a:p>
        </p:txBody>
      </p:sp>
      <p:pic>
        <p:nvPicPr>
          <p:cNvPr id="138242" name="Picture 2" descr="http://cermsafety.files.wordpress.com/2010/08/lifting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732" y="2579509"/>
            <a:ext cx="2610202" cy="1702306"/>
          </a:xfrm>
          <a:prstGeom prst="rect">
            <a:avLst/>
          </a:prstGeom>
          <a:noFill/>
        </p:spPr>
      </p:pic>
      <p:pic>
        <p:nvPicPr>
          <p:cNvPr id="138244" name="Picture 4" descr="http://oompa-cdn.make-a-store.com/mas_assets/cache/image/1/d/d/x480-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944" y="4457347"/>
            <a:ext cx="2169231" cy="216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1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Think About This… Give an example of each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7273"/>
            <a:ext cx="8150469" cy="5222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Kinetic </a:t>
            </a:r>
            <a:r>
              <a:rPr lang="en-US" sz="2400" dirty="0" smtClean="0">
                <a:sym typeface="Wingdings" pitchFamily="2" charset="2"/>
              </a:rPr>
              <a:t> Electric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Chemical Potential  Kinetic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Gravitation Potential  Kinetic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Chemical Potential  Thermal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Electrical  Sound/Light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98133" y="1986845"/>
            <a:ext cx="6050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Electric generator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Gasoline engine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Roller coaster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Burning wood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Light bulb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777"/>
          </a:xfrm>
        </p:spPr>
        <p:txBody>
          <a:bodyPr/>
          <a:lstStyle/>
          <a:p>
            <a:r>
              <a:rPr lang="en-US" dirty="0" smtClean="0"/>
              <a:t>What is Energy???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6" y="1213338"/>
            <a:ext cx="8335108" cy="5380893"/>
          </a:xfrm>
        </p:spPr>
        <p:txBody>
          <a:bodyPr/>
          <a:lstStyle/>
          <a:p>
            <a:r>
              <a:rPr lang="en-US" dirty="0" smtClean="0"/>
              <a:t>Energy is all around us</a:t>
            </a:r>
          </a:p>
          <a:p>
            <a:pPr lvl="1"/>
            <a:r>
              <a:rPr lang="en-US" dirty="0" smtClean="0"/>
              <a:t>How do you know that energy is here?</a:t>
            </a:r>
          </a:p>
          <a:p>
            <a:pPr lvl="1"/>
            <a:r>
              <a:rPr lang="en-US" dirty="0" smtClean="0"/>
              <a:t>Can you feel energy?</a:t>
            </a:r>
          </a:p>
          <a:p>
            <a:pPr lvl="1"/>
            <a:r>
              <a:rPr lang="en-US" dirty="0" smtClean="0"/>
              <a:t>Can you see energy?</a:t>
            </a:r>
          </a:p>
          <a:p>
            <a:pPr lvl="1"/>
            <a:r>
              <a:rPr lang="en-US" dirty="0" smtClean="0"/>
              <a:t>Can you hear energy?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 smtClean="0"/>
              <a:t>is the capacity for doing work, which causes change</a:t>
            </a:r>
          </a:p>
          <a:p>
            <a:r>
              <a:rPr lang="en-US" dirty="0" smtClean="0"/>
              <a:t>Energy can be in many different forms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Thermal Energy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044" y="1371600"/>
            <a:ext cx="8076319" cy="4648200"/>
          </a:xfrm>
        </p:spPr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</a:rPr>
              <a:t>Heat</a:t>
            </a:r>
            <a:endParaRPr lang="en-US" dirty="0"/>
          </a:p>
          <a:p>
            <a:pPr lvl="1"/>
            <a:r>
              <a:rPr lang="en-US" dirty="0"/>
              <a:t>thermal energy that flows from </a:t>
            </a:r>
            <a:br>
              <a:rPr lang="en-US" dirty="0"/>
            </a:br>
            <a:r>
              <a:rPr lang="en-US" dirty="0"/>
              <a:t>a warmer material to a cooler </a:t>
            </a:r>
            <a:r>
              <a:rPr lang="en-US" dirty="0" smtClean="0"/>
              <a:t>material</a:t>
            </a:r>
            <a:endParaRPr lang="en-US" dirty="0"/>
          </a:p>
          <a:p>
            <a:r>
              <a:rPr lang="en-US" dirty="0"/>
              <a:t>Like work, heat is...</a:t>
            </a:r>
          </a:p>
          <a:p>
            <a:pPr lvl="1"/>
            <a:r>
              <a:rPr lang="en-US" dirty="0"/>
              <a:t>measured in joules (J)</a:t>
            </a:r>
          </a:p>
          <a:p>
            <a:pPr lvl="1"/>
            <a:r>
              <a:rPr lang="en-US" u="sng" dirty="0"/>
              <a:t>a transfer of energy</a:t>
            </a:r>
          </a:p>
        </p:txBody>
      </p:sp>
      <p:pic>
        <p:nvPicPr>
          <p:cNvPr id="137218" name="Picture 2" descr="http://images.sciencedaily.com/2013/09/13090511365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289" y="4430829"/>
            <a:ext cx="3341512" cy="222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</a:t>
            </a:r>
            <a:r>
              <a:rPr lang="en-US" dirty="0"/>
              <a:t>Transfer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949325" y="1149350"/>
            <a:ext cx="81184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sz="3200"/>
              <a:t>Why does A feel hot and B feel cold?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12725" y="2813050"/>
            <a:ext cx="8682038" cy="3975100"/>
            <a:chOff x="134" y="1772"/>
            <a:chExt cx="5469" cy="2504"/>
          </a:xfrm>
        </p:grpSpPr>
        <p:graphicFrame>
          <p:nvGraphicFramePr>
            <p:cNvPr id="121918" name="Object 62"/>
            <p:cNvGraphicFramePr>
              <a:graphicFrameLocks noChangeAspect="1"/>
            </p:cNvGraphicFramePr>
            <p:nvPr/>
          </p:nvGraphicFramePr>
          <p:xfrm>
            <a:off x="134" y="3162"/>
            <a:ext cx="1906" cy="1111"/>
          </p:xfrm>
          <a:graphic>
            <a:graphicData uri="http://schemas.openxmlformats.org/presentationml/2006/ole">
              <p:oleObj spid="_x0000_s128016" name="Photo Editor Photo" r:id="rId3" imgW="4590476" imgH="2676899" progId="">
                <p:embed/>
              </p:oleObj>
            </a:graphicData>
          </a:graphic>
        </p:graphicFrame>
        <p:graphicFrame>
          <p:nvGraphicFramePr>
            <p:cNvPr id="121914" name="Object 58"/>
            <p:cNvGraphicFramePr>
              <a:graphicFrameLocks noChangeAspect="1"/>
            </p:cNvGraphicFramePr>
            <p:nvPr/>
          </p:nvGraphicFramePr>
          <p:xfrm>
            <a:off x="3699" y="3162"/>
            <a:ext cx="1904" cy="1114"/>
          </p:xfrm>
          <a:graphic>
            <a:graphicData uri="http://schemas.openxmlformats.org/presentationml/2006/ole">
              <p:oleObj spid="_x0000_s128017" name="Clip" r:id="rId4" imgW="4582562" imgH="2681335" progId="">
                <p:embed/>
              </p:oleObj>
            </a:graphicData>
          </a:graphic>
        </p:graphicFrame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1211" y="1772"/>
              <a:ext cx="3667" cy="2169"/>
              <a:chOff x="1146" y="2038"/>
              <a:chExt cx="3667" cy="216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146" y="2038"/>
                <a:ext cx="1405" cy="2168"/>
                <a:chOff x="1146" y="1884"/>
                <a:chExt cx="1405" cy="2168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146" y="1884"/>
                  <a:ext cx="1405" cy="2168"/>
                  <a:chOff x="1317" y="1587"/>
                  <a:chExt cx="1405" cy="2168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317" y="1587"/>
                    <a:ext cx="1036" cy="2168"/>
                    <a:chOff x="1317" y="1587"/>
                    <a:chExt cx="1036" cy="2168"/>
                  </a:xfrm>
                </p:grpSpPr>
                <p:sp>
                  <p:nvSpPr>
                    <p:cNvPr id="12186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7" y="3292"/>
                      <a:ext cx="1036" cy="463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12700" cap="sq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86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8" y="3289"/>
                      <a:ext cx="152" cy="0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11"/>
                    <p:cNvGrpSpPr>
                      <a:grpSpLocks noChangeAspect="1"/>
                    </p:cNvGrpSpPr>
                    <p:nvPr/>
                  </p:nvGrpSpPr>
                  <p:grpSpPr bwMode="auto">
                    <a:xfrm rot="-4322532">
                      <a:off x="927" y="2535"/>
                      <a:ext cx="2022" cy="125"/>
                      <a:chOff x="709" y="2720"/>
                      <a:chExt cx="3787" cy="234"/>
                    </a:xfrm>
                  </p:grpSpPr>
                  <p:sp>
                    <p:nvSpPr>
                      <p:cNvPr id="121868" name="AutoShape 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87" y="2798"/>
                        <a:ext cx="3709" cy="10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12700" cap="sq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869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9" y="2720"/>
                        <a:ext cx="265" cy="234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12700" cap="sq">
                        <a:solidFill>
                          <a:schemeClr val="bg2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870" name="Rectangle 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58" y="2829"/>
                        <a:ext cx="2541" cy="47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12700" cap="sq">
                        <a:solidFill>
                          <a:srgbClr val="FF505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1871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7" y="2315"/>
                      <a:ext cx="1036" cy="1440"/>
                    </a:xfrm>
                    <a:prstGeom prst="rect">
                      <a:avLst/>
                    </a:prstGeom>
                    <a:noFill/>
                    <a:ln w="38100" cap="sq">
                      <a:solidFill>
                        <a:srgbClr val="FFFFFF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187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3134"/>
                    <a:ext cx="116" cy="30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endParaRPr kumimoji="0" lang="en-US" sz="2600" b="1"/>
                  </a:p>
                </p:txBody>
              </p:sp>
              <p:sp>
                <p:nvSpPr>
                  <p:cNvPr id="12187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8" y="1964"/>
                    <a:ext cx="574" cy="30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en-US" sz="2600" b="1"/>
                      <a:t>80ºC</a:t>
                    </a:r>
                  </a:p>
                </p:txBody>
              </p:sp>
            </p:grpSp>
            <p:sp>
              <p:nvSpPr>
                <p:cNvPr id="1218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12" y="2678"/>
                  <a:ext cx="352" cy="4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3800">
                      <a:latin typeface="Arial Black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3408" y="2042"/>
                <a:ext cx="1405" cy="2165"/>
                <a:chOff x="3408" y="2042"/>
                <a:chExt cx="1405" cy="2165"/>
              </a:xfrm>
            </p:grpSpPr>
            <p:sp>
              <p:nvSpPr>
                <p:cNvPr id="121891" name="Rectangle 35"/>
                <p:cNvSpPr>
                  <a:spLocks noChangeArrowheads="1"/>
                </p:cNvSpPr>
                <p:nvPr/>
              </p:nvSpPr>
              <p:spPr bwMode="auto">
                <a:xfrm>
                  <a:off x="3408" y="3744"/>
                  <a:ext cx="1036" cy="463"/>
                </a:xfrm>
                <a:prstGeom prst="rect">
                  <a:avLst/>
                </a:prstGeom>
                <a:solidFill>
                  <a:schemeClr val="accent2"/>
                </a:solidFill>
                <a:ln w="12700" cap="sq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2" name="Line 36"/>
                <p:cNvSpPr>
                  <a:spLocks noChangeShapeType="1"/>
                </p:cNvSpPr>
                <p:nvPr/>
              </p:nvSpPr>
              <p:spPr bwMode="auto">
                <a:xfrm>
                  <a:off x="4289" y="3741"/>
                  <a:ext cx="152" cy="0"/>
                </a:xfrm>
                <a:prstGeom prst="line">
                  <a:avLst/>
                </a:prstGeom>
                <a:noFill/>
                <a:ln w="38100" cap="sq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4" name="AutoShape 38"/>
                <p:cNvSpPr>
                  <a:spLocks noChangeAspect="1" noChangeArrowheads="1"/>
                </p:cNvSpPr>
                <p:nvPr/>
              </p:nvSpPr>
              <p:spPr bwMode="auto">
                <a:xfrm rot="-4322532">
                  <a:off x="3053" y="3003"/>
                  <a:ext cx="1980" cy="5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5" name="Oval 39"/>
                <p:cNvSpPr>
                  <a:spLocks noChangeAspect="1" noChangeArrowheads="1"/>
                </p:cNvSpPr>
                <p:nvPr/>
              </p:nvSpPr>
              <p:spPr bwMode="auto">
                <a:xfrm rot="-4322532">
                  <a:off x="3668" y="3881"/>
                  <a:ext cx="141" cy="125"/>
                </a:xfrm>
                <a:prstGeom prst="ellipse">
                  <a:avLst/>
                </a:prstGeom>
                <a:solidFill>
                  <a:srgbClr val="FF5050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6" name="Rectangle 40"/>
                <p:cNvSpPr>
                  <a:spLocks noChangeArrowheads="1"/>
                </p:cNvSpPr>
                <p:nvPr/>
              </p:nvSpPr>
              <p:spPr bwMode="auto">
                <a:xfrm rot="-4322532">
                  <a:off x="3665" y="3736"/>
                  <a:ext cx="288" cy="25"/>
                </a:xfrm>
                <a:prstGeom prst="rect">
                  <a:avLst/>
                </a:prstGeom>
                <a:solidFill>
                  <a:srgbClr val="FF5050"/>
                </a:solidFill>
                <a:ln w="12700" cap="sq">
                  <a:solidFill>
                    <a:srgbClr val="FF505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7" name="Rectangle 41"/>
                <p:cNvSpPr>
                  <a:spLocks noChangeArrowheads="1"/>
                </p:cNvSpPr>
                <p:nvPr/>
              </p:nvSpPr>
              <p:spPr bwMode="auto">
                <a:xfrm>
                  <a:off x="3408" y="2767"/>
                  <a:ext cx="1036" cy="1440"/>
                </a:xfrm>
                <a:prstGeom prst="rect">
                  <a:avLst/>
                </a:prstGeom>
                <a:noFill/>
                <a:ln w="38100" cap="sq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433" y="3586"/>
                  <a:ext cx="116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kumimoji="0" lang="en-US" sz="2600" b="1"/>
                </a:p>
              </p:txBody>
            </p:sp>
            <p:sp>
              <p:nvSpPr>
                <p:cNvPr id="12189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239" y="2416"/>
                  <a:ext cx="574" cy="3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2600" b="1"/>
                    <a:t>10ºC</a:t>
                  </a:r>
                </a:p>
              </p:txBody>
            </p:sp>
            <p:sp>
              <p:nvSpPr>
                <p:cNvPr id="12190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474" y="2833"/>
                  <a:ext cx="352" cy="4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sz="3800">
                      <a:latin typeface="Arial Black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865688" y="5853113"/>
            <a:ext cx="2759075" cy="246062"/>
            <a:chOff x="2910" y="3953"/>
            <a:chExt cx="2034" cy="163"/>
          </a:xfrm>
        </p:grpSpPr>
        <p:sp>
          <p:nvSpPr>
            <p:cNvPr id="121905" name="Freeform 49"/>
            <p:cNvSpPr>
              <a:spLocks/>
            </p:cNvSpPr>
            <p:nvPr/>
          </p:nvSpPr>
          <p:spPr bwMode="auto">
            <a:xfrm>
              <a:off x="2910" y="3953"/>
              <a:ext cx="733" cy="163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265" y="17"/>
                </a:cxn>
                <a:cxn ang="0">
                  <a:pos x="577" y="406"/>
                </a:cxn>
                <a:cxn ang="0">
                  <a:pos x="935" y="1"/>
                </a:cxn>
                <a:cxn ang="0">
                  <a:pos x="1196" y="400"/>
                </a:cxn>
                <a:cxn ang="0">
                  <a:pos x="1418" y="171"/>
                </a:cxn>
              </a:cxnLst>
              <a:rect l="0" t="0" r="r" b="b"/>
              <a:pathLst>
                <a:path w="1418" h="428">
                  <a:moveTo>
                    <a:pt x="0" y="406"/>
                  </a:moveTo>
                  <a:cubicBezTo>
                    <a:pt x="44" y="339"/>
                    <a:pt x="169" y="17"/>
                    <a:pt x="265" y="17"/>
                  </a:cubicBezTo>
                  <a:cubicBezTo>
                    <a:pt x="361" y="17"/>
                    <a:pt x="465" y="409"/>
                    <a:pt x="577" y="406"/>
                  </a:cubicBezTo>
                  <a:cubicBezTo>
                    <a:pt x="689" y="403"/>
                    <a:pt x="832" y="2"/>
                    <a:pt x="935" y="1"/>
                  </a:cubicBezTo>
                  <a:cubicBezTo>
                    <a:pt x="1038" y="0"/>
                    <a:pt x="1116" y="372"/>
                    <a:pt x="1196" y="400"/>
                  </a:cubicBezTo>
                  <a:cubicBezTo>
                    <a:pt x="1276" y="428"/>
                    <a:pt x="1372" y="218"/>
                    <a:pt x="1418" y="171"/>
                  </a:cubicBezTo>
                </a:path>
              </a:pathLst>
            </a:custGeom>
            <a:noFill/>
            <a:ln w="38100" cap="sq" cmpd="sng">
              <a:solidFill>
                <a:srgbClr val="FF505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6" name="Freeform 50"/>
            <p:cNvSpPr>
              <a:spLocks/>
            </p:cNvSpPr>
            <p:nvPr/>
          </p:nvSpPr>
          <p:spPr bwMode="auto">
            <a:xfrm flipH="1">
              <a:off x="4211" y="3953"/>
              <a:ext cx="733" cy="163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265" y="17"/>
                </a:cxn>
                <a:cxn ang="0">
                  <a:pos x="577" y="406"/>
                </a:cxn>
                <a:cxn ang="0">
                  <a:pos x="935" y="1"/>
                </a:cxn>
                <a:cxn ang="0">
                  <a:pos x="1196" y="400"/>
                </a:cxn>
                <a:cxn ang="0">
                  <a:pos x="1418" y="171"/>
                </a:cxn>
              </a:cxnLst>
              <a:rect l="0" t="0" r="r" b="b"/>
              <a:pathLst>
                <a:path w="1418" h="428">
                  <a:moveTo>
                    <a:pt x="0" y="406"/>
                  </a:moveTo>
                  <a:cubicBezTo>
                    <a:pt x="44" y="339"/>
                    <a:pt x="169" y="17"/>
                    <a:pt x="265" y="17"/>
                  </a:cubicBezTo>
                  <a:cubicBezTo>
                    <a:pt x="361" y="17"/>
                    <a:pt x="465" y="409"/>
                    <a:pt x="577" y="406"/>
                  </a:cubicBezTo>
                  <a:cubicBezTo>
                    <a:pt x="689" y="403"/>
                    <a:pt x="832" y="2"/>
                    <a:pt x="935" y="1"/>
                  </a:cubicBezTo>
                  <a:cubicBezTo>
                    <a:pt x="1038" y="0"/>
                    <a:pt x="1116" y="372"/>
                    <a:pt x="1196" y="400"/>
                  </a:cubicBezTo>
                  <a:cubicBezTo>
                    <a:pt x="1276" y="428"/>
                    <a:pt x="1372" y="218"/>
                    <a:pt x="1418" y="171"/>
                  </a:cubicBezTo>
                </a:path>
              </a:pathLst>
            </a:custGeom>
            <a:noFill/>
            <a:ln w="38100" cap="sq" cmpd="sng">
              <a:solidFill>
                <a:srgbClr val="FF505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1292225" y="5853113"/>
            <a:ext cx="2760663" cy="246062"/>
            <a:chOff x="653" y="3953"/>
            <a:chExt cx="2018" cy="163"/>
          </a:xfrm>
        </p:grpSpPr>
        <p:sp>
          <p:nvSpPr>
            <p:cNvPr id="121903" name="Freeform 47"/>
            <p:cNvSpPr>
              <a:spLocks/>
            </p:cNvSpPr>
            <p:nvPr/>
          </p:nvSpPr>
          <p:spPr bwMode="auto">
            <a:xfrm>
              <a:off x="1938" y="3953"/>
              <a:ext cx="733" cy="163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265" y="17"/>
                </a:cxn>
                <a:cxn ang="0">
                  <a:pos x="577" y="406"/>
                </a:cxn>
                <a:cxn ang="0">
                  <a:pos x="935" y="1"/>
                </a:cxn>
                <a:cxn ang="0">
                  <a:pos x="1196" y="400"/>
                </a:cxn>
                <a:cxn ang="0">
                  <a:pos x="1418" y="171"/>
                </a:cxn>
              </a:cxnLst>
              <a:rect l="0" t="0" r="r" b="b"/>
              <a:pathLst>
                <a:path w="1418" h="428">
                  <a:moveTo>
                    <a:pt x="0" y="406"/>
                  </a:moveTo>
                  <a:cubicBezTo>
                    <a:pt x="44" y="339"/>
                    <a:pt x="169" y="17"/>
                    <a:pt x="265" y="17"/>
                  </a:cubicBezTo>
                  <a:cubicBezTo>
                    <a:pt x="361" y="17"/>
                    <a:pt x="465" y="409"/>
                    <a:pt x="577" y="406"/>
                  </a:cubicBezTo>
                  <a:cubicBezTo>
                    <a:pt x="689" y="403"/>
                    <a:pt x="832" y="2"/>
                    <a:pt x="935" y="1"/>
                  </a:cubicBezTo>
                  <a:cubicBezTo>
                    <a:pt x="1038" y="0"/>
                    <a:pt x="1116" y="372"/>
                    <a:pt x="1196" y="400"/>
                  </a:cubicBezTo>
                  <a:cubicBezTo>
                    <a:pt x="1276" y="428"/>
                    <a:pt x="1372" y="218"/>
                    <a:pt x="1418" y="171"/>
                  </a:cubicBezTo>
                </a:path>
              </a:pathLst>
            </a:custGeom>
            <a:noFill/>
            <a:ln w="38100" cap="sq" cmpd="sng">
              <a:solidFill>
                <a:srgbClr val="FF505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9" name="Freeform 53"/>
            <p:cNvSpPr>
              <a:spLocks/>
            </p:cNvSpPr>
            <p:nvPr/>
          </p:nvSpPr>
          <p:spPr bwMode="auto">
            <a:xfrm flipH="1">
              <a:off x="653" y="3953"/>
              <a:ext cx="733" cy="163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265" y="17"/>
                </a:cxn>
                <a:cxn ang="0">
                  <a:pos x="577" y="406"/>
                </a:cxn>
                <a:cxn ang="0">
                  <a:pos x="935" y="1"/>
                </a:cxn>
                <a:cxn ang="0">
                  <a:pos x="1196" y="400"/>
                </a:cxn>
                <a:cxn ang="0">
                  <a:pos x="1418" y="171"/>
                </a:cxn>
              </a:cxnLst>
              <a:rect l="0" t="0" r="r" b="b"/>
              <a:pathLst>
                <a:path w="1418" h="428">
                  <a:moveTo>
                    <a:pt x="0" y="406"/>
                  </a:moveTo>
                  <a:cubicBezTo>
                    <a:pt x="44" y="339"/>
                    <a:pt x="169" y="17"/>
                    <a:pt x="265" y="17"/>
                  </a:cubicBezTo>
                  <a:cubicBezTo>
                    <a:pt x="361" y="17"/>
                    <a:pt x="465" y="409"/>
                    <a:pt x="577" y="406"/>
                  </a:cubicBezTo>
                  <a:cubicBezTo>
                    <a:pt x="689" y="403"/>
                    <a:pt x="832" y="2"/>
                    <a:pt x="935" y="1"/>
                  </a:cubicBezTo>
                  <a:cubicBezTo>
                    <a:pt x="1038" y="0"/>
                    <a:pt x="1116" y="372"/>
                    <a:pt x="1196" y="400"/>
                  </a:cubicBezTo>
                  <a:cubicBezTo>
                    <a:pt x="1276" y="428"/>
                    <a:pt x="1372" y="218"/>
                    <a:pt x="1418" y="171"/>
                  </a:cubicBezTo>
                </a:path>
              </a:pathLst>
            </a:custGeom>
            <a:noFill/>
            <a:ln w="38100" cap="sq" cmpd="sng">
              <a:solidFill>
                <a:srgbClr val="FF505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20" name="Rectangle 64"/>
          <p:cNvSpPr>
            <a:spLocks noChangeArrowheads="1"/>
          </p:cNvSpPr>
          <p:nvPr/>
        </p:nvSpPr>
        <p:spPr bwMode="auto">
          <a:xfrm>
            <a:off x="702945" y="1810871"/>
            <a:ext cx="81184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 dirty="0"/>
              <a:t>Heat flows from A to your hand = hot.</a:t>
            </a:r>
          </a:p>
        </p:txBody>
      </p:sp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529403" y="2312894"/>
            <a:ext cx="81184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 dirty="0"/>
              <a:t>Heat flows from your hand to B = cold.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bldLvl="2" autoUpdateAnimBg="0" advAuto="0"/>
      <p:bldP spid="121920" grpId="0" build="p" bldLvl="2" autoUpdateAnimBg="0"/>
      <p:bldP spid="12192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18" y="1319133"/>
            <a:ext cx="7030386" cy="538146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Conduction</a:t>
            </a:r>
            <a:r>
              <a:rPr lang="en-US" dirty="0" smtClean="0"/>
              <a:t> – transfer of heat energy from one form of matter to another by direct contact.</a:t>
            </a:r>
          </a:p>
          <a:p>
            <a:pPr lvl="1"/>
            <a:r>
              <a:rPr lang="en-US" dirty="0" smtClean="0"/>
              <a:t>Example: Electric stove.  The hot coil is in contact with the pot and this contact makes it hot.</a:t>
            </a:r>
          </a:p>
          <a:p>
            <a:r>
              <a:rPr lang="en-US" b="1" dirty="0" smtClean="0"/>
              <a:t>Convection</a:t>
            </a:r>
            <a:r>
              <a:rPr lang="en-US" dirty="0" smtClean="0"/>
              <a:t> – transfer of heat energy </a:t>
            </a:r>
            <a:r>
              <a:rPr lang="en-US" dirty="0"/>
              <a:t>in fluids </a:t>
            </a:r>
            <a:r>
              <a:rPr lang="en-US" dirty="0" smtClean="0"/>
              <a:t>from rising </a:t>
            </a:r>
            <a:r>
              <a:rPr lang="en-US" dirty="0"/>
              <a:t>and falling currents </a:t>
            </a:r>
            <a:r>
              <a:rPr lang="en-US" dirty="0" smtClean="0"/>
              <a:t>in a </a:t>
            </a:r>
            <a:r>
              <a:rPr lang="en-US" dirty="0"/>
              <a:t>liquid or gas.</a:t>
            </a:r>
          </a:p>
          <a:p>
            <a:pPr lvl="1"/>
            <a:r>
              <a:rPr lang="en-US" dirty="0" smtClean="0"/>
              <a:t>Example:  Heater.  The heater heats air around it, but the air currents transfer heat throughout the room.</a:t>
            </a:r>
          </a:p>
          <a:p>
            <a:r>
              <a:rPr lang="en-US" b="1" dirty="0" smtClean="0"/>
              <a:t>Radiation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transfer of heat energy in the form of electromagnetic </a:t>
            </a:r>
            <a:r>
              <a:rPr lang="en-US" dirty="0" smtClean="0"/>
              <a:t>waves.</a:t>
            </a:r>
          </a:p>
          <a:p>
            <a:pPr lvl="1"/>
            <a:r>
              <a:rPr lang="en-US" dirty="0" smtClean="0"/>
              <a:t>Example: Sunlight. It is an electromagnetic wave that travels through space without a medium and heats the earth surface.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http://image.shutterstock.com/display_pic_with_logo/466351/466351,1276586997,4/stock-photo-earth-atmosphere-greenhouse-effect-scheme-with-sun-rays-and-planet-5522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20" y="4826833"/>
            <a:ext cx="1907124" cy="1618937"/>
          </a:xfrm>
          <a:prstGeom prst="rect">
            <a:avLst/>
          </a:prstGeom>
          <a:noFill/>
        </p:spPr>
      </p:pic>
      <p:pic>
        <p:nvPicPr>
          <p:cNvPr id="153602" name="Picture 2" descr="Brushed steel pot on red hot electric stove Stock Photo - 7430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" y="1317357"/>
            <a:ext cx="1933731" cy="1290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 descr="http://sustainability.williams.edu/files/2010/02/space-he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" y="2970731"/>
            <a:ext cx="1935154" cy="1451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004" y="1439055"/>
            <a:ext cx="8602133" cy="472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Waves</a:t>
            </a:r>
            <a:endParaRPr lang="en-US" sz="3200" dirty="0"/>
          </a:p>
          <a:p>
            <a:pPr lvl="1"/>
            <a:r>
              <a:rPr lang="en-US" sz="3200" dirty="0" smtClean="0"/>
              <a:t>Rhythmic </a:t>
            </a:r>
            <a:r>
              <a:rPr lang="en-US" sz="3200" dirty="0"/>
              <a:t>disturbances that </a:t>
            </a:r>
            <a:r>
              <a:rPr lang="en-US" sz="3200" u="sng" dirty="0" smtClean="0"/>
              <a:t>transfer </a:t>
            </a:r>
            <a:r>
              <a:rPr lang="en-US" sz="3200" u="sng" dirty="0"/>
              <a:t>energy </a:t>
            </a:r>
            <a:r>
              <a:rPr lang="en-US" sz="3200" dirty="0"/>
              <a:t>through matter or space</a:t>
            </a:r>
          </a:p>
          <a:p>
            <a:pPr>
              <a:spcBef>
                <a:spcPct val="60000"/>
              </a:spcBef>
            </a:pPr>
            <a:r>
              <a:rPr lang="en-US" sz="3200" b="1" dirty="0"/>
              <a:t>Medium</a:t>
            </a:r>
            <a:endParaRPr lang="en-US" sz="3200" dirty="0"/>
          </a:p>
          <a:p>
            <a:pPr lvl="1"/>
            <a:r>
              <a:rPr lang="en-US" sz="3200" dirty="0" smtClean="0"/>
              <a:t>Material used by wave to transport energy</a:t>
            </a:r>
            <a:endParaRPr lang="en-US" sz="3200" dirty="0"/>
          </a:p>
          <a:p>
            <a:pPr lvl="1"/>
            <a:r>
              <a:rPr lang="en-US" sz="3200" dirty="0" smtClean="0"/>
              <a:t>Could be solid</a:t>
            </a:r>
            <a:r>
              <a:rPr lang="en-US" sz="3200" dirty="0"/>
              <a:t>, liquid, gas, or combination</a:t>
            </a:r>
          </a:p>
          <a:p>
            <a:pPr lvl="1"/>
            <a:r>
              <a:rPr lang="en-US" sz="3200" dirty="0"/>
              <a:t>E</a:t>
            </a:r>
            <a:r>
              <a:rPr lang="en-US" sz="3200" dirty="0" smtClean="0"/>
              <a:t>lectromagnetic </a:t>
            </a:r>
            <a:r>
              <a:rPr lang="en-US" sz="3200" dirty="0"/>
              <a:t>waves don’t need a medium (e.g. visible 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waves</a:t>
            </a:r>
          </a:p>
          <a:p>
            <a:pPr lvl="1"/>
            <a:r>
              <a:rPr lang="en-US" dirty="0" smtClean="0"/>
              <a:t>Longitudinal waves</a:t>
            </a:r>
          </a:p>
          <a:p>
            <a:pPr lvl="1"/>
            <a:r>
              <a:rPr lang="en-US" dirty="0" smtClean="0"/>
              <a:t>Transverse waves</a:t>
            </a:r>
          </a:p>
          <a:p>
            <a:r>
              <a:rPr lang="en-US" dirty="0" smtClean="0"/>
              <a:t>Surface waves</a:t>
            </a:r>
          </a:p>
          <a:p>
            <a:r>
              <a:rPr lang="en-US" dirty="0" smtClean="0"/>
              <a:t>Electromagnetic waves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15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Waves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40179"/>
            <a:ext cx="9144000" cy="30492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Waves that require a medium through which to travel.</a:t>
            </a:r>
          </a:p>
          <a:p>
            <a:r>
              <a:rPr lang="en-US" sz="2800" dirty="0" smtClean="0"/>
              <a:t>Two types:</a:t>
            </a:r>
          </a:p>
        </p:txBody>
      </p:sp>
      <p:pic>
        <p:nvPicPr>
          <p:cNvPr id="10244" name="Picture 4" descr="C:\My Documents\Christy's Stuff\Teaching Stuff\Media\wave - types.gif"/>
          <p:cNvPicPr>
            <a:picLocks noChangeAspect="1" noChangeArrowheads="1"/>
          </p:cNvPicPr>
          <p:nvPr/>
        </p:nvPicPr>
        <p:blipFill>
          <a:blip r:embed="rId2" cstate="print"/>
          <a:srcRect t="33527" b="21803"/>
          <a:stretch>
            <a:fillRect/>
          </a:stretch>
        </p:blipFill>
        <p:spPr bwMode="auto">
          <a:xfrm>
            <a:off x="172156" y="3914598"/>
            <a:ext cx="8803923" cy="17446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 descr="animation showing particle motion for a longitudinal pressure wav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726" y="5700889"/>
            <a:ext cx="2935112" cy="1100667"/>
          </a:xfrm>
          <a:prstGeom prst="rect">
            <a:avLst/>
          </a:prstGeom>
          <a:noFill/>
        </p:spPr>
      </p:pic>
      <p:pic>
        <p:nvPicPr>
          <p:cNvPr id="6" name="Picture 2" descr="animation showing particle motion for a transeverse shear 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091" y="5723468"/>
            <a:ext cx="3164309" cy="1044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1556" y="2269066"/>
            <a:ext cx="8511821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763" lvl="1"/>
            <a:r>
              <a:rPr lang="en-US" sz="2400" dirty="0" smtClean="0"/>
              <a:t>Longitudinal (a.k.a. </a:t>
            </a:r>
            <a:r>
              <a:rPr lang="en-US" sz="2400" dirty="0" err="1" smtClean="0"/>
              <a:t>compressional</a:t>
            </a:r>
            <a:r>
              <a:rPr lang="en-US" sz="2400" dirty="0" smtClean="0"/>
              <a:t>) – Medium moves in the same direction as wave motion.  Ex: SOUND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Transverse – medium moves perpendicular to the direction of wave motion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2201332"/>
            <a:ext cx="4741333" cy="465666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6977" y="2201332"/>
            <a:ext cx="4397024" cy="465666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Waves:</a:t>
            </a:r>
          </a:p>
          <a:p>
            <a:pPr lvl="1"/>
            <a:r>
              <a:rPr lang="en-US" dirty="0" smtClean="0"/>
              <a:t>Medium </a:t>
            </a:r>
            <a:r>
              <a:rPr lang="en-US" dirty="0" smtClean="0"/>
              <a:t>m</a:t>
            </a:r>
            <a:r>
              <a:rPr lang="en-US" dirty="0" smtClean="0"/>
              <a:t>oves </a:t>
            </a:r>
            <a:r>
              <a:rPr lang="en-US" dirty="0" smtClean="0"/>
              <a:t>in a longitudinal </a:t>
            </a:r>
            <a:r>
              <a:rPr lang="en-US" dirty="0" smtClean="0"/>
              <a:t>and </a:t>
            </a:r>
            <a:r>
              <a:rPr lang="en-US" dirty="0" err="1" smtClean="0"/>
              <a:t>compressional</a:t>
            </a:r>
            <a:r>
              <a:rPr lang="en-US" dirty="0" smtClean="0"/>
              <a:t> </a:t>
            </a:r>
            <a:r>
              <a:rPr lang="en-US" dirty="0" smtClean="0"/>
              <a:t>motion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800" dirty="0" smtClean="0"/>
              <a:t>Water				     Earthquake:  </a:t>
            </a:r>
            <a:r>
              <a:rPr lang="en-US" sz="1600" b="1" dirty="0" smtClean="0"/>
              <a:t>Rayleigh surface waves</a:t>
            </a:r>
            <a:r>
              <a:rPr lang="en-US" sz="2800" dirty="0" smtClean="0"/>
              <a:t>			</a:t>
            </a:r>
            <a:endParaRPr lang="en-US" sz="2800" dirty="0"/>
          </a:p>
        </p:txBody>
      </p:sp>
      <p:pic>
        <p:nvPicPr>
          <p:cNvPr id="90120" name="Picture 8" descr="animation showing elliptical particle motion for a Rayleigh surface wa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293" y="3556000"/>
            <a:ext cx="4016142" cy="2537700"/>
          </a:xfrm>
          <a:prstGeom prst="rect">
            <a:avLst/>
          </a:prstGeom>
          <a:noFill/>
        </p:spPr>
      </p:pic>
      <p:pic>
        <p:nvPicPr>
          <p:cNvPr id="90122" name="Picture 10" descr="animation showing circular motion for particles associated with a water surface wav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35" y="3599546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</a:t>
            </a:r>
            <a:r>
              <a:rPr lang="en-US" dirty="0"/>
              <a:t>Radiation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056" y="1827213"/>
            <a:ext cx="7975600" cy="3187700"/>
          </a:xfrm>
        </p:spPr>
        <p:txBody>
          <a:bodyPr/>
          <a:lstStyle/>
          <a:p>
            <a:r>
              <a:rPr lang="en-US" b="1" dirty="0"/>
              <a:t>Electromagnetic </a:t>
            </a:r>
            <a:r>
              <a:rPr lang="en-US" b="1" dirty="0" smtClean="0"/>
              <a:t>Waves (light)</a:t>
            </a:r>
            <a:endParaRPr lang="en-US" dirty="0"/>
          </a:p>
          <a:p>
            <a:pPr lvl="1"/>
            <a:r>
              <a:rPr lang="en-US" dirty="0" smtClean="0"/>
              <a:t>Waves </a:t>
            </a:r>
            <a:r>
              <a:rPr lang="en-US" dirty="0"/>
              <a:t>produced by the motion of electrically charged particles</a:t>
            </a:r>
          </a:p>
          <a:p>
            <a:pPr lvl="1"/>
            <a:r>
              <a:rPr lang="en-US" dirty="0" smtClean="0"/>
              <a:t>Move through electric and magnetic fields, </a:t>
            </a:r>
            <a:r>
              <a:rPr lang="en-US" u="sng" dirty="0" smtClean="0"/>
              <a:t>does </a:t>
            </a:r>
            <a:r>
              <a:rPr lang="en-US" u="sng" dirty="0"/>
              <a:t>not require a medium</a:t>
            </a:r>
          </a:p>
          <a:p>
            <a:pPr lvl="1"/>
            <a:r>
              <a:rPr lang="en-US" dirty="0" smtClean="0"/>
              <a:t>All light travels at the same speed </a:t>
            </a:r>
            <a:r>
              <a:rPr lang="en-US" dirty="0"/>
              <a:t>in a vacuum = </a:t>
            </a:r>
            <a:r>
              <a:rPr lang="en-US" dirty="0" smtClean="0"/>
              <a:t>300,000,000 m/s</a:t>
            </a:r>
            <a:endParaRPr lang="en-US" dirty="0"/>
          </a:p>
        </p:txBody>
      </p:sp>
      <p:pic>
        <p:nvPicPr>
          <p:cNvPr id="38953" name="em wav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056" y="4886325"/>
            <a:ext cx="2099733" cy="1771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8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5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8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53"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11067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Arranged by wavelength</a:t>
            </a:r>
          </a:p>
          <a:p>
            <a:r>
              <a:rPr lang="en-US" sz="2400" dirty="0" smtClean="0"/>
              <a:t>Longer wavelength: lower frequency, lower energy</a:t>
            </a:r>
          </a:p>
          <a:p>
            <a:r>
              <a:rPr lang="en-US" sz="2400" dirty="0" smtClean="0"/>
              <a:t>Shorter wavelength: higher frequency, higher </a:t>
            </a:r>
            <a:r>
              <a:rPr lang="en-US" sz="2400" dirty="0" err="1" smtClean="0"/>
              <a:t>enerygy</a:t>
            </a:r>
            <a:endParaRPr lang="en-US" sz="2400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755" y="3201598"/>
            <a:ext cx="6819900" cy="34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</a:t>
            </a:r>
            <a:r>
              <a:rPr lang="en-US" dirty="0"/>
              <a:t>Colors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435261"/>
            <a:ext cx="4947837" cy="48893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Different colors of light have different wavelengths</a:t>
            </a:r>
          </a:p>
          <a:p>
            <a:r>
              <a:rPr lang="en-US" dirty="0" smtClean="0"/>
              <a:t>White light has all colors</a:t>
            </a:r>
          </a:p>
          <a:p>
            <a:r>
              <a:rPr lang="en-US" dirty="0" smtClean="0"/>
              <a:t>The human eye retina contains</a:t>
            </a:r>
            <a:r>
              <a:rPr lang="en-US" dirty="0"/>
              <a:t>…</a:t>
            </a:r>
          </a:p>
          <a:p>
            <a:pPr lvl="1"/>
            <a:r>
              <a:rPr lang="en-US" b="1" dirty="0"/>
              <a:t>Rods</a:t>
            </a:r>
            <a:r>
              <a:rPr lang="en-US" dirty="0"/>
              <a:t> - dim light, black &amp; white</a:t>
            </a:r>
          </a:p>
          <a:p>
            <a:pPr lvl="1"/>
            <a:r>
              <a:rPr lang="en-US" b="1" dirty="0"/>
              <a:t>Cones</a:t>
            </a:r>
            <a:r>
              <a:rPr lang="en-US" dirty="0"/>
              <a:t> - color</a:t>
            </a:r>
          </a:p>
          <a:p>
            <a:pPr lvl="2"/>
            <a:r>
              <a:rPr lang="en-US" dirty="0"/>
              <a:t>red - absorb red &amp; yellow</a:t>
            </a:r>
          </a:p>
          <a:p>
            <a:pPr lvl="2"/>
            <a:r>
              <a:rPr lang="en-US" dirty="0"/>
              <a:t>green - absorb yellow &amp; green</a:t>
            </a:r>
          </a:p>
          <a:p>
            <a:pPr lvl="2"/>
            <a:r>
              <a:rPr lang="en-US" dirty="0"/>
              <a:t>blue - absorb blue &amp; violet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5953478" y="1559457"/>
          <a:ext cx="1145633" cy="2120722"/>
        </p:xfrm>
        <a:graphic>
          <a:graphicData uri="http://schemas.openxmlformats.org/presentationml/2006/ole">
            <p:oleObj spid="_x0000_s187394" name="Clip" r:id="rId3" imgW="993600" imgH="1635840" progId="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5671256" y="4300538"/>
          <a:ext cx="2072922" cy="2557462"/>
        </p:xfrm>
        <a:graphic>
          <a:graphicData uri="http://schemas.openxmlformats.org/presentationml/2006/ole">
            <p:oleObj spid="_x0000_s187395" name="Clip" r:id="rId4" imgW="3049200" imgH="3345120" progId="">
              <p:embed/>
            </p:oleObj>
          </a:graphicData>
        </a:graphic>
      </p:graphicFrame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806877" y="948619"/>
            <a:ext cx="4224233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Stimulates red &amp; green cones</a:t>
            </a:r>
            <a:endParaRPr lang="en-US" sz="2400" dirty="0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319890" y="3839986"/>
            <a:ext cx="2924198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Stimulates all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60427" grpId="0" autoUpdateAnimBg="0"/>
      <p:bldP spid="6042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18" y="228600"/>
            <a:ext cx="8607582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Types of Energy</a:t>
            </a:r>
            <a:endParaRPr lang="en-US" dirty="0"/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3427413" y="2184400"/>
            <a:ext cx="3200400" cy="3352800"/>
          </a:xfrm>
          <a:prstGeom prst="irregularSeal1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ENERGY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07553" name="Group 33"/>
          <p:cNvGrpSpPr>
            <a:grpSpLocks/>
          </p:cNvGrpSpPr>
          <p:nvPr/>
        </p:nvGrpSpPr>
        <p:grpSpPr bwMode="auto">
          <a:xfrm>
            <a:off x="5560070" y="1350964"/>
            <a:ext cx="2859087" cy="1643062"/>
            <a:chOff x="3491" y="851"/>
            <a:chExt cx="1801" cy="1035"/>
          </a:xfrm>
        </p:grpSpPr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3772" y="851"/>
              <a:ext cx="1520" cy="58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/>
                <a:t>The ability to cause change.</a:t>
              </a:r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 flipV="1">
              <a:off x="3491" y="1418"/>
              <a:ext cx="320" cy="4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4" name="Group 34"/>
          <p:cNvGrpSpPr>
            <a:grpSpLocks/>
          </p:cNvGrpSpPr>
          <p:nvPr/>
        </p:nvGrpSpPr>
        <p:grpSpPr bwMode="auto">
          <a:xfrm>
            <a:off x="6059488" y="3571875"/>
            <a:ext cx="2938463" cy="517525"/>
            <a:chOff x="3817" y="2250"/>
            <a:chExt cx="1851" cy="326"/>
          </a:xfrm>
        </p:grpSpPr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4170" y="2250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/>
                <a:t>MECHANICAL</a:t>
              </a:r>
              <a:endParaRPr kumimoji="0" lang="en-US" sz="2400" dirty="0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V="1">
              <a:off x="3817" y="2384"/>
              <a:ext cx="346" cy="1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5" name="Group 35"/>
          <p:cNvGrpSpPr>
            <a:grpSpLocks/>
          </p:cNvGrpSpPr>
          <p:nvPr/>
        </p:nvGrpSpPr>
        <p:grpSpPr bwMode="auto">
          <a:xfrm>
            <a:off x="5921453" y="4191974"/>
            <a:ext cx="2868613" cy="1158875"/>
            <a:chOff x="3827" y="2806"/>
            <a:chExt cx="1807" cy="730"/>
          </a:xfrm>
        </p:grpSpPr>
        <p:sp>
          <p:nvSpPr>
            <p:cNvPr id="107537" name="AutoShape 17"/>
            <p:cNvSpPr>
              <a:spLocks noChangeArrowheads="1"/>
            </p:cNvSpPr>
            <p:nvPr/>
          </p:nvSpPr>
          <p:spPr bwMode="auto">
            <a:xfrm>
              <a:off x="4136" y="3210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/>
                <a:t>ELECTRICAL</a:t>
              </a:r>
              <a:endParaRPr kumimoji="0" lang="en-US" sz="2400" dirty="0"/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3827" y="2806"/>
              <a:ext cx="311" cy="56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6" name="Group 36"/>
          <p:cNvGrpSpPr>
            <a:grpSpLocks/>
          </p:cNvGrpSpPr>
          <p:nvPr/>
        </p:nvGrpSpPr>
        <p:grpSpPr bwMode="auto">
          <a:xfrm>
            <a:off x="3886263" y="4508657"/>
            <a:ext cx="2378075" cy="1860549"/>
            <a:chOff x="1028" y="2458"/>
            <a:chExt cx="1498" cy="1172"/>
          </a:xfrm>
        </p:grpSpPr>
        <p:sp>
          <p:nvSpPr>
            <p:cNvPr id="107536" name="AutoShape 16"/>
            <p:cNvSpPr>
              <a:spLocks noChangeArrowheads="1"/>
            </p:cNvSpPr>
            <p:nvPr/>
          </p:nvSpPr>
          <p:spPr bwMode="auto">
            <a:xfrm>
              <a:off x="1028" y="3304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/>
                <a:t>CHEMICAL</a:t>
              </a:r>
              <a:endParaRPr kumimoji="0" lang="en-US" sz="2400" dirty="0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1722" y="2458"/>
              <a:ext cx="61" cy="83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7" name="Group 37"/>
          <p:cNvGrpSpPr>
            <a:grpSpLocks/>
          </p:cNvGrpSpPr>
          <p:nvPr/>
        </p:nvGrpSpPr>
        <p:grpSpPr bwMode="auto">
          <a:xfrm>
            <a:off x="715224" y="2565622"/>
            <a:ext cx="3386138" cy="793751"/>
            <a:chOff x="576" y="2118"/>
            <a:chExt cx="2133" cy="500"/>
          </a:xfrm>
        </p:grpSpPr>
        <p:sp>
          <p:nvSpPr>
            <p:cNvPr id="107535" name="AutoShape 15"/>
            <p:cNvSpPr>
              <a:spLocks noChangeArrowheads="1"/>
            </p:cNvSpPr>
            <p:nvPr/>
          </p:nvSpPr>
          <p:spPr bwMode="auto">
            <a:xfrm>
              <a:off x="576" y="2118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E085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/>
                <a:t>NUCLEAR</a:t>
              </a:r>
              <a:endParaRPr kumimoji="0" lang="en-US" sz="2400" dirty="0"/>
            </a:p>
          </p:txBody>
        </p:sp>
        <p:sp>
          <p:nvSpPr>
            <p:cNvPr id="107551" name="Line 31"/>
            <p:cNvSpPr>
              <a:spLocks noChangeShapeType="1"/>
            </p:cNvSpPr>
            <p:nvPr/>
          </p:nvSpPr>
          <p:spPr bwMode="auto">
            <a:xfrm flipH="1" flipV="1">
              <a:off x="2081" y="2283"/>
              <a:ext cx="628" cy="335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8" name="Group 38"/>
          <p:cNvGrpSpPr>
            <a:grpSpLocks/>
          </p:cNvGrpSpPr>
          <p:nvPr/>
        </p:nvGrpSpPr>
        <p:grpSpPr bwMode="auto">
          <a:xfrm>
            <a:off x="1035050" y="1335088"/>
            <a:ext cx="3492500" cy="1819275"/>
            <a:chOff x="652" y="841"/>
            <a:chExt cx="2200" cy="1146"/>
          </a:xfrm>
        </p:grpSpPr>
        <p:sp>
          <p:nvSpPr>
            <p:cNvPr id="107534" name="AutoShape 14"/>
            <p:cNvSpPr>
              <a:spLocks noChangeArrowheads="1"/>
            </p:cNvSpPr>
            <p:nvPr/>
          </p:nvSpPr>
          <p:spPr bwMode="auto">
            <a:xfrm>
              <a:off x="652" y="841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/>
                <a:t>THERMAL</a:t>
              </a:r>
              <a:endParaRPr kumimoji="0" lang="en-US" sz="2400" dirty="0"/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151" y="1005"/>
              <a:ext cx="701" cy="98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62" name="Group 42"/>
          <p:cNvGrpSpPr>
            <a:grpSpLocks/>
          </p:cNvGrpSpPr>
          <p:nvPr/>
        </p:nvGrpSpPr>
        <p:grpSpPr bwMode="auto">
          <a:xfrm>
            <a:off x="6719354" y="2271952"/>
            <a:ext cx="1828800" cy="839788"/>
            <a:chOff x="2767" y="3450"/>
            <a:chExt cx="1152" cy="529"/>
          </a:xfrm>
        </p:grpSpPr>
        <p:sp>
          <p:nvSpPr>
            <p:cNvPr id="107560" name="AutoShape 40"/>
            <p:cNvSpPr>
              <a:spLocks noChangeArrowheads="1"/>
            </p:cNvSpPr>
            <p:nvPr/>
          </p:nvSpPr>
          <p:spPr bwMode="auto">
            <a:xfrm>
              <a:off x="2767" y="3653"/>
              <a:ext cx="1152" cy="32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/>
                <a:t>joules (J)</a:t>
              </a:r>
            </a:p>
          </p:txBody>
        </p:sp>
        <p:sp>
          <p:nvSpPr>
            <p:cNvPr id="107561" name="Line 41"/>
            <p:cNvSpPr>
              <a:spLocks noChangeShapeType="1"/>
            </p:cNvSpPr>
            <p:nvPr/>
          </p:nvSpPr>
          <p:spPr bwMode="auto">
            <a:xfrm flipH="1" flipV="1">
              <a:off x="3188" y="3450"/>
              <a:ext cx="126" cy="19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959950" y="4354326"/>
            <a:ext cx="3295650" cy="1354138"/>
            <a:chOff x="4170" y="1723"/>
            <a:chExt cx="2076" cy="853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4170" y="2250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 smtClean="0"/>
                <a:t>LIGHT</a:t>
              </a:r>
              <a:endParaRPr kumimoji="0" lang="en-US" sz="2400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5642" y="1723"/>
              <a:ext cx="604" cy="526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490537" y="3881202"/>
            <a:ext cx="3475038" cy="517525"/>
            <a:chOff x="4136" y="3210"/>
            <a:chExt cx="2189" cy="326"/>
          </a:xfrm>
        </p:grpSpPr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4136" y="3210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 b="1" dirty="0" smtClean="0"/>
                <a:t>SOUND</a:t>
              </a:r>
              <a:endParaRPr kumimoji="0" lang="en-US" sz="2400" dirty="0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632" y="3292"/>
              <a:ext cx="693" cy="6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</a:t>
            </a:r>
            <a:r>
              <a:rPr lang="en-US" dirty="0"/>
              <a:t>Colors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2420938"/>
            <a:ext cx="4809067" cy="3810000"/>
          </a:xfrm>
        </p:spPr>
        <p:txBody>
          <a:bodyPr/>
          <a:lstStyle/>
          <a:p>
            <a:r>
              <a:rPr lang="en-US" b="1" dirty="0"/>
              <a:t>Color Blindness</a:t>
            </a:r>
            <a:endParaRPr lang="en-US" dirty="0"/>
          </a:p>
          <a:p>
            <a:pPr lvl="1"/>
            <a:r>
              <a:rPr lang="en-US" dirty="0"/>
              <a:t>one or more sets of cones </a:t>
            </a:r>
            <a:r>
              <a:rPr lang="en-US" dirty="0" smtClean="0"/>
              <a:t>do </a:t>
            </a:r>
            <a:r>
              <a:rPr lang="en-US" dirty="0"/>
              <a:t>not function properly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61656" y="2324101"/>
            <a:ext cx="4058356" cy="4160838"/>
            <a:chOff x="3587" y="1464"/>
            <a:chExt cx="2876" cy="2621"/>
          </a:xfrm>
        </p:grpSpPr>
        <p:pic>
          <p:nvPicPr>
            <p:cNvPr id="61444" name="Picture 4" descr="C:\My Documents\Christy's Stuff\Teaching Stuff\Media\color blindness test 57-3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5" y="1464"/>
              <a:ext cx="2328" cy="232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3587" y="3833"/>
              <a:ext cx="2876" cy="25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Test for red-green color blindness.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rnd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229" name="Object 1029"/>
          <p:cNvGraphicFramePr>
            <a:graphicFrameLocks noChangeAspect="1"/>
          </p:cNvGraphicFramePr>
          <p:nvPr/>
        </p:nvGraphicFramePr>
        <p:xfrm>
          <a:off x="3026834" y="919164"/>
          <a:ext cx="3088922" cy="5018087"/>
        </p:xfrm>
        <a:graphic>
          <a:graphicData uri="http://schemas.openxmlformats.org/presentationml/2006/ole">
            <p:oleObj spid="_x0000_s188418" name="Photo Editor Photo" r:id="rId3" imgW="3476190" imgH="5020376" progId="">
              <p:embed/>
            </p:oleObj>
          </a:graphicData>
        </a:graphic>
      </p:graphicFrame>
      <p:sp>
        <p:nvSpPr>
          <p:cNvPr id="52230" name="Oval 1030"/>
          <p:cNvSpPr>
            <a:spLocks noChangeArrowheads="1"/>
          </p:cNvSpPr>
          <p:nvPr/>
        </p:nvSpPr>
        <p:spPr bwMode="auto">
          <a:xfrm>
            <a:off x="4515555" y="2768600"/>
            <a:ext cx="124178" cy="152400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rnd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515555" y="2768600"/>
            <a:ext cx="124178" cy="152400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11201" y="5277908"/>
            <a:ext cx="7811911" cy="138499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rial" charset="0"/>
              </a:rPr>
              <a:t>Negative Afterimage</a:t>
            </a:r>
            <a:r>
              <a:rPr lang="en-US" sz="2800" b="0" dirty="0">
                <a:solidFill>
                  <a:schemeClr val="bg2"/>
                </a:solidFill>
                <a:latin typeface="Arial" charset="0"/>
              </a:rPr>
              <a:t> - One set of cones gets tired, and the remaining cones produce an image in the complimentary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Parts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056" y="1456268"/>
            <a:ext cx="7975600" cy="502355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Wavelength</a:t>
            </a:r>
            <a:r>
              <a:rPr lang="en-US" dirty="0" smtClean="0"/>
              <a:t> (</a:t>
            </a:r>
            <a:r>
              <a:rPr lang="el-GR" dirty="0" smtClean="0"/>
              <a:t>λ</a:t>
            </a:r>
            <a:r>
              <a:rPr lang="en-US" dirty="0" smtClean="0"/>
              <a:t>) – distance between one point on a wave and the nearest point just like it</a:t>
            </a:r>
          </a:p>
          <a:p>
            <a:pPr lvl="1"/>
            <a:r>
              <a:rPr lang="en-US" dirty="0" smtClean="0"/>
              <a:t>Distance – measured in meters (m)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Amplitude</a:t>
            </a:r>
            <a:r>
              <a:rPr lang="en-US" dirty="0" smtClean="0"/>
              <a:t> (A) – measure of the amount of energy in a wave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Period</a:t>
            </a:r>
            <a:r>
              <a:rPr lang="en-US" dirty="0" smtClean="0"/>
              <a:t> (T)– amount of time it takes one wavelength to pass a point</a:t>
            </a:r>
          </a:p>
          <a:p>
            <a:pPr lvl="1"/>
            <a:r>
              <a:rPr lang="en-US" dirty="0" smtClean="0"/>
              <a:t>Time – measured in seconds (s)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Frequency</a:t>
            </a:r>
            <a:r>
              <a:rPr lang="en-US" dirty="0" smtClean="0"/>
              <a:t> (f)– number of wavelengths that pass by a point each second</a:t>
            </a:r>
          </a:p>
          <a:p>
            <a:pPr lvl="1"/>
            <a:r>
              <a:rPr lang="en-US" dirty="0" smtClean="0"/>
              <a:t>Equal to 1/period</a:t>
            </a:r>
          </a:p>
          <a:p>
            <a:pPr lvl="1"/>
            <a:r>
              <a:rPr lang="en-US" dirty="0" smtClean="0"/>
              <a:t>Large period = small frequency</a:t>
            </a:r>
          </a:p>
          <a:p>
            <a:pPr lvl="1"/>
            <a:r>
              <a:rPr lang="en-US" dirty="0" smtClean="0"/>
              <a:t>1/time – measured in Hertz (Hz).  1 Hz = 1/s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866" y="1264356"/>
            <a:ext cx="3753556" cy="5294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Transverse Wave</a:t>
            </a:r>
          </a:p>
          <a:p>
            <a:pPr lvl="1"/>
            <a:r>
              <a:rPr lang="en-US" dirty="0" smtClean="0"/>
              <a:t>Equilibrium – rest position of particles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Longitudinal Wave</a:t>
            </a:r>
          </a:p>
          <a:p>
            <a:pPr lvl="1"/>
            <a:r>
              <a:rPr lang="en-US" dirty="0" smtClean="0"/>
              <a:t>Compression – where particles are tightly spaced together </a:t>
            </a:r>
          </a:p>
          <a:p>
            <a:pPr lvl="1"/>
            <a:r>
              <a:rPr lang="en-US" dirty="0" smtClean="0"/>
              <a:t>Rarefaction – where particles are spread apart </a:t>
            </a:r>
            <a:endParaRPr lang="en-US" dirty="0"/>
          </a:p>
        </p:txBody>
      </p:sp>
      <p:pic>
        <p:nvPicPr>
          <p:cNvPr id="166916" name="Picture 4" descr="http://sammyholmes.wikispaces.com/file/view/sammy%27s_2science_pic.jpg/72460957/611x288/sammy%27s_2science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360" y="1095021"/>
            <a:ext cx="4957211" cy="2336624"/>
          </a:xfrm>
          <a:prstGeom prst="rect">
            <a:avLst/>
          </a:prstGeom>
          <a:noFill/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078" y="4167011"/>
            <a:ext cx="4314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Waves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1"/>
            <a:ext cx="8602133" cy="2125663"/>
          </a:xfrm>
        </p:spPr>
        <p:txBody>
          <a:bodyPr/>
          <a:lstStyle/>
          <a:p>
            <a:r>
              <a:rPr lang="en-US" b="1" dirty="0"/>
              <a:t>Velocity </a:t>
            </a:r>
            <a:r>
              <a:rPr lang="en-US" b="1" i="1" dirty="0">
                <a:latin typeface="Times New Roman"/>
              </a:rPr>
              <a:t>( v 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peed </a:t>
            </a:r>
            <a:r>
              <a:rPr lang="en-US" dirty="0"/>
              <a:t>of a wave as it moves forward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wave type and </a:t>
            </a:r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Equation: v = </a:t>
            </a:r>
            <a:r>
              <a:rPr lang="el-GR" dirty="0" smtClean="0"/>
              <a:t>λ</a:t>
            </a:r>
            <a:r>
              <a:rPr lang="en-US" dirty="0" smtClean="0"/>
              <a:t> f </a:t>
            </a:r>
            <a:endParaRPr lang="en-US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905022" y="4176537"/>
            <a:ext cx="4069644" cy="1865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i="1" dirty="0"/>
              <a:t>v</a:t>
            </a:r>
            <a:r>
              <a:rPr lang="en-US" sz="3200" dirty="0"/>
              <a:t>:	</a:t>
            </a:r>
            <a:r>
              <a:rPr lang="en-US" sz="3200" dirty="0" smtClean="0"/>
              <a:t>velocity(m/s</a:t>
            </a:r>
            <a:r>
              <a:rPr lang="en-US" sz="3200" dirty="0"/>
              <a:t>)</a:t>
            </a:r>
          </a:p>
          <a:p>
            <a:pPr algn="l">
              <a:spcBef>
                <a:spcPct val="30000"/>
              </a:spcBef>
            </a:pPr>
            <a:r>
              <a:rPr lang="en-US" sz="3200" dirty="0">
                <a:sym typeface="Symbol" pitchFamily="18" charset="2"/>
              </a:rPr>
              <a:t>:	wavelength (m)</a:t>
            </a:r>
          </a:p>
          <a:p>
            <a:pPr algn="l">
              <a:spcBef>
                <a:spcPct val="30000"/>
              </a:spcBef>
            </a:pPr>
            <a:r>
              <a:rPr lang="en-US" sz="3200" i="1" dirty="0">
                <a:sym typeface="Symbol" pitchFamily="18" charset="2"/>
              </a:rPr>
              <a:t>f</a:t>
            </a:r>
            <a:r>
              <a:rPr lang="en-US" sz="3200" dirty="0">
                <a:sym typeface="Symbol" pitchFamily="18" charset="2"/>
              </a:rPr>
              <a:t>:	frequency (Hz)</a:t>
            </a:r>
            <a:endParaRPr lang="en-US" sz="3200" dirty="0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387123" y="4133851"/>
            <a:ext cx="2009422" cy="1890713"/>
            <a:chOff x="1167" y="2924"/>
            <a:chExt cx="1424" cy="1191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167" y="2924"/>
              <a:ext cx="1424" cy="1191"/>
              <a:chOff x="2688" y="2640"/>
              <a:chExt cx="1728" cy="1584"/>
            </a:xfrm>
          </p:grpSpPr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1451" y="3648"/>
              <a:ext cx="31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>
                  <a:solidFill>
                    <a:srgbClr val="000B10"/>
                  </a:solidFill>
                  <a:sym typeface="Symbol" pitchFamily="18" charset="2"/>
                </a:rPr>
                <a:t></a:t>
              </a:r>
              <a:endParaRPr lang="en-US" sz="40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747" y="3141"/>
              <a:ext cx="31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 dirty="0">
                  <a:solidFill>
                    <a:srgbClr val="000B10"/>
                  </a:solidFill>
                </a:rPr>
                <a:t>v</a:t>
              </a:r>
              <a:endParaRPr lang="en-US" sz="40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1990" y="3618"/>
              <a:ext cx="333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000" b="1" i="1">
                  <a:solidFill>
                    <a:srgbClr val="000B10"/>
                  </a:solidFill>
                </a:rPr>
                <a:t>f</a:t>
              </a:r>
              <a:endParaRPr lang="en-US" sz="36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  <p:bldP spid="1434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78956" y="2957514"/>
            <a:ext cx="5365044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400">
                <a:latin typeface="Arial" charset="0"/>
              </a:rPr>
              <a:t>WORK:</a:t>
            </a:r>
          </a:p>
          <a:p>
            <a:pPr algn="l">
              <a:spcBef>
                <a:spcPct val="5000"/>
              </a:spcBef>
            </a:pPr>
            <a:r>
              <a:rPr lang="en-US" sz="3400" b="1" i="1">
                <a:sym typeface="Symbol" pitchFamily="18" charset="2"/>
              </a:rPr>
              <a:t>v</a:t>
            </a:r>
            <a:r>
              <a:rPr lang="en-US" sz="3400">
                <a:latin typeface="Arial" charset="0"/>
                <a:sym typeface="Symbol" pitchFamily="18" charset="2"/>
              </a:rPr>
              <a:t> =  × </a:t>
            </a:r>
            <a:r>
              <a:rPr lang="en-US" sz="3400" b="1" i="1">
                <a:sym typeface="Symbol" pitchFamily="18" charset="2"/>
              </a:rPr>
              <a:t>f</a:t>
            </a:r>
            <a:endParaRPr lang="en-US" sz="3400">
              <a:latin typeface="Arial" charset="0"/>
              <a:sym typeface="Symbol" pitchFamily="18" charset="2"/>
            </a:endParaRPr>
          </a:p>
          <a:p>
            <a:pPr algn="l">
              <a:spcBef>
                <a:spcPct val="50000"/>
              </a:spcBef>
            </a:pPr>
            <a:r>
              <a:rPr lang="en-US" sz="3400" b="1" i="1">
                <a:sym typeface="Symbol" pitchFamily="18" charset="2"/>
              </a:rPr>
              <a:t>v</a:t>
            </a:r>
            <a:r>
              <a:rPr lang="en-US" sz="3400">
                <a:latin typeface="Arial" charset="0"/>
                <a:sym typeface="Symbol" pitchFamily="18" charset="2"/>
              </a:rPr>
              <a:t> = (3.2 m)(0.60 Hz)</a:t>
            </a:r>
          </a:p>
          <a:p>
            <a:pPr algn="l">
              <a:spcBef>
                <a:spcPct val="50000"/>
              </a:spcBef>
            </a:pPr>
            <a:r>
              <a:rPr lang="en-US" sz="3400" b="1" i="1">
                <a:solidFill>
                  <a:srgbClr val="FFFF00"/>
                </a:solidFill>
                <a:sym typeface="Symbol" pitchFamily="18" charset="2"/>
              </a:rPr>
              <a:t>v</a:t>
            </a:r>
            <a:r>
              <a:rPr lang="en-US" sz="3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34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= 1.92 m/s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Waves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4038"/>
            <a:ext cx="9144000" cy="1103312"/>
          </a:xfrm>
        </p:spPr>
        <p:txBody>
          <a:bodyPr/>
          <a:lstStyle/>
          <a:p>
            <a:r>
              <a:rPr lang="en-US" sz="3000" u="sng" dirty="0"/>
              <a:t>EX</a:t>
            </a:r>
            <a:r>
              <a:rPr lang="en-US" sz="3000" dirty="0"/>
              <a:t>: Find the velocity of a wave in a wave pool if its wavelength is 3.2 m and its frequency is 0.60 Hz</a:t>
            </a:r>
            <a:r>
              <a:rPr lang="en-US" sz="3000" dirty="0">
                <a:sym typeface="Symbol" pitchFamily="18" charset="2"/>
              </a:rPr>
              <a:t>.</a:t>
            </a:r>
            <a:endParaRPr lang="en-US" sz="30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2973389"/>
            <a:ext cx="9131300" cy="3768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367" y="2982914"/>
            <a:ext cx="3608211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400" dirty="0">
                <a:latin typeface="Arial" charset="0"/>
              </a:rPr>
              <a:t>GIVEN:</a:t>
            </a:r>
          </a:p>
          <a:p>
            <a:pPr algn="l">
              <a:spcBef>
                <a:spcPct val="20000"/>
              </a:spcBef>
            </a:pPr>
            <a:r>
              <a:rPr lang="en-US" sz="3400" b="1" i="1" dirty="0">
                <a:sym typeface="Symbol" pitchFamily="18" charset="2"/>
              </a:rPr>
              <a:t>v</a:t>
            </a:r>
            <a:r>
              <a:rPr lang="en-US" sz="3400" dirty="0">
                <a:latin typeface="Arial" charset="0"/>
                <a:sym typeface="Symbol" pitchFamily="18" charset="2"/>
              </a:rPr>
              <a:t> = ?</a:t>
            </a:r>
          </a:p>
          <a:p>
            <a:pPr algn="l">
              <a:spcBef>
                <a:spcPct val="20000"/>
              </a:spcBef>
            </a:pPr>
            <a:r>
              <a:rPr lang="en-US" sz="3400" dirty="0">
                <a:latin typeface="Arial Narrow" pitchFamily="34" charset="0"/>
                <a:sym typeface="Symbol" pitchFamily="18" charset="2"/>
              </a:rPr>
              <a:t> </a:t>
            </a:r>
            <a:r>
              <a:rPr lang="en-US" sz="3400" dirty="0">
                <a:latin typeface="Arial" charset="0"/>
              </a:rPr>
              <a:t>= 3.2 m</a:t>
            </a:r>
          </a:p>
          <a:p>
            <a:pPr algn="l">
              <a:spcBef>
                <a:spcPct val="20000"/>
              </a:spcBef>
            </a:pPr>
            <a:r>
              <a:rPr lang="en-US" sz="3400" b="1" i="1" dirty="0"/>
              <a:t>f</a:t>
            </a:r>
            <a:r>
              <a:rPr lang="en-US" sz="3400" dirty="0">
                <a:latin typeface="Arial" charset="0"/>
              </a:rPr>
              <a:t> = 0.60 Hz</a:t>
            </a:r>
            <a:endParaRPr lang="en-US" sz="3400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786012" y="2973389"/>
            <a:ext cx="0" cy="377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35512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46767" y="4641851"/>
            <a:ext cx="2009422" cy="1890713"/>
            <a:chOff x="1167" y="2924"/>
            <a:chExt cx="1424" cy="119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67" y="2924"/>
              <a:ext cx="1424" cy="1191"/>
              <a:chOff x="2688" y="2640"/>
              <a:chExt cx="1728" cy="1584"/>
            </a:xfrm>
          </p:grpSpPr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1451" y="3648"/>
              <a:ext cx="31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>
                  <a:solidFill>
                    <a:srgbClr val="000B10"/>
                  </a:solidFill>
                  <a:sym typeface="Symbol" pitchFamily="18" charset="2"/>
                </a:rPr>
                <a:t></a:t>
              </a:r>
              <a:endParaRPr lang="en-US" sz="40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1747" y="3141"/>
              <a:ext cx="31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>
                  <a:solidFill>
                    <a:srgbClr val="000B10"/>
                  </a:solidFill>
                </a:rPr>
                <a:t>v</a:t>
              </a:r>
              <a:endParaRPr lang="en-US" sz="40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1990" y="3618"/>
              <a:ext cx="333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000" b="1" i="1">
                  <a:solidFill>
                    <a:srgbClr val="000B10"/>
                  </a:solidFill>
                </a:rPr>
                <a:t>f</a:t>
              </a:r>
              <a:endParaRPr lang="en-US" sz="36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2377722" y="5014913"/>
            <a:ext cx="553156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uild="p" autoUpdateAnimBg="0"/>
      <p:bldP spid="15365" grpId="0" build="p" autoUpdateAnimBg="0"/>
      <p:bldP spid="153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69079" y="2957514"/>
            <a:ext cx="537492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400">
                <a:latin typeface="Arial" charset="0"/>
              </a:rPr>
              <a:t>WORK:</a:t>
            </a:r>
          </a:p>
          <a:p>
            <a:pPr algn="l">
              <a:spcBef>
                <a:spcPct val="5000"/>
              </a:spcBef>
            </a:pPr>
            <a:r>
              <a:rPr lang="en-US" sz="3400" b="1" i="1">
                <a:sym typeface="Symbol" pitchFamily="18" charset="2"/>
              </a:rPr>
              <a:t> f </a:t>
            </a:r>
            <a:r>
              <a:rPr lang="en-US" sz="3400">
                <a:latin typeface="Arial" charset="0"/>
                <a:sym typeface="Symbol" pitchFamily="18" charset="2"/>
              </a:rPr>
              <a:t>= </a:t>
            </a:r>
            <a:r>
              <a:rPr lang="en-US" sz="3400" b="1" i="1">
                <a:sym typeface="Symbol" pitchFamily="18" charset="2"/>
              </a:rPr>
              <a:t>v</a:t>
            </a:r>
            <a:r>
              <a:rPr lang="en-US" sz="3400">
                <a:latin typeface="Arial" charset="0"/>
                <a:sym typeface="Symbol" pitchFamily="18" charset="2"/>
              </a:rPr>
              <a:t> ÷ </a:t>
            </a:r>
          </a:p>
          <a:p>
            <a:pPr algn="l">
              <a:spcBef>
                <a:spcPct val="50000"/>
              </a:spcBef>
            </a:pPr>
            <a:r>
              <a:rPr lang="en-US" sz="3400" b="1" i="1">
                <a:sym typeface="Symbol" pitchFamily="18" charset="2"/>
              </a:rPr>
              <a:t> f </a:t>
            </a:r>
            <a:r>
              <a:rPr lang="en-US" sz="3400">
                <a:latin typeface="Arial" charset="0"/>
                <a:sym typeface="Symbol" pitchFamily="18" charset="2"/>
              </a:rPr>
              <a:t>= (5000 m/s) ÷ (417 m)</a:t>
            </a:r>
          </a:p>
          <a:p>
            <a:pPr algn="l">
              <a:spcBef>
                <a:spcPct val="50000"/>
              </a:spcBef>
            </a:pPr>
            <a:r>
              <a:rPr lang="en-US" sz="3400" b="1" i="1">
                <a:solidFill>
                  <a:srgbClr val="FFFF00"/>
                </a:solidFill>
                <a:sym typeface="Symbol" pitchFamily="18" charset="2"/>
              </a:rPr>
              <a:t> f</a:t>
            </a:r>
            <a:r>
              <a:rPr lang="en-US" sz="3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34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= 12 Hz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Waves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98650"/>
            <a:ext cx="9144000" cy="10287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/>
              <a:t>EX</a:t>
            </a:r>
            <a:r>
              <a:rPr lang="en-US" sz="2800" dirty="0"/>
              <a:t>: An earthquake produces a wave that has a wavelength of 417 m and travels at 5000 m/s.  What is its frequency?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2973389"/>
            <a:ext cx="9131300" cy="3768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7367" y="2982914"/>
            <a:ext cx="3608211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400">
                <a:latin typeface="Arial" charset="0"/>
              </a:rPr>
              <a:t>GIVEN:</a:t>
            </a:r>
          </a:p>
          <a:p>
            <a:pPr algn="l">
              <a:spcBef>
                <a:spcPct val="20000"/>
              </a:spcBef>
            </a:pPr>
            <a:r>
              <a:rPr lang="en-US" sz="3400">
                <a:latin typeface="Arial Narrow" pitchFamily="34" charset="0"/>
                <a:sym typeface="Symbol" pitchFamily="18" charset="2"/>
              </a:rPr>
              <a:t> </a:t>
            </a:r>
            <a:r>
              <a:rPr lang="en-US" sz="3400">
                <a:latin typeface="Arial" charset="0"/>
              </a:rPr>
              <a:t>= 417 m</a:t>
            </a:r>
          </a:p>
          <a:p>
            <a:pPr algn="l">
              <a:spcBef>
                <a:spcPct val="20000"/>
              </a:spcBef>
            </a:pPr>
            <a:r>
              <a:rPr lang="en-US" sz="3400" b="1" i="1">
                <a:sym typeface="Symbol" pitchFamily="18" charset="2"/>
              </a:rPr>
              <a:t>v</a:t>
            </a:r>
            <a:r>
              <a:rPr lang="en-US" sz="3400">
                <a:latin typeface="Arial" charset="0"/>
                <a:sym typeface="Symbol" pitchFamily="18" charset="2"/>
              </a:rPr>
              <a:t> = 5000 m/s</a:t>
            </a:r>
          </a:p>
          <a:p>
            <a:pPr algn="l">
              <a:spcBef>
                <a:spcPct val="20000"/>
              </a:spcBef>
            </a:pPr>
            <a:r>
              <a:rPr lang="en-US" sz="3400" b="1" i="1"/>
              <a:t>f</a:t>
            </a:r>
            <a:r>
              <a:rPr lang="en-US" sz="3400">
                <a:latin typeface="Arial" charset="0"/>
              </a:rPr>
              <a:t> = ?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786012" y="2973389"/>
            <a:ext cx="0" cy="377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0" y="35512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46767" y="4641851"/>
            <a:ext cx="2009422" cy="1890713"/>
            <a:chOff x="1167" y="2924"/>
            <a:chExt cx="1424" cy="11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67" y="2924"/>
              <a:ext cx="1424" cy="1191"/>
              <a:chOff x="2688" y="2640"/>
              <a:chExt cx="1728" cy="1584"/>
            </a:xfrm>
          </p:grpSpPr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1451" y="3648"/>
              <a:ext cx="31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>
                  <a:solidFill>
                    <a:srgbClr val="000B10"/>
                  </a:solidFill>
                  <a:sym typeface="Symbol" pitchFamily="18" charset="2"/>
                </a:rPr>
                <a:t></a:t>
              </a:r>
              <a:endParaRPr lang="en-US" sz="40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1747" y="3141"/>
              <a:ext cx="31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i="1">
                  <a:solidFill>
                    <a:srgbClr val="000B10"/>
                  </a:solidFill>
                </a:rPr>
                <a:t>v</a:t>
              </a:r>
              <a:endParaRPr lang="en-US" sz="40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1990" y="3618"/>
              <a:ext cx="333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000" b="1" i="1">
                  <a:solidFill>
                    <a:srgbClr val="000B10"/>
                  </a:solidFill>
                </a:rPr>
                <a:t>f</a:t>
              </a:r>
              <a:endParaRPr lang="en-US" sz="36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741789" y="5818188"/>
            <a:ext cx="553156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90" grpId="0" build="p" autoUpdateAnimBg="0"/>
      <p:bldP spid="164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2026920"/>
            <a:ext cx="7790745" cy="4526280"/>
          </a:xfrm>
        </p:spPr>
        <p:txBody>
          <a:bodyPr/>
          <a:lstStyle/>
          <a:p>
            <a:r>
              <a:rPr lang="en-US" sz="4000" dirty="0" smtClean="0"/>
              <a:t>Wave Properties</a:t>
            </a:r>
          </a:p>
          <a:p>
            <a:pPr lvl="1"/>
            <a:r>
              <a:rPr lang="en-US" sz="4000" dirty="0" smtClean="0"/>
              <a:t>Reflection</a:t>
            </a:r>
          </a:p>
          <a:p>
            <a:pPr lvl="1"/>
            <a:r>
              <a:rPr lang="en-US" sz="4000" dirty="0" smtClean="0"/>
              <a:t>Refraction</a:t>
            </a:r>
          </a:p>
          <a:p>
            <a:pPr lvl="1"/>
            <a:r>
              <a:rPr lang="en-US" sz="4000" dirty="0" smtClean="0"/>
              <a:t>Interference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3013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377245"/>
            <a:ext cx="4412544" cy="325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a wave strikes </a:t>
            </a:r>
            <a:r>
              <a:rPr lang="en-US" dirty="0" smtClean="0"/>
              <a:t>an object </a:t>
            </a:r>
            <a:r>
              <a:rPr lang="en-US" dirty="0"/>
              <a:t>and bounces </a:t>
            </a:r>
            <a:r>
              <a:rPr lang="en-US" dirty="0" smtClean="0"/>
              <a:t>off</a:t>
            </a:r>
          </a:p>
          <a:p>
            <a:pPr lvl="1"/>
            <a:r>
              <a:rPr lang="en-US" dirty="0" smtClean="0"/>
              <a:t>Ex: Mirror</a:t>
            </a:r>
          </a:p>
          <a:p>
            <a:pPr lvl="1"/>
            <a:r>
              <a:rPr lang="en-US" dirty="0" smtClean="0"/>
              <a:t>Ex: Sound echoing off a gym wall</a:t>
            </a:r>
          </a:p>
          <a:p>
            <a:r>
              <a:rPr lang="en-US" dirty="0" smtClean="0"/>
              <a:t>Light reflects at same angle from the normal</a:t>
            </a:r>
          </a:p>
          <a:p>
            <a:r>
              <a:rPr lang="en-US" dirty="0" smtClean="0"/>
              <a:t>Normal – imaginary line perpendicular to the surface</a:t>
            </a:r>
          </a:p>
        </p:txBody>
      </p:sp>
      <p:pic>
        <p:nvPicPr>
          <p:cNvPr id="65541" name="Picture 5" descr="C:\My Documents\Christy's Stuff\Teaching Stuff\Media\reflection - different surfac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22" y="4778375"/>
            <a:ext cx="5578123" cy="17541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5362222" y="4064000"/>
            <a:ext cx="2585156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38326" y="2351088"/>
            <a:ext cx="2103963" cy="1700212"/>
            <a:chOff x="3287" y="1481"/>
            <a:chExt cx="1491" cy="1071"/>
          </a:xfrm>
        </p:grpSpPr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968" y="1792"/>
              <a:ext cx="760" cy="760"/>
            </a:xfrm>
            <a:prstGeom prst="line">
              <a:avLst/>
            </a:prstGeom>
            <a:noFill/>
            <a:ln w="38100" cap="rnd">
              <a:solidFill>
                <a:srgbClr val="66FF66"/>
              </a:solidFill>
              <a:round/>
              <a:headEnd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3287" y="1481"/>
              <a:ext cx="1491" cy="29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66FF66"/>
                  </a:solidFill>
                  <a:latin typeface="Arial" charset="0"/>
                </a:rPr>
                <a:t>incident beam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671733" y="2351088"/>
            <a:ext cx="2380542" cy="1687512"/>
            <a:chOff x="4728" y="1481"/>
            <a:chExt cx="1687" cy="1063"/>
          </a:xfrm>
        </p:grpSpPr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4728" y="1784"/>
              <a:ext cx="760" cy="760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round/>
              <a:headEnd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4840" y="1481"/>
              <a:ext cx="1575" cy="291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Arial" charset="0"/>
                </a:rPr>
                <a:t>reflected beam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125632" y="1652588"/>
            <a:ext cx="1588910" cy="2754312"/>
            <a:chOff x="4341" y="1041"/>
            <a:chExt cx="1126" cy="1735"/>
          </a:xfrm>
        </p:grpSpPr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4728" y="1320"/>
              <a:ext cx="0" cy="1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4341" y="1041"/>
              <a:ext cx="1126" cy="388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Normal</a:t>
              </a:r>
              <a:endParaRPr lang="en-US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4728" y="2560"/>
              <a:ext cx="128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8" y="128"/>
                </a:cxn>
                <a:cxn ang="0">
                  <a:pos x="128" y="0"/>
                </a:cxn>
              </a:cxnLst>
              <a:rect l="0" t="0" r="r" b="b"/>
              <a:pathLst>
                <a:path w="128" h="128">
                  <a:moveTo>
                    <a:pt x="0" y="128"/>
                  </a:moveTo>
                  <a:cubicBezTo>
                    <a:pt x="43" y="128"/>
                    <a:pt x="85" y="128"/>
                    <a:pt x="128" y="128"/>
                  </a:cubicBezTo>
                  <a:lnTo>
                    <a:pt x="128" y="0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 advAuto="0"/>
      <p:bldP spid="655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5275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99" y="1421394"/>
            <a:ext cx="8193385" cy="5124261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Elastic Potential Energy</a:t>
            </a:r>
            <a:r>
              <a:rPr lang="en-US" dirty="0" smtClean="0"/>
              <a:t> – </a:t>
            </a:r>
          </a:p>
          <a:p>
            <a:pPr lvl="1">
              <a:buNone/>
            </a:pPr>
            <a:r>
              <a:rPr lang="en-US" dirty="0" smtClean="0"/>
              <a:t>energy stored in springs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Light Energy</a:t>
            </a:r>
            <a:r>
              <a:rPr lang="en-US" dirty="0" smtClean="0"/>
              <a:t> – </a:t>
            </a:r>
          </a:p>
          <a:p>
            <a:pPr lvl="1">
              <a:buNone/>
            </a:pPr>
            <a:r>
              <a:rPr lang="en-US" dirty="0" smtClean="0"/>
              <a:t>energy associated with </a:t>
            </a:r>
          </a:p>
          <a:p>
            <a:pPr lvl="1">
              <a:buNone/>
            </a:pPr>
            <a:r>
              <a:rPr lang="en-US" dirty="0" smtClean="0"/>
              <a:t>electromagnetic radiation</a:t>
            </a:r>
            <a:endParaRPr lang="en-US" dirty="0"/>
          </a:p>
        </p:txBody>
      </p:sp>
      <p:pic>
        <p:nvPicPr>
          <p:cNvPr id="126978" name="Picture 2" descr="https://encrypted-tbn2.google.com/images?q=tbn:ANd9GcSj_FcMKXeH2esyHTVjQ8CPoQsooK5meqfPkgK83EIpmMdFeUje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564" y="940099"/>
            <a:ext cx="2562225" cy="1781176"/>
          </a:xfrm>
          <a:prstGeom prst="rect">
            <a:avLst/>
          </a:prstGeom>
          <a:noFill/>
        </p:spPr>
      </p:pic>
      <p:pic>
        <p:nvPicPr>
          <p:cNvPr id="126980" name="Picture 4" descr="http://web.princeton.edu/sites/ehs/osradtraining/radiationproperties/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690" y="4707802"/>
            <a:ext cx="3650966" cy="1930800"/>
          </a:xfrm>
          <a:prstGeom prst="rect">
            <a:avLst/>
          </a:prstGeom>
          <a:noFill/>
        </p:spPr>
      </p:pic>
      <p:pic>
        <p:nvPicPr>
          <p:cNvPr id="126982" name="Picture 6" descr="https://encrypted-tbn0.google.com/images?q=tbn:ANd9GcTSb0bWEWC4a2G-5nQY_hSYGa04aurWruKFuVbSHGg3TlAxbUPB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172" y="2655321"/>
            <a:ext cx="2958999" cy="1961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4717" y="3014804"/>
            <a:ext cx="43456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Electrical Energy</a:t>
            </a:r>
            <a:r>
              <a:rPr lang="en-US" sz="3000" dirty="0" smtClean="0"/>
              <a:t> </a:t>
            </a:r>
            <a:r>
              <a:rPr lang="en-US" dirty="0" smtClean="0"/>
              <a:t>– </a:t>
            </a:r>
            <a:r>
              <a:rPr lang="en-US" sz="2600" dirty="0" smtClean="0"/>
              <a:t>energy from the flow of electrical charge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and RADAR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3510" y="1600200"/>
            <a:ext cx="418817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SONAR (</a:t>
            </a:r>
            <a:r>
              <a:rPr lang="en-US" sz="2400" dirty="0" smtClean="0">
                <a:solidFill>
                  <a:srgbClr val="FF0000"/>
                </a:solidFill>
              </a:rPr>
              <a:t>so</a:t>
            </a:r>
            <a:r>
              <a:rPr lang="en-US" sz="2400" dirty="0" smtClean="0"/>
              <a:t>und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avigation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nd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anging) – system that uses the reflection of sound waves to detect objects underwater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5866" y="1600200"/>
            <a:ext cx="410915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RADAR (</a:t>
            </a:r>
            <a:r>
              <a:rPr lang="en-US" sz="2400" dirty="0" smtClean="0">
                <a:solidFill>
                  <a:srgbClr val="FF0000"/>
                </a:solidFill>
              </a:rPr>
              <a:t>ra</a:t>
            </a:r>
            <a:r>
              <a:rPr lang="en-US" sz="2400" dirty="0" smtClean="0"/>
              <a:t>dio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etection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nd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anging) – system that uses the reflection of radio (form of EM) waves to find position and movement of objects</a:t>
            </a:r>
            <a:endParaRPr lang="en-US" sz="2400" dirty="0"/>
          </a:p>
        </p:txBody>
      </p:sp>
      <p:pic>
        <p:nvPicPr>
          <p:cNvPr id="169986" name="Picture 2" descr="http://images.yourdictionary.com/images/science/ASso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29" y="3725333"/>
            <a:ext cx="3086840" cy="2940756"/>
          </a:xfrm>
          <a:prstGeom prst="rect">
            <a:avLst/>
          </a:prstGeom>
          <a:noFill/>
        </p:spPr>
      </p:pic>
      <p:pic>
        <p:nvPicPr>
          <p:cNvPr id="169988" name="Picture 4" descr="http://images.yourdictionary.com/images/297.20.ra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657" y="4255912"/>
            <a:ext cx="3228887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0"/>
            <a:ext cx="6773333" cy="3576638"/>
          </a:xfrm>
        </p:spPr>
        <p:txBody>
          <a:bodyPr/>
          <a:lstStyle/>
          <a:p>
            <a:r>
              <a:rPr lang="en-US" dirty="0" smtClean="0"/>
              <a:t>Bending </a:t>
            </a:r>
            <a:r>
              <a:rPr lang="en-US" dirty="0"/>
              <a:t>of waves when passing from one medium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Caused </a:t>
            </a:r>
            <a:r>
              <a:rPr lang="en-US" dirty="0"/>
              <a:t>by a change in speed</a:t>
            </a:r>
          </a:p>
          <a:p>
            <a:pPr lvl="1"/>
            <a:r>
              <a:rPr lang="en-US" dirty="0">
                <a:solidFill>
                  <a:srgbClr val="66FF66"/>
                </a:solidFill>
              </a:rPr>
              <a:t>slower (more dense)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 light bends toward the </a:t>
            </a:r>
            <a:r>
              <a:rPr lang="en-US" dirty="0" smtClean="0">
                <a:sym typeface="Symbol" pitchFamily="18" charset="2"/>
              </a:rPr>
              <a:t>normal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faster (less dense)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Symbol" pitchFamily="18" charset="2"/>
              </a:rPr>
              <a:t> light bends away from the normal</a:t>
            </a:r>
            <a:endParaRPr lang="en-US" dirty="0" smtClean="0">
              <a:latin typeface="Arial" charset="0"/>
            </a:endParaRPr>
          </a:p>
          <a:p>
            <a:pPr lvl="2"/>
            <a:endParaRPr lang="en-US" dirty="0"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045" y="2043113"/>
            <a:ext cx="1704622" cy="2127250"/>
            <a:chOff x="5062" y="1287"/>
            <a:chExt cx="1208" cy="1340"/>
          </a:xfrm>
        </p:grpSpPr>
        <p:pic>
          <p:nvPicPr>
            <p:cNvPr id="67588" name="Picture 4" descr="C:\My Documents\Christy's Stuff\Teaching Stuff\Media\refraction direction.gif"/>
            <p:cNvPicPr>
              <a:picLocks noChangeAspect="1" noChangeArrowheads="1"/>
            </p:cNvPicPr>
            <p:nvPr/>
          </p:nvPicPr>
          <p:blipFill>
            <a:blip r:embed="rId2" cstate="print"/>
            <a:srcRect l="31544" t="18619" r="33496"/>
            <a:stretch>
              <a:fillRect/>
            </a:stretch>
          </p:blipFill>
          <p:spPr bwMode="auto">
            <a:xfrm>
              <a:off x="5062" y="1578"/>
              <a:ext cx="1208" cy="1049"/>
            </a:xfrm>
            <a:prstGeom prst="rect">
              <a:avLst/>
            </a:prstGeom>
            <a:noFill/>
            <a:ln w="38100">
              <a:solidFill>
                <a:srgbClr val="66FF66"/>
              </a:solidFill>
              <a:miter lim="800000"/>
              <a:headEnd/>
              <a:tailEnd/>
            </a:ln>
          </p:spPr>
        </p:pic>
        <p:sp>
          <p:nvSpPr>
            <p:cNvPr id="67590" name="Text Box 6"/>
            <p:cNvSpPr txBox="1">
              <a:spLocks noChangeArrowheads="1"/>
            </p:cNvSpPr>
            <p:nvPr/>
          </p:nvSpPr>
          <p:spPr bwMode="auto">
            <a:xfrm>
              <a:off x="5256" y="1287"/>
              <a:ext cx="919" cy="25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66FF66"/>
                  </a:solidFill>
                  <a:latin typeface="Arial" charset="0"/>
                </a:rPr>
                <a:t>SLOWER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141634" y="4519614"/>
            <a:ext cx="1706033" cy="2130425"/>
            <a:chOff x="5061" y="2847"/>
            <a:chExt cx="1209" cy="1342"/>
          </a:xfrm>
        </p:grpSpPr>
        <p:pic>
          <p:nvPicPr>
            <p:cNvPr id="67589" name="Picture 5" descr="C:\My Documents\Christy's Stuff\Teaching Stuff\Media\refraction direction.gif"/>
            <p:cNvPicPr>
              <a:picLocks noChangeAspect="1" noChangeArrowheads="1"/>
            </p:cNvPicPr>
            <p:nvPr/>
          </p:nvPicPr>
          <p:blipFill>
            <a:blip r:embed="rId2" cstate="print"/>
            <a:srcRect t="18196" r="68605"/>
            <a:stretch>
              <a:fillRect/>
            </a:stretch>
          </p:blipFill>
          <p:spPr bwMode="auto">
            <a:xfrm>
              <a:off x="5061" y="3117"/>
              <a:ext cx="1209" cy="107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5287" y="2847"/>
              <a:ext cx="840" cy="25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FASTER</a:t>
              </a:r>
            </a:p>
          </p:txBody>
        </p:sp>
      </p:grp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69523" y="5345114"/>
            <a:ext cx="6773333" cy="1411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143000" lvl="2" indent="-228600" algn="l">
              <a:spcBef>
                <a:spcPct val="20000"/>
              </a:spcBef>
              <a:buSzPct val="100000"/>
              <a:buFontTx/>
              <a:buChar char="•"/>
            </a:pPr>
            <a:endParaRPr lang="en-US" sz="3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 autoUpdateAnimBg="0"/>
      <p:bldP spid="67594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1"/>
            <a:ext cx="7337778" cy="779463"/>
          </a:xfrm>
        </p:spPr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</p:txBody>
      </p:sp>
      <p:pic>
        <p:nvPicPr>
          <p:cNvPr id="205826" name="Picture 2" descr="http://twistedsifter.files.wordpress.com/2012/11/light-refraction-physics-is-f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173" y="1648177"/>
            <a:ext cx="5430352" cy="408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1"/>
            <a:ext cx="7337778" cy="779463"/>
          </a:xfrm>
        </p:spPr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</p:txBody>
      </p:sp>
      <p:pic>
        <p:nvPicPr>
          <p:cNvPr id="70663" name="Picture 7" descr="C:\My Documents\Christy's Stuff\Teaching Stuff\Media\re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556" y="2514600"/>
            <a:ext cx="5695244" cy="3930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828800"/>
            <a:ext cx="4255912" cy="4724400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Amount of diffraction depends on wavelength </a:t>
            </a:r>
            <a:r>
              <a:rPr lang="en-US" sz="2400" dirty="0"/>
              <a:t>of </a:t>
            </a:r>
            <a:r>
              <a:rPr lang="en-US" sz="2400" dirty="0" smtClean="0"/>
              <a:t>the </a:t>
            </a:r>
            <a:r>
              <a:rPr lang="en-US" sz="2400" dirty="0"/>
              <a:t>light - shorter </a:t>
            </a:r>
            <a:r>
              <a:rPr lang="en-US" sz="2400" dirty="0" smtClean="0"/>
              <a:t>wavelengths (blue) bend </a:t>
            </a:r>
            <a:r>
              <a:rPr lang="en-US" sz="2400" dirty="0" smtClean="0"/>
              <a:t>more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Prism: white light enters, different colors bend a different amount</a:t>
            </a:r>
            <a:endParaRPr lang="en-US" sz="2400" dirty="0"/>
          </a:p>
        </p:txBody>
      </p:sp>
      <p:pic>
        <p:nvPicPr>
          <p:cNvPr id="69636" name="Picture 4" descr="C:\MYDOCU~1\HTML\WEBSITE\PRISM2.GIF"/>
          <p:cNvPicPr>
            <a:picLocks noChangeAspect="1" noChangeArrowheads="1"/>
          </p:cNvPicPr>
          <p:nvPr/>
        </p:nvPicPr>
        <p:blipFill>
          <a:blip r:embed="rId2" cstate="print"/>
          <a:srcRect l="17459" r="6110"/>
          <a:stretch>
            <a:fillRect/>
          </a:stretch>
        </p:blipFill>
        <p:spPr bwMode="auto">
          <a:xfrm>
            <a:off x="4334933" y="1489605"/>
            <a:ext cx="4515556" cy="337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0"/>
            <a:ext cx="8602133" cy="1436688"/>
          </a:xfrm>
        </p:spPr>
        <p:txBody>
          <a:bodyPr>
            <a:normAutofit/>
          </a:bodyPr>
          <a:lstStyle/>
          <a:p>
            <a:r>
              <a:rPr lang="en-US" b="1" dirty="0"/>
              <a:t>Rainbows</a:t>
            </a:r>
            <a:endParaRPr lang="en-US" dirty="0"/>
          </a:p>
          <a:p>
            <a:pPr lvl="1"/>
            <a:r>
              <a:rPr lang="en-US" dirty="0" smtClean="0"/>
              <a:t>White light from sun enters rain drop, it refracts, reflects, and refracts again.</a:t>
            </a:r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022" y="3005666"/>
            <a:ext cx="3471333" cy="3486150"/>
          </a:xfrm>
          <a:prstGeom prst="rect">
            <a:avLst/>
          </a:prstGeom>
          <a:noFill/>
          <a:ln w="28575" cap="rnd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88" y="3853745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634" y="1320800"/>
            <a:ext cx="8602133" cy="1436688"/>
          </a:xfrm>
        </p:spPr>
        <p:txBody>
          <a:bodyPr>
            <a:normAutofit/>
          </a:bodyPr>
          <a:lstStyle/>
          <a:p>
            <a:r>
              <a:rPr lang="en-US" b="1" dirty="0" smtClean="0"/>
              <a:t>Double Rainbows</a:t>
            </a:r>
            <a:endParaRPr lang="en-US" dirty="0"/>
          </a:p>
          <a:p>
            <a:pPr lvl="1"/>
            <a:r>
              <a:rPr lang="en-US" dirty="0" smtClean="0"/>
              <a:t>Light r</a:t>
            </a:r>
            <a:r>
              <a:rPr lang="en-US" dirty="0" smtClean="0"/>
              <a:t>eflects twice inside rain drop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01730" name="Picture 2" descr="http://beforeitsnews.com/mediadrop/uploads/2013/38/c75f39d85ed706c20ed4a19586c89b6c7e7af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910946"/>
            <a:ext cx="4762500" cy="3609976"/>
          </a:xfrm>
          <a:prstGeom prst="rect">
            <a:avLst/>
          </a:prstGeom>
          <a:noFill/>
        </p:spPr>
      </p:pic>
      <p:pic>
        <p:nvPicPr>
          <p:cNvPr id="201733" name="Picture 5" descr="http://t0.gstatic.com/images?q=tbn:ANd9GcS92IUKFJAcqEq0Uq9-4N7t-xFBTIzdIq6pJ3AOzxWGcFfJjO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89" y="3081336"/>
            <a:ext cx="4024107" cy="226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387"/>
            <a:ext cx="7467600" cy="4525963"/>
          </a:xfrm>
        </p:spPr>
        <p:txBody>
          <a:bodyPr/>
          <a:lstStyle/>
          <a:p>
            <a:r>
              <a:rPr lang="en-US" dirty="0" smtClean="0"/>
              <a:t>When two waves combine, they add</a:t>
            </a:r>
          </a:p>
          <a:p>
            <a:r>
              <a:rPr lang="en-US" dirty="0" smtClean="0"/>
              <a:t>Two waves at the same point (in phase): highs add to be even higher</a:t>
            </a:r>
          </a:p>
          <a:p>
            <a:r>
              <a:rPr lang="en-US" dirty="0" smtClean="0"/>
              <a:t>Waves at opposite points (out of phase): highs and lows can add to zero</a:t>
            </a:r>
            <a:endParaRPr lang="en-US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57" y="3968645"/>
            <a:ext cx="6372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93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45" y="1828800"/>
            <a:ext cx="8602133" cy="1968500"/>
          </a:xfrm>
        </p:spPr>
        <p:txBody>
          <a:bodyPr/>
          <a:lstStyle/>
          <a:p>
            <a:r>
              <a:rPr lang="en-US" b="1" dirty="0"/>
              <a:t>Interference</a:t>
            </a:r>
            <a:endParaRPr lang="en-US" dirty="0"/>
          </a:p>
          <a:p>
            <a:pPr lvl="1">
              <a:spcBef>
                <a:spcPct val="10000"/>
              </a:spcBef>
            </a:pPr>
            <a:r>
              <a:rPr lang="en-US" dirty="0"/>
              <a:t>constructive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/>
              <a:t>brighter </a:t>
            </a:r>
            <a:r>
              <a:rPr lang="en-US" dirty="0" smtClean="0"/>
              <a:t>light (highs add to be higher)</a:t>
            </a:r>
            <a:endParaRPr lang="en-US" dirty="0"/>
          </a:p>
          <a:p>
            <a:pPr lvl="1">
              <a:spcBef>
                <a:spcPct val="10000"/>
              </a:spcBef>
            </a:pPr>
            <a:r>
              <a:rPr lang="en-US" dirty="0"/>
              <a:t>destructive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dimmer </a:t>
            </a:r>
            <a:r>
              <a:rPr lang="en-US" dirty="0" smtClean="0"/>
              <a:t>light (highs and lows add to 0)</a:t>
            </a:r>
            <a:endParaRPr lang="en-US" dirty="0"/>
          </a:p>
        </p:txBody>
      </p:sp>
      <p:pic>
        <p:nvPicPr>
          <p:cNvPr id="73732" name="two-point interferenc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78" y="3930651"/>
            <a:ext cx="4072467" cy="2676525"/>
          </a:xfrm>
          <a:prstGeom prst="rect">
            <a:avLst/>
          </a:prstGeom>
          <a:noFill/>
        </p:spPr>
      </p:pic>
      <p:pic>
        <p:nvPicPr>
          <p:cNvPr id="73733" name="two-point interference image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2822" y="3768726"/>
            <a:ext cx="3556000" cy="3000375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</p:childTnLst>
        </p:cTn>
      </p:par>
    </p:tnLst>
    <p:bldLst>
      <p:bldP spid="7373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85" y="307818"/>
            <a:ext cx="7876515" cy="620162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u="sng" dirty="0" smtClean="0"/>
              <a:t>Nuclear Energy</a:t>
            </a:r>
            <a:r>
              <a:rPr lang="en-US" dirty="0" smtClean="0"/>
              <a:t> – </a:t>
            </a:r>
          </a:p>
          <a:p>
            <a:pPr algn="r">
              <a:buNone/>
            </a:pPr>
            <a:r>
              <a:rPr lang="en-US" sz="2800" dirty="0" smtClean="0"/>
              <a:t>energy released from </a:t>
            </a:r>
          </a:p>
          <a:p>
            <a:pPr algn="r">
              <a:buNone/>
            </a:pPr>
            <a:r>
              <a:rPr lang="en-US" sz="2800" dirty="0" smtClean="0"/>
              <a:t>a nuclear reaction </a:t>
            </a:r>
          </a:p>
          <a:p>
            <a:pPr algn="r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ie</a:t>
            </a:r>
            <a:r>
              <a:rPr lang="en-US" sz="2800" dirty="0" smtClean="0"/>
              <a:t>. fission and fusion)</a:t>
            </a:r>
          </a:p>
          <a:p>
            <a:pPr algn="r"/>
            <a:endParaRPr lang="en-US" dirty="0" smtClean="0"/>
          </a:p>
          <a:p>
            <a:r>
              <a:rPr lang="en-US" u="sng" dirty="0" smtClean="0"/>
              <a:t>Chemical Potential Energy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potential of a substance to</a:t>
            </a:r>
          </a:p>
          <a:p>
            <a:pPr>
              <a:buNone/>
            </a:pPr>
            <a:r>
              <a:rPr lang="en-US" sz="2800" dirty="0" smtClean="0"/>
              <a:t>	undergo a transformation </a:t>
            </a:r>
          </a:p>
          <a:p>
            <a:pPr>
              <a:buNone/>
            </a:pPr>
            <a:r>
              <a:rPr lang="en-US" sz="2800" dirty="0" smtClean="0"/>
              <a:t>	through a chemical reaction</a:t>
            </a:r>
          </a:p>
          <a:p>
            <a:pPr algn="r">
              <a:buNone/>
            </a:pPr>
            <a:endParaRPr lang="en-US" dirty="0" smtClean="0"/>
          </a:p>
          <a:p>
            <a:pPr algn="r"/>
            <a:r>
              <a:rPr lang="en-US" u="sng" dirty="0" smtClean="0"/>
              <a:t>Sound Energy</a:t>
            </a:r>
            <a:r>
              <a:rPr lang="en-US" dirty="0" smtClean="0"/>
              <a:t> – </a:t>
            </a:r>
          </a:p>
          <a:p>
            <a:pPr algn="r">
              <a:buNone/>
            </a:pPr>
            <a:r>
              <a:rPr lang="en-US" sz="2800" dirty="0" smtClean="0"/>
              <a:t>energy produced </a:t>
            </a:r>
          </a:p>
          <a:p>
            <a:pPr algn="r">
              <a:buNone/>
            </a:pPr>
            <a:r>
              <a:rPr lang="en-US" sz="2800" dirty="0" smtClean="0"/>
              <a:t>by vibrating matter</a:t>
            </a:r>
            <a:endParaRPr lang="en-US" sz="2800" dirty="0"/>
          </a:p>
        </p:txBody>
      </p:sp>
      <p:pic>
        <p:nvPicPr>
          <p:cNvPr id="147458" name="Picture 2" descr="https://encrypted-tbn0.google.com/images?q=tbn:ANd9GcTD21l_uKxA6mF01YqY9R9CZv--zf-tBAUX1QiSbXC0wXpC18Ot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99" y="446273"/>
            <a:ext cx="2921071" cy="1943841"/>
          </a:xfrm>
          <a:prstGeom prst="rect">
            <a:avLst/>
          </a:prstGeom>
          <a:noFill/>
        </p:spPr>
      </p:pic>
      <p:pic>
        <p:nvPicPr>
          <p:cNvPr id="147460" name="Picture 4" descr="https://encrypted-tbn1.google.com/images?q=tbn:ANd9GcT_hGYv5ZC84hG0m3Oqkq6WbtLxiJdUcNTUOnroceli4k8pgxfa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243" y="2688139"/>
            <a:ext cx="3388946" cy="1657523"/>
          </a:xfrm>
          <a:prstGeom prst="rect">
            <a:avLst/>
          </a:prstGeom>
          <a:noFill/>
        </p:spPr>
      </p:pic>
      <p:pic>
        <p:nvPicPr>
          <p:cNvPr id="147462" name="Picture 6" descr="https://encrypted-tbn1.google.com/images?q=tbn:ANd9GcS-ukKeFRgVj73GVL6juOguseTaz60CiNI_iMo3woKqLMH62F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98" y="4759152"/>
            <a:ext cx="3658849" cy="172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25513" y="1371600"/>
            <a:ext cx="8408925" cy="236502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folHlink"/>
                </a:solidFill>
              </a:rPr>
              <a:t>Kinetic Energy (KE)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in the form of motion</a:t>
            </a:r>
          </a:p>
          <a:p>
            <a:pPr lvl="1"/>
            <a:r>
              <a:rPr lang="en-US" dirty="0" smtClean="0"/>
              <a:t>Depends </a:t>
            </a:r>
            <a:r>
              <a:rPr lang="en-US" dirty="0"/>
              <a:t>on mass and </a:t>
            </a:r>
            <a:r>
              <a:rPr lang="en-US" dirty="0" smtClean="0"/>
              <a:t>velocity</a:t>
            </a:r>
          </a:p>
          <a:p>
            <a:pPr lvl="1"/>
            <a:r>
              <a:rPr lang="en-US" sz="2800" dirty="0" smtClean="0"/>
              <a:t>KE = ½ m v</a:t>
            </a:r>
            <a:r>
              <a:rPr lang="en-US" sz="2800" baseline="30000" dirty="0" smtClean="0"/>
              <a:t>2</a:t>
            </a:r>
          </a:p>
          <a:p>
            <a:pPr lvl="1"/>
            <a:r>
              <a:rPr lang="en-US" sz="2800" dirty="0" smtClean="0"/>
              <a:t>Units – Joules (J)</a:t>
            </a:r>
          </a:p>
          <a:p>
            <a:pPr lvl="1"/>
            <a:endParaRPr lang="en-US" dirty="0"/>
          </a:p>
        </p:txBody>
      </p:sp>
      <p:grpSp>
        <p:nvGrpSpPr>
          <p:cNvPr id="109591" name="Group 23"/>
          <p:cNvGrpSpPr>
            <a:grpSpLocks/>
          </p:cNvGrpSpPr>
          <p:nvPr/>
        </p:nvGrpSpPr>
        <p:grpSpPr bwMode="auto">
          <a:xfrm>
            <a:off x="4741863" y="3538538"/>
            <a:ext cx="4073525" cy="3319462"/>
            <a:chOff x="2987" y="2229"/>
            <a:chExt cx="2566" cy="2091"/>
          </a:xfrm>
        </p:grpSpPr>
        <p:grpSp>
          <p:nvGrpSpPr>
            <p:cNvPr id="109585" name="Group 17"/>
            <p:cNvGrpSpPr>
              <a:grpSpLocks/>
            </p:cNvGrpSpPr>
            <p:nvPr/>
          </p:nvGrpSpPr>
          <p:grpSpPr bwMode="auto">
            <a:xfrm>
              <a:off x="4034" y="3373"/>
              <a:ext cx="628" cy="947"/>
              <a:chOff x="3878" y="3373"/>
              <a:chExt cx="628" cy="947"/>
            </a:xfrm>
          </p:grpSpPr>
          <p:graphicFrame>
            <p:nvGraphicFramePr>
              <p:cNvPr id="109579" name="Object 11"/>
              <p:cNvGraphicFramePr>
                <a:graphicFrameLocks noChangeAspect="1"/>
              </p:cNvGraphicFramePr>
              <p:nvPr/>
            </p:nvGraphicFramePr>
            <p:xfrm>
              <a:off x="3927" y="3373"/>
              <a:ext cx="521" cy="753"/>
            </p:xfrm>
            <a:graphic>
              <a:graphicData uri="http://schemas.openxmlformats.org/presentationml/2006/ole">
                <p:oleObj spid="_x0000_s109598" name="Photo Editor Photo" r:id="rId3" imgW="1286055" imgH="1857143" progId="">
                  <p:embed/>
                </p:oleObj>
              </a:graphicData>
            </a:graphic>
          </p:graphicFrame>
          <p:sp>
            <p:nvSpPr>
              <p:cNvPr id="109580" name="Text Box 12"/>
              <p:cNvSpPr txBox="1">
                <a:spLocks noChangeArrowheads="1"/>
              </p:cNvSpPr>
              <p:nvPr/>
            </p:nvSpPr>
            <p:spPr bwMode="auto">
              <a:xfrm>
                <a:off x="3878" y="4089"/>
                <a:ext cx="62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0" lang="en-US" sz="1800"/>
                  <a:t>80 km/h</a:t>
                </a:r>
              </a:p>
            </p:txBody>
          </p:sp>
        </p:grpSp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164" y="3060"/>
              <a:ext cx="628" cy="961"/>
              <a:chOff x="3008" y="3060"/>
              <a:chExt cx="628" cy="961"/>
            </a:xfrm>
          </p:grpSpPr>
          <p:graphicFrame>
            <p:nvGraphicFramePr>
              <p:cNvPr id="109578" name="Object 10"/>
              <p:cNvGraphicFramePr>
                <a:graphicFrameLocks noChangeAspect="1"/>
              </p:cNvGraphicFramePr>
              <p:nvPr/>
            </p:nvGraphicFramePr>
            <p:xfrm>
              <a:off x="3060" y="3060"/>
              <a:ext cx="521" cy="753"/>
            </p:xfrm>
            <a:graphic>
              <a:graphicData uri="http://schemas.openxmlformats.org/presentationml/2006/ole">
                <p:oleObj spid="_x0000_s109599" name="Photo Editor Photo" r:id="rId4" imgW="1286055" imgH="1857143" progId="">
                  <p:embed/>
                </p:oleObj>
              </a:graphicData>
            </a:graphic>
          </p:graphicFrame>
          <p:sp>
            <p:nvSpPr>
              <p:cNvPr id="109581" name="Text Box 13"/>
              <p:cNvSpPr txBox="1">
                <a:spLocks noChangeArrowheads="1"/>
              </p:cNvSpPr>
              <p:nvPr/>
            </p:nvSpPr>
            <p:spPr bwMode="auto">
              <a:xfrm>
                <a:off x="3008" y="3790"/>
                <a:ext cx="62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0" lang="en-US" sz="1800"/>
                  <a:t>50 km/h</a:t>
                </a:r>
              </a:p>
            </p:txBody>
          </p:sp>
        </p:grpSp>
        <p:grpSp>
          <p:nvGrpSpPr>
            <p:cNvPr id="109583" name="Group 15"/>
            <p:cNvGrpSpPr>
              <a:grpSpLocks/>
            </p:cNvGrpSpPr>
            <p:nvPr/>
          </p:nvGrpSpPr>
          <p:grpSpPr bwMode="auto">
            <a:xfrm>
              <a:off x="2987" y="2229"/>
              <a:ext cx="2566" cy="1395"/>
              <a:chOff x="2831" y="2229"/>
              <a:chExt cx="2566" cy="1395"/>
            </a:xfrm>
          </p:grpSpPr>
          <p:graphicFrame>
            <p:nvGraphicFramePr>
              <p:cNvPr id="109573" name="Object 5"/>
              <p:cNvGraphicFramePr>
                <a:graphicFrameLocks noChangeAspect="1"/>
              </p:cNvGraphicFramePr>
              <p:nvPr/>
            </p:nvGraphicFramePr>
            <p:xfrm>
              <a:off x="2831" y="2229"/>
              <a:ext cx="2556" cy="1204"/>
            </p:xfrm>
            <a:graphic>
              <a:graphicData uri="http://schemas.openxmlformats.org/presentationml/2006/ole">
                <p:oleObj spid="_x0000_s109600" name="Clip" r:id="rId5" imgW="24414840" imgH="11509200" progId="">
                  <p:embed/>
                </p:oleObj>
              </a:graphicData>
            </a:graphic>
          </p:graphicFrame>
          <p:sp>
            <p:nvSpPr>
              <p:cNvPr id="109582" name="Text Box 14"/>
              <p:cNvSpPr txBox="1">
                <a:spLocks noChangeArrowheads="1"/>
              </p:cNvSpPr>
              <p:nvPr/>
            </p:nvSpPr>
            <p:spPr bwMode="auto">
              <a:xfrm>
                <a:off x="4769" y="3393"/>
                <a:ext cx="62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0" lang="en-US" sz="1800"/>
                  <a:t>80 km/h</a:t>
                </a:r>
              </a:p>
            </p:txBody>
          </p:sp>
        </p:grpSp>
      </p:grp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1765300" y="4230688"/>
            <a:ext cx="2168525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600" dirty="0">
                <a:solidFill>
                  <a:schemeClr val="folHlink"/>
                </a:solidFill>
              </a:rPr>
              <a:t>80 km/h truck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1382713" y="5722938"/>
            <a:ext cx="3049587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600">
                <a:solidFill>
                  <a:schemeClr val="folHlink"/>
                </a:solidFill>
              </a:rPr>
              <a:t>50 km/h motorcycle</a:t>
            </a:r>
          </a:p>
        </p:txBody>
      </p:sp>
      <p:grpSp>
        <p:nvGrpSpPr>
          <p:cNvPr id="109592" name="Group 24"/>
          <p:cNvGrpSpPr>
            <a:grpSpLocks/>
          </p:cNvGrpSpPr>
          <p:nvPr/>
        </p:nvGrpSpPr>
        <p:grpSpPr bwMode="auto">
          <a:xfrm>
            <a:off x="838200" y="3897843"/>
            <a:ext cx="4013200" cy="1985963"/>
            <a:chOff x="528" y="2370"/>
            <a:chExt cx="2528" cy="1251"/>
          </a:xfrm>
        </p:grpSpPr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528" y="2370"/>
              <a:ext cx="2528" cy="3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hlink"/>
                </a:buClr>
                <a:buFontTx/>
                <a:buChar char="•"/>
              </a:pPr>
              <a:r>
                <a:rPr kumimoji="0" lang="en-US" sz="2600"/>
                <a:t> Which has the most KE?</a:t>
              </a:r>
            </a:p>
          </p:txBody>
        </p:sp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528" y="3313"/>
              <a:ext cx="2517" cy="3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hlink"/>
                </a:buClr>
                <a:buFontTx/>
                <a:buChar char="•"/>
              </a:pPr>
              <a:r>
                <a:rPr kumimoji="0" lang="en-US" sz="2600"/>
                <a:t> Which has the least KE?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  <p:bldP spid="109588" grpId="0" autoUpdateAnimBg="0"/>
      <p:bldP spid="1095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2673" y="1371600"/>
            <a:ext cx="8381765" cy="2760133"/>
          </a:xfrm>
        </p:spPr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Potential Energy (PE)</a:t>
            </a:r>
            <a:endParaRPr lang="en-US" dirty="0"/>
          </a:p>
          <a:p>
            <a:pPr lvl="1"/>
            <a:r>
              <a:rPr lang="en-US" dirty="0" smtClean="0"/>
              <a:t>Stored </a:t>
            </a:r>
            <a:r>
              <a:rPr lang="en-US" dirty="0"/>
              <a:t>energy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position </a:t>
            </a:r>
            <a:r>
              <a:rPr lang="en-US" dirty="0" smtClean="0"/>
              <a:t>of </a:t>
            </a:r>
            <a:r>
              <a:rPr lang="en-US" dirty="0"/>
              <a:t>an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PE = m g h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h</a:t>
            </a:r>
          </a:p>
          <a:p>
            <a:pPr lvl="1"/>
            <a:r>
              <a:rPr lang="en-US" dirty="0" smtClean="0"/>
              <a:t>Units – Joules (J)</a:t>
            </a:r>
            <a:endParaRPr lang="en-US" dirty="0"/>
          </a:p>
        </p:txBody>
      </p:sp>
      <p:grpSp>
        <p:nvGrpSpPr>
          <p:cNvPr id="111628" name="Group 12"/>
          <p:cNvGrpSpPr>
            <a:grpSpLocks/>
          </p:cNvGrpSpPr>
          <p:nvPr/>
        </p:nvGrpSpPr>
        <p:grpSpPr bwMode="auto">
          <a:xfrm>
            <a:off x="5013325" y="3417888"/>
            <a:ext cx="3509963" cy="2847975"/>
            <a:chOff x="3158" y="2153"/>
            <a:chExt cx="2211" cy="1794"/>
          </a:xfrm>
        </p:grpSpPr>
        <p:sp>
          <p:nvSpPr>
            <p:cNvPr id="111620" name="Freeform 4" descr="Stationery"/>
            <p:cNvSpPr>
              <a:spLocks/>
            </p:cNvSpPr>
            <p:nvPr/>
          </p:nvSpPr>
          <p:spPr bwMode="auto">
            <a:xfrm>
              <a:off x="3226" y="2556"/>
              <a:ext cx="2143" cy="1387"/>
            </a:xfrm>
            <a:custGeom>
              <a:avLst/>
              <a:gdLst/>
              <a:ahLst/>
              <a:cxnLst>
                <a:cxn ang="0">
                  <a:pos x="2143" y="0"/>
                </a:cxn>
                <a:cxn ang="0">
                  <a:pos x="1582" y="0"/>
                </a:cxn>
                <a:cxn ang="0">
                  <a:pos x="1504" y="23"/>
                </a:cxn>
                <a:cxn ang="0">
                  <a:pos x="1426" y="148"/>
                </a:cxn>
                <a:cxn ang="0">
                  <a:pos x="1372" y="187"/>
                </a:cxn>
                <a:cxn ang="0">
                  <a:pos x="1317" y="257"/>
                </a:cxn>
                <a:cxn ang="0">
                  <a:pos x="1286" y="335"/>
                </a:cxn>
                <a:cxn ang="0">
                  <a:pos x="1224" y="491"/>
                </a:cxn>
                <a:cxn ang="0">
                  <a:pos x="1138" y="577"/>
                </a:cxn>
                <a:cxn ang="0">
                  <a:pos x="1076" y="639"/>
                </a:cxn>
                <a:cxn ang="0">
                  <a:pos x="1045" y="693"/>
                </a:cxn>
                <a:cxn ang="0">
                  <a:pos x="1006" y="771"/>
                </a:cxn>
                <a:cxn ang="0">
                  <a:pos x="975" y="795"/>
                </a:cxn>
                <a:cxn ang="0">
                  <a:pos x="928" y="842"/>
                </a:cxn>
                <a:cxn ang="0">
                  <a:pos x="897" y="888"/>
                </a:cxn>
                <a:cxn ang="0">
                  <a:pos x="881" y="951"/>
                </a:cxn>
                <a:cxn ang="0">
                  <a:pos x="780" y="1052"/>
                </a:cxn>
                <a:cxn ang="0">
                  <a:pos x="639" y="1153"/>
                </a:cxn>
                <a:cxn ang="0">
                  <a:pos x="499" y="1247"/>
                </a:cxn>
                <a:cxn ang="0">
                  <a:pos x="452" y="1278"/>
                </a:cxn>
                <a:cxn ang="0">
                  <a:pos x="367" y="1301"/>
                </a:cxn>
                <a:cxn ang="0">
                  <a:pos x="156" y="1356"/>
                </a:cxn>
                <a:cxn ang="0">
                  <a:pos x="0" y="1387"/>
                </a:cxn>
                <a:cxn ang="0">
                  <a:pos x="2143" y="1387"/>
                </a:cxn>
                <a:cxn ang="0">
                  <a:pos x="2143" y="0"/>
                </a:cxn>
              </a:cxnLst>
              <a:rect l="0" t="0" r="r" b="b"/>
              <a:pathLst>
                <a:path w="2143" h="1387">
                  <a:moveTo>
                    <a:pt x="2143" y="0"/>
                  </a:moveTo>
                  <a:lnTo>
                    <a:pt x="1582" y="0"/>
                  </a:lnTo>
                  <a:cubicBezTo>
                    <a:pt x="1536" y="8"/>
                    <a:pt x="1540" y="11"/>
                    <a:pt x="1504" y="23"/>
                  </a:cubicBezTo>
                  <a:cubicBezTo>
                    <a:pt x="1468" y="60"/>
                    <a:pt x="1466" y="112"/>
                    <a:pt x="1426" y="148"/>
                  </a:cubicBezTo>
                  <a:cubicBezTo>
                    <a:pt x="1409" y="163"/>
                    <a:pt x="1372" y="187"/>
                    <a:pt x="1372" y="187"/>
                  </a:cubicBezTo>
                  <a:cubicBezTo>
                    <a:pt x="1355" y="212"/>
                    <a:pt x="1334" y="232"/>
                    <a:pt x="1317" y="257"/>
                  </a:cubicBezTo>
                  <a:cubicBezTo>
                    <a:pt x="1310" y="290"/>
                    <a:pt x="1301" y="306"/>
                    <a:pt x="1286" y="335"/>
                  </a:cubicBezTo>
                  <a:cubicBezTo>
                    <a:pt x="1261" y="383"/>
                    <a:pt x="1256" y="447"/>
                    <a:pt x="1224" y="491"/>
                  </a:cubicBezTo>
                  <a:cubicBezTo>
                    <a:pt x="1201" y="523"/>
                    <a:pt x="1167" y="551"/>
                    <a:pt x="1138" y="577"/>
                  </a:cubicBezTo>
                  <a:cubicBezTo>
                    <a:pt x="1114" y="598"/>
                    <a:pt x="1102" y="621"/>
                    <a:pt x="1076" y="639"/>
                  </a:cubicBezTo>
                  <a:cubicBezTo>
                    <a:pt x="1057" y="694"/>
                    <a:pt x="1084" y="624"/>
                    <a:pt x="1045" y="693"/>
                  </a:cubicBezTo>
                  <a:cubicBezTo>
                    <a:pt x="1032" y="717"/>
                    <a:pt x="1024" y="750"/>
                    <a:pt x="1006" y="771"/>
                  </a:cubicBezTo>
                  <a:cubicBezTo>
                    <a:pt x="998" y="781"/>
                    <a:pt x="985" y="786"/>
                    <a:pt x="975" y="795"/>
                  </a:cubicBezTo>
                  <a:cubicBezTo>
                    <a:pt x="959" y="810"/>
                    <a:pt x="940" y="824"/>
                    <a:pt x="928" y="842"/>
                  </a:cubicBezTo>
                  <a:cubicBezTo>
                    <a:pt x="918" y="857"/>
                    <a:pt x="897" y="888"/>
                    <a:pt x="897" y="888"/>
                  </a:cubicBezTo>
                  <a:cubicBezTo>
                    <a:pt x="894" y="902"/>
                    <a:pt x="889" y="936"/>
                    <a:pt x="881" y="951"/>
                  </a:cubicBezTo>
                  <a:cubicBezTo>
                    <a:pt x="860" y="992"/>
                    <a:pt x="806" y="1014"/>
                    <a:pt x="780" y="1052"/>
                  </a:cubicBezTo>
                  <a:cubicBezTo>
                    <a:pt x="744" y="1103"/>
                    <a:pt x="700" y="1140"/>
                    <a:pt x="639" y="1153"/>
                  </a:cubicBezTo>
                  <a:cubicBezTo>
                    <a:pt x="593" y="1186"/>
                    <a:pt x="548" y="1218"/>
                    <a:pt x="499" y="1247"/>
                  </a:cubicBezTo>
                  <a:cubicBezTo>
                    <a:pt x="483" y="1257"/>
                    <a:pt x="470" y="1272"/>
                    <a:pt x="452" y="1278"/>
                  </a:cubicBezTo>
                  <a:cubicBezTo>
                    <a:pt x="424" y="1288"/>
                    <a:pt x="395" y="1292"/>
                    <a:pt x="367" y="1301"/>
                  </a:cubicBezTo>
                  <a:cubicBezTo>
                    <a:pt x="305" y="1342"/>
                    <a:pt x="227" y="1344"/>
                    <a:pt x="156" y="1356"/>
                  </a:cubicBezTo>
                  <a:cubicBezTo>
                    <a:pt x="102" y="1375"/>
                    <a:pt x="58" y="1387"/>
                    <a:pt x="0" y="1387"/>
                  </a:cubicBezTo>
                  <a:lnTo>
                    <a:pt x="2143" y="1387"/>
                  </a:lnTo>
                  <a:lnTo>
                    <a:pt x="214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Freeform 6" descr="Brown marble"/>
            <p:cNvSpPr>
              <a:spLocks/>
            </p:cNvSpPr>
            <p:nvPr/>
          </p:nvSpPr>
          <p:spPr bwMode="auto">
            <a:xfrm>
              <a:off x="4659" y="2153"/>
              <a:ext cx="461" cy="427"/>
            </a:xfrm>
            <a:custGeom>
              <a:avLst/>
              <a:gdLst/>
              <a:ahLst/>
              <a:cxnLst>
                <a:cxn ang="0">
                  <a:pos x="413" y="272"/>
                </a:cxn>
                <a:cxn ang="0">
                  <a:pos x="139" y="680"/>
                </a:cxn>
                <a:cxn ang="0">
                  <a:pos x="0" y="1020"/>
                </a:cxn>
                <a:cxn ang="0">
                  <a:pos x="200" y="1411"/>
                </a:cxn>
                <a:cxn ang="0">
                  <a:pos x="610" y="1635"/>
                </a:cxn>
                <a:cxn ang="0">
                  <a:pos x="1560" y="1411"/>
                </a:cxn>
                <a:cxn ang="0">
                  <a:pos x="1699" y="1071"/>
                </a:cxn>
                <a:cxn ang="0">
                  <a:pos x="1769" y="904"/>
                </a:cxn>
                <a:cxn ang="0">
                  <a:pos x="1699" y="340"/>
                </a:cxn>
                <a:cxn ang="0">
                  <a:pos x="1490" y="232"/>
                </a:cxn>
                <a:cxn ang="0">
                  <a:pos x="1371" y="77"/>
                </a:cxn>
                <a:cxn ang="0">
                  <a:pos x="1089" y="0"/>
                </a:cxn>
                <a:cxn ang="0">
                  <a:pos x="749" y="58"/>
                </a:cxn>
                <a:cxn ang="0">
                  <a:pos x="553" y="139"/>
                </a:cxn>
                <a:cxn ang="0">
                  <a:pos x="413" y="272"/>
                </a:cxn>
              </a:cxnLst>
              <a:rect l="0" t="0" r="r" b="b"/>
              <a:pathLst>
                <a:path w="1778" h="1635">
                  <a:moveTo>
                    <a:pt x="413" y="272"/>
                  </a:moveTo>
                  <a:cubicBezTo>
                    <a:pt x="291" y="568"/>
                    <a:pt x="444" y="289"/>
                    <a:pt x="139" y="680"/>
                  </a:cubicBezTo>
                  <a:cubicBezTo>
                    <a:pt x="61" y="781"/>
                    <a:pt x="0" y="1020"/>
                    <a:pt x="0" y="1020"/>
                  </a:cubicBezTo>
                  <a:cubicBezTo>
                    <a:pt x="44" y="1158"/>
                    <a:pt x="61" y="1309"/>
                    <a:pt x="200" y="1411"/>
                  </a:cubicBezTo>
                  <a:cubicBezTo>
                    <a:pt x="322" y="1498"/>
                    <a:pt x="610" y="1635"/>
                    <a:pt x="610" y="1635"/>
                  </a:cubicBezTo>
                  <a:cubicBezTo>
                    <a:pt x="1046" y="1592"/>
                    <a:pt x="1229" y="1606"/>
                    <a:pt x="1560" y="1411"/>
                  </a:cubicBezTo>
                  <a:cubicBezTo>
                    <a:pt x="1604" y="1295"/>
                    <a:pt x="1656" y="1186"/>
                    <a:pt x="1699" y="1071"/>
                  </a:cubicBezTo>
                  <a:cubicBezTo>
                    <a:pt x="1726" y="1013"/>
                    <a:pt x="1769" y="904"/>
                    <a:pt x="1769" y="904"/>
                  </a:cubicBezTo>
                  <a:cubicBezTo>
                    <a:pt x="1743" y="716"/>
                    <a:pt x="1778" y="521"/>
                    <a:pt x="1699" y="340"/>
                  </a:cubicBezTo>
                  <a:cubicBezTo>
                    <a:pt x="1673" y="275"/>
                    <a:pt x="1543" y="282"/>
                    <a:pt x="1490" y="232"/>
                  </a:cubicBezTo>
                  <a:cubicBezTo>
                    <a:pt x="1441" y="183"/>
                    <a:pt x="1438" y="116"/>
                    <a:pt x="1371" y="77"/>
                  </a:cubicBezTo>
                  <a:cubicBezTo>
                    <a:pt x="1304" y="38"/>
                    <a:pt x="1193" y="3"/>
                    <a:pt x="1089" y="0"/>
                  </a:cubicBezTo>
                  <a:cubicBezTo>
                    <a:pt x="976" y="22"/>
                    <a:pt x="854" y="22"/>
                    <a:pt x="749" y="58"/>
                  </a:cubicBezTo>
                  <a:cubicBezTo>
                    <a:pt x="658" y="87"/>
                    <a:pt x="598" y="120"/>
                    <a:pt x="553" y="139"/>
                  </a:cubicBezTo>
                  <a:cubicBezTo>
                    <a:pt x="497" y="175"/>
                    <a:pt x="428" y="265"/>
                    <a:pt x="413" y="272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Freeform 7" descr="Brown marble"/>
            <p:cNvSpPr>
              <a:spLocks/>
            </p:cNvSpPr>
            <p:nvPr/>
          </p:nvSpPr>
          <p:spPr bwMode="auto">
            <a:xfrm>
              <a:off x="3158" y="3520"/>
              <a:ext cx="461" cy="427"/>
            </a:xfrm>
            <a:custGeom>
              <a:avLst/>
              <a:gdLst/>
              <a:ahLst/>
              <a:cxnLst>
                <a:cxn ang="0">
                  <a:pos x="413" y="272"/>
                </a:cxn>
                <a:cxn ang="0">
                  <a:pos x="139" y="680"/>
                </a:cxn>
                <a:cxn ang="0">
                  <a:pos x="0" y="1020"/>
                </a:cxn>
                <a:cxn ang="0">
                  <a:pos x="200" y="1411"/>
                </a:cxn>
                <a:cxn ang="0">
                  <a:pos x="610" y="1635"/>
                </a:cxn>
                <a:cxn ang="0">
                  <a:pos x="1560" y="1411"/>
                </a:cxn>
                <a:cxn ang="0">
                  <a:pos x="1699" y="1071"/>
                </a:cxn>
                <a:cxn ang="0">
                  <a:pos x="1769" y="904"/>
                </a:cxn>
                <a:cxn ang="0">
                  <a:pos x="1699" y="340"/>
                </a:cxn>
                <a:cxn ang="0">
                  <a:pos x="1490" y="232"/>
                </a:cxn>
                <a:cxn ang="0">
                  <a:pos x="1371" y="77"/>
                </a:cxn>
                <a:cxn ang="0">
                  <a:pos x="1089" y="0"/>
                </a:cxn>
                <a:cxn ang="0">
                  <a:pos x="749" y="58"/>
                </a:cxn>
                <a:cxn ang="0">
                  <a:pos x="553" y="139"/>
                </a:cxn>
                <a:cxn ang="0">
                  <a:pos x="413" y="272"/>
                </a:cxn>
              </a:cxnLst>
              <a:rect l="0" t="0" r="r" b="b"/>
              <a:pathLst>
                <a:path w="1778" h="1635">
                  <a:moveTo>
                    <a:pt x="413" y="272"/>
                  </a:moveTo>
                  <a:cubicBezTo>
                    <a:pt x="291" y="568"/>
                    <a:pt x="444" y="289"/>
                    <a:pt x="139" y="680"/>
                  </a:cubicBezTo>
                  <a:cubicBezTo>
                    <a:pt x="61" y="781"/>
                    <a:pt x="0" y="1020"/>
                    <a:pt x="0" y="1020"/>
                  </a:cubicBezTo>
                  <a:cubicBezTo>
                    <a:pt x="44" y="1158"/>
                    <a:pt x="61" y="1309"/>
                    <a:pt x="200" y="1411"/>
                  </a:cubicBezTo>
                  <a:cubicBezTo>
                    <a:pt x="322" y="1498"/>
                    <a:pt x="610" y="1635"/>
                    <a:pt x="610" y="1635"/>
                  </a:cubicBezTo>
                  <a:cubicBezTo>
                    <a:pt x="1046" y="1592"/>
                    <a:pt x="1229" y="1606"/>
                    <a:pt x="1560" y="1411"/>
                  </a:cubicBezTo>
                  <a:cubicBezTo>
                    <a:pt x="1604" y="1295"/>
                    <a:pt x="1656" y="1186"/>
                    <a:pt x="1699" y="1071"/>
                  </a:cubicBezTo>
                  <a:cubicBezTo>
                    <a:pt x="1726" y="1013"/>
                    <a:pt x="1769" y="904"/>
                    <a:pt x="1769" y="904"/>
                  </a:cubicBezTo>
                  <a:cubicBezTo>
                    <a:pt x="1743" y="716"/>
                    <a:pt x="1778" y="521"/>
                    <a:pt x="1699" y="340"/>
                  </a:cubicBezTo>
                  <a:cubicBezTo>
                    <a:pt x="1673" y="275"/>
                    <a:pt x="1543" y="282"/>
                    <a:pt x="1490" y="232"/>
                  </a:cubicBezTo>
                  <a:cubicBezTo>
                    <a:pt x="1441" y="183"/>
                    <a:pt x="1438" y="116"/>
                    <a:pt x="1371" y="77"/>
                  </a:cubicBezTo>
                  <a:cubicBezTo>
                    <a:pt x="1304" y="38"/>
                    <a:pt x="1193" y="3"/>
                    <a:pt x="1089" y="0"/>
                  </a:cubicBezTo>
                  <a:cubicBezTo>
                    <a:pt x="976" y="22"/>
                    <a:pt x="854" y="22"/>
                    <a:pt x="749" y="58"/>
                  </a:cubicBezTo>
                  <a:cubicBezTo>
                    <a:pt x="658" y="87"/>
                    <a:pt x="598" y="120"/>
                    <a:pt x="553" y="139"/>
                  </a:cubicBezTo>
                  <a:cubicBezTo>
                    <a:pt x="497" y="175"/>
                    <a:pt x="428" y="265"/>
                    <a:pt x="413" y="272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176338" y="4108450"/>
            <a:ext cx="4389437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234950" indent="-234950">
              <a:buClr>
                <a:schemeClr val="hlink"/>
              </a:buClr>
              <a:buFontTx/>
              <a:buChar char="•"/>
            </a:pPr>
            <a:r>
              <a:rPr kumimoji="0" lang="en-US" sz="2600"/>
              <a:t>Which boulder has greater </a:t>
            </a:r>
            <a:br>
              <a:rPr kumimoji="0" lang="en-US" sz="2600"/>
            </a:br>
            <a:r>
              <a:rPr kumimoji="0" lang="en-US" sz="2600"/>
              <a:t>gravitational PE?</a:t>
            </a: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V="1">
            <a:off x="5480050" y="3887788"/>
            <a:ext cx="1800225" cy="509587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  <p:bldP spid="111626" grpId="0" autoUpdateAnimBg="0"/>
      <p:bldP spid="111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716"/>
            <a:ext cx="8201378" cy="4650448"/>
          </a:xfrm>
        </p:spPr>
        <p:txBody>
          <a:bodyPr/>
          <a:lstStyle/>
          <a:p>
            <a:r>
              <a:rPr lang="en-US" dirty="0" smtClean="0"/>
              <a:t>Energy associated with motion and </a:t>
            </a:r>
            <a:r>
              <a:rPr lang="en-US" dirty="0" smtClean="0"/>
              <a:t>position</a:t>
            </a:r>
          </a:p>
          <a:p>
            <a:endParaRPr lang="en-US" dirty="0" smtClean="0"/>
          </a:p>
          <a:p>
            <a:r>
              <a:rPr lang="en-US" dirty="0" smtClean="0"/>
              <a:t>Sum of the Kinetic Energy and Potential energy</a:t>
            </a:r>
          </a:p>
          <a:p>
            <a:pPr lvl="1"/>
            <a:r>
              <a:rPr lang="en-US" dirty="0" smtClean="0"/>
              <a:t>ME = KE + 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Energy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1580444"/>
            <a:ext cx="7890933" cy="478769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Measure of the total energy </a:t>
            </a:r>
            <a:r>
              <a:rPr lang="en-US" sz="3900" dirty="0"/>
              <a:t>of the </a:t>
            </a:r>
            <a:r>
              <a:rPr lang="en-US" sz="3900" dirty="0" smtClean="0"/>
              <a:t>PARTICLES </a:t>
            </a:r>
            <a:r>
              <a:rPr lang="en-US" sz="3900" dirty="0"/>
              <a:t>in a </a:t>
            </a:r>
            <a:r>
              <a:rPr lang="en-US" sz="3900" dirty="0" smtClean="0"/>
              <a:t>material</a:t>
            </a:r>
            <a:endParaRPr lang="en-US" sz="3900" dirty="0"/>
          </a:p>
          <a:p>
            <a:pPr lvl="2"/>
            <a:r>
              <a:rPr lang="en-US" sz="3200" b="1" dirty="0">
                <a:solidFill>
                  <a:schemeClr val="folHlink"/>
                </a:solidFill>
              </a:rPr>
              <a:t>KE</a:t>
            </a:r>
            <a:r>
              <a:rPr lang="en-US" sz="3200" dirty="0"/>
              <a:t> - movement of particles</a:t>
            </a:r>
          </a:p>
          <a:p>
            <a:pPr lvl="2"/>
            <a:r>
              <a:rPr lang="en-US" sz="3200" b="1" dirty="0">
                <a:solidFill>
                  <a:schemeClr val="folHlink"/>
                </a:solidFill>
              </a:rPr>
              <a:t>PE</a:t>
            </a:r>
            <a:r>
              <a:rPr lang="en-US" sz="3200" dirty="0"/>
              <a:t> - forces within or between particles due to position</a:t>
            </a:r>
          </a:p>
          <a:p>
            <a:r>
              <a:rPr lang="en-US" sz="3900" dirty="0"/>
              <a:t>D</a:t>
            </a:r>
            <a:r>
              <a:rPr lang="en-US" sz="3900" dirty="0" smtClean="0"/>
              <a:t>epends </a:t>
            </a:r>
            <a:r>
              <a:rPr lang="en-US" sz="3900" dirty="0"/>
              <a:t>on temperature, </a:t>
            </a:r>
            <a:r>
              <a:rPr lang="en-US" sz="3900" dirty="0" smtClean="0"/>
              <a:t>mass, </a:t>
            </a:r>
            <a:r>
              <a:rPr lang="en-US" sz="3900" dirty="0"/>
              <a:t>and type of </a:t>
            </a:r>
            <a:r>
              <a:rPr lang="en-US" sz="3900" dirty="0" smtClean="0"/>
              <a:t>substance</a:t>
            </a:r>
          </a:p>
          <a:p>
            <a:r>
              <a:rPr lang="en-US" sz="3900" dirty="0" smtClean="0"/>
              <a:t>Measured in Calories or Joules</a:t>
            </a:r>
          </a:p>
          <a:p>
            <a:pPr lvl="2"/>
            <a:r>
              <a:rPr lang="en-US" sz="3200" b="1" dirty="0" smtClean="0"/>
              <a:t>1 calorie = 4.18400 joules</a:t>
            </a:r>
            <a:endParaRPr lang="en-US" sz="3200" dirty="0" smtClean="0"/>
          </a:p>
          <a:p>
            <a:pPr lvl="2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 autoUpdateAnimBg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3682</TotalTime>
  <Words>1542</Words>
  <Application>Microsoft Office PowerPoint</Application>
  <PresentationFormat>On-screen Show (4:3)</PresentationFormat>
  <Paragraphs>328</Paragraphs>
  <Slides>48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Technic</vt:lpstr>
      <vt:lpstr>Photo Editor Photo</vt:lpstr>
      <vt:lpstr>Clip</vt:lpstr>
      <vt:lpstr>Energy</vt:lpstr>
      <vt:lpstr>What is Energy???</vt:lpstr>
      <vt:lpstr> Types of Energy</vt:lpstr>
      <vt:lpstr>Energy</vt:lpstr>
      <vt:lpstr>Slide 5</vt:lpstr>
      <vt:lpstr>Energy</vt:lpstr>
      <vt:lpstr>Energy</vt:lpstr>
      <vt:lpstr>Mechanical Energy</vt:lpstr>
      <vt:lpstr>Thermal Energy</vt:lpstr>
      <vt:lpstr>Temperature</vt:lpstr>
      <vt:lpstr>Thermal Energy</vt:lpstr>
      <vt:lpstr>Conservation of Energy</vt:lpstr>
      <vt:lpstr>Conservation of Mechanical Energy</vt:lpstr>
      <vt:lpstr>Conservation of a Roller Coaster</vt:lpstr>
      <vt:lpstr>Conservation of a Skier</vt:lpstr>
      <vt:lpstr>Conservation of a Pendulum</vt:lpstr>
      <vt:lpstr>Energy Transfer</vt:lpstr>
      <vt:lpstr>Work</vt:lpstr>
      <vt:lpstr>Let’s Think About This… Give an example of each transfer</vt:lpstr>
      <vt:lpstr>Transfer of Thermal Energy</vt:lpstr>
      <vt:lpstr>Heat Transfer</vt:lpstr>
      <vt:lpstr>Methods of Heat Transfer</vt:lpstr>
      <vt:lpstr>Waves</vt:lpstr>
      <vt:lpstr>Types of Waves</vt:lpstr>
      <vt:lpstr>Mechanical Waves</vt:lpstr>
      <vt:lpstr>Surface Waves</vt:lpstr>
      <vt:lpstr>EM Radiation</vt:lpstr>
      <vt:lpstr>Electromagnetic Spectrum</vt:lpstr>
      <vt:lpstr>Seeing Colors</vt:lpstr>
      <vt:lpstr>Seeing Colors</vt:lpstr>
      <vt:lpstr>Slide 31</vt:lpstr>
      <vt:lpstr>Slide 32</vt:lpstr>
      <vt:lpstr>Wave Parts</vt:lpstr>
      <vt:lpstr>Wave Parts</vt:lpstr>
      <vt:lpstr>Measuring Waves</vt:lpstr>
      <vt:lpstr>Measuring Waves</vt:lpstr>
      <vt:lpstr>Measuring Waves</vt:lpstr>
      <vt:lpstr>Wave Properties</vt:lpstr>
      <vt:lpstr>Reflection</vt:lpstr>
      <vt:lpstr>SONAR and RADAR</vt:lpstr>
      <vt:lpstr>Refraction</vt:lpstr>
      <vt:lpstr>Refraction</vt:lpstr>
      <vt:lpstr>Refraction</vt:lpstr>
      <vt:lpstr>Refraction</vt:lpstr>
      <vt:lpstr>Refraction</vt:lpstr>
      <vt:lpstr>Refraction</vt:lpstr>
      <vt:lpstr>Interference</vt:lpstr>
      <vt:lpstr>Interference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Energy &amp; Work</dc:title>
  <dc:creator>Mrs. Johannesson</dc:creator>
  <cp:lastModifiedBy>Tim Uher</cp:lastModifiedBy>
  <cp:revision>269</cp:revision>
  <cp:lastPrinted>1995-12-08T18:02:18Z</cp:lastPrinted>
  <dcterms:created xsi:type="dcterms:W3CDTF">2000-07-04T00:25:57Z</dcterms:created>
  <dcterms:modified xsi:type="dcterms:W3CDTF">2013-10-18T14:36:12Z</dcterms:modified>
</cp:coreProperties>
</file>