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15" r:id="rId3"/>
    <p:sldId id="333" r:id="rId4"/>
    <p:sldId id="319" r:id="rId5"/>
    <p:sldId id="289" r:id="rId6"/>
    <p:sldId id="316" r:id="rId7"/>
    <p:sldId id="317" r:id="rId8"/>
    <p:sldId id="300" r:id="rId9"/>
    <p:sldId id="301" r:id="rId10"/>
    <p:sldId id="311" r:id="rId11"/>
    <p:sldId id="312" r:id="rId12"/>
    <p:sldId id="292" r:id="rId13"/>
    <p:sldId id="293" r:id="rId14"/>
    <p:sldId id="294" r:id="rId15"/>
    <p:sldId id="295" r:id="rId16"/>
    <p:sldId id="296" r:id="rId17"/>
    <p:sldId id="297" r:id="rId18"/>
    <p:sldId id="334" r:id="rId19"/>
    <p:sldId id="302" r:id="rId20"/>
    <p:sldId id="303" r:id="rId21"/>
    <p:sldId id="305" r:id="rId22"/>
    <p:sldId id="304" r:id="rId23"/>
    <p:sldId id="337" r:id="rId24"/>
    <p:sldId id="306" r:id="rId25"/>
    <p:sldId id="313" r:id="rId26"/>
    <p:sldId id="314" r:id="rId27"/>
    <p:sldId id="323" r:id="rId28"/>
    <p:sldId id="324" r:id="rId29"/>
    <p:sldId id="330" r:id="rId30"/>
    <p:sldId id="332" r:id="rId31"/>
    <p:sldId id="331" r:id="rId32"/>
    <p:sldId id="307" r:id="rId33"/>
    <p:sldId id="308" r:id="rId34"/>
    <p:sldId id="310" r:id="rId35"/>
    <p:sldId id="335" r:id="rId36"/>
    <p:sldId id="325" r:id="rId37"/>
    <p:sldId id="326" r:id="rId38"/>
    <p:sldId id="327" r:id="rId39"/>
    <p:sldId id="328" r:id="rId40"/>
    <p:sldId id="336" r:id="rId41"/>
    <p:sldId id="329" r:id="rId42"/>
    <p:sldId id="338" r:id="rId43"/>
    <p:sldId id="339" r:id="rId44"/>
    <p:sldId id="340" r:id="rId4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FF"/>
    <a:srgbClr val="00FF00"/>
    <a:srgbClr val="FFFF99"/>
    <a:srgbClr val="FFFFCC"/>
    <a:srgbClr val="FFCCFF"/>
    <a:srgbClr val="000B10"/>
    <a:srgbClr val="000000"/>
    <a:srgbClr val="BDBA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8" autoAdjust="0"/>
    <p:restoredTop sz="86398" autoAdjust="0"/>
  </p:normalViewPr>
  <p:slideViewPr>
    <p:cSldViewPr snapToGrid="0">
      <p:cViewPr>
        <p:scale>
          <a:sx n="60" d="100"/>
          <a:sy n="60" d="100"/>
        </p:scale>
        <p:origin x="-90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794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4B847-D946-45B0-AF21-8CC8A24744B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010"/>
            <a:ext cx="3038161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010"/>
            <a:ext cx="3038161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46E05-3A1A-45FC-ABBD-EE6718A04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457" cy="45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3450">
              <a:defRPr sz="1000" i="1"/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301" y="0"/>
            <a:ext cx="3006062" cy="45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000" i="1"/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77863"/>
            <a:ext cx="4724400" cy="35433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845" y="4296444"/>
            <a:ext cx="5086070" cy="407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2889"/>
            <a:ext cx="3004457" cy="45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3450">
              <a:defRPr sz="1000" i="1"/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301" y="8592889"/>
            <a:ext cx="3006062" cy="45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000" i="1"/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77863"/>
            <a:ext cx="4724400" cy="3543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Ended 7</a:t>
            </a:r>
            <a:r>
              <a:rPr lang="en-US" baseline="30000" dirty="0" smtClean="0"/>
              <a:t>th</a:t>
            </a:r>
            <a:r>
              <a:rPr lang="en-US" dirty="0" smtClean="0"/>
              <a:t> 9/27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77863"/>
            <a:ext cx="4724400" cy="3543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Ended 8</a:t>
            </a:r>
            <a:r>
              <a:rPr lang="en-US" baseline="30000" dirty="0" smtClean="0"/>
              <a:t>th</a:t>
            </a:r>
            <a:r>
              <a:rPr lang="en-US" dirty="0" smtClean="0"/>
              <a:t> 9/27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0" y="0"/>
            <a:ext cx="4057650" cy="3927475"/>
            <a:chOff x="688" y="1188"/>
            <a:chExt cx="2556" cy="2474"/>
          </a:xfrm>
        </p:grpSpPr>
        <p:sp>
          <p:nvSpPr>
            <p:cNvPr id="3075" name="AutoShape 3" descr="Denim"/>
            <p:cNvSpPr>
              <a:spLocks noChangeArrowheads="1"/>
            </p:cNvSpPr>
            <p:nvPr/>
          </p:nvSpPr>
          <p:spPr bwMode="auto">
            <a:xfrm rot="12360000">
              <a:off x="688" y="1188"/>
              <a:ext cx="2556" cy="2474"/>
            </a:xfrm>
            <a:prstGeom prst="diamond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 rot="12360000">
              <a:off x="2243" y="2484"/>
              <a:ext cx="649" cy="2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sz="2400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 rot="12360000">
              <a:off x="1286" y="2552"/>
              <a:ext cx="570" cy="528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rot="10800000"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sz="2400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 rot="12360000">
              <a:off x="2367" y="2032"/>
              <a:ext cx="446" cy="8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sz="2400"/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 rot="12360000">
              <a:off x="1921" y="3056"/>
              <a:ext cx="445" cy="8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sz="2400"/>
            </a:p>
          </p:txBody>
        </p:sp>
        <p:sp>
          <p:nvSpPr>
            <p:cNvPr id="3080" name="Arc 8"/>
            <p:cNvSpPr>
              <a:spLocks/>
            </p:cNvSpPr>
            <p:nvPr/>
          </p:nvSpPr>
          <p:spPr bwMode="auto">
            <a:xfrm rot="10485000">
              <a:off x="1257" y="2225"/>
              <a:ext cx="723" cy="856"/>
            </a:xfrm>
            <a:custGeom>
              <a:avLst/>
              <a:gdLst>
                <a:gd name="G0" fmla="+- 21518 0 0"/>
                <a:gd name="G1" fmla="+- 2258 0 0"/>
                <a:gd name="G2" fmla="+- 21600 0 0"/>
                <a:gd name="T0" fmla="*/ 43000 w 43118"/>
                <a:gd name="T1" fmla="*/ 0 h 23858"/>
                <a:gd name="T2" fmla="*/ 0 w 43118"/>
                <a:gd name="T3" fmla="*/ 4141 h 23858"/>
                <a:gd name="T4" fmla="*/ 21518 w 43118"/>
                <a:gd name="T5" fmla="*/ 2258 h 23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18" h="23858" fill="none" extrusionOk="0">
                  <a:moveTo>
                    <a:pt x="42999" y="0"/>
                  </a:moveTo>
                  <a:cubicBezTo>
                    <a:pt x="43078" y="750"/>
                    <a:pt x="43118" y="1503"/>
                    <a:pt x="43118" y="2258"/>
                  </a:cubicBezTo>
                  <a:cubicBezTo>
                    <a:pt x="43118" y="14187"/>
                    <a:pt x="33447" y="23858"/>
                    <a:pt x="21518" y="23858"/>
                  </a:cubicBezTo>
                  <a:cubicBezTo>
                    <a:pt x="10318" y="23858"/>
                    <a:pt x="976" y="15297"/>
                    <a:pt x="0" y="4140"/>
                  </a:cubicBezTo>
                </a:path>
                <a:path w="43118" h="23858" stroke="0" extrusionOk="0">
                  <a:moveTo>
                    <a:pt x="42999" y="0"/>
                  </a:moveTo>
                  <a:cubicBezTo>
                    <a:pt x="43078" y="750"/>
                    <a:pt x="43118" y="1503"/>
                    <a:pt x="43118" y="2258"/>
                  </a:cubicBezTo>
                  <a:cubicBezTo>
                    <a:pt x="43118" y="14187"/>
                    <a:pt x="33447" y="23858"/>
                    <a:pt x="21518" y="23858"/>
                  </a:cubicBezTo>
                  <a:cubicBezTo>
                    <a:pt x="10318" y="23858"/>
                    <a:pt x="976" y="15297"/>
                    <a:pt x="0" y="4140"/>
                  </a:cubicBezTo>
                  <a:lnTo>
                    <a:pt x="21518" y="2258"/>
                  </a:ln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1294" y="1359"/>
              <a:ext cx="1035" cy="2007"/>
            </a:xfrm>
            <a:custGeom>
              <a:avLst/>
              <a:gdLst/>
              <a:ahLst/>
              <a:cxnLst>
                <a:cxn ang="0">
                  <a:pos x="56" y="2006"/>
                </a:cxn>
                <a:cxn ang="0">
                  <a:pos x="0" y="1843"/>
                </a:cxn>
                <a:cxn ang="0">
                  <a:pos x="871" y="56"/>
                </a:cxn>
                <a:cxn ang="0">
                  <a:pos x="1034" y="0"/>
                </a:cxn>
                <a:cxn ang="0">
                  <a:pos x="56" y="2006"/>
                </a:cxn>
              </a:cxnLst>
              <a:rect l="0" t="0" r="r" b="b"/>
              <a:pathLst>
                <a:path w="1035" h="2007">
                  <a:moveTo>
                    <a:pt x="56" y="2006"/>
                  </a:moveTo>
                  <a:lnTo>
                    <a:pt x="0" y="1843"/>
                  </a:lnTo>
                  <a:lnTo>
                    <a:pt x="871" y="56"/>
                  </a:lnTo>
                  <a:lnTo>
                    <a:pt x="1034" y="0"/>
                  </a:lnTo>
                  <a:lnTo>
                    <a:pt x="56" y="2006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2442" y="1795"/>
              <a:ext cx="324" cy="231"/>
            </a:xfrm>
            <a:custGeom>
              <a:avLst/>
              <a:gdLst/>
              <a:ahLst/>
              <a:cxnLst>
                <a:cxn ang="0">
                  <a:pos x="321" y="226"/>
                </a:cxn>
                <a:cxn ang="0">
                  <a:pos x="287" y="123"/>
                </a:cxn>
                <a:cxn ang="0">
                  <a:pos x="53" y="9"/>
                </a:cxn>
                <a:cxn ang="0">
                  <a:pos x="35" y="0"/>
                </a:cxn>
                <a:cxn ang="0">
                  <a:pos x="0" y="72"/>
                </a:cxn>
                <a:cxn ang="0">
                  <a:pos x="323" y="230"/>
                </a:cxn>
              </a:cxnLst>
              <a:rect l="0" t="0" r="r" b="b"/>
              <a:pathLst>
                <a:path w="324" h="231">
                  <a:moveTo>
                    <a:pt x="321" y="226"/>
                  </a:moveTo>
                  <a:lnTo>
                    <a:pt x="287" y="123"/>
                  </a:lnTo>
                  <a:lnTo>
                    <a:pt x="53" y="9"/>
                  </a:lnTo>
                  <a:lnTo>
                    <a:pt x="35" y="0"/>
                  </a:lnTo>
                  <a:lnTo>
                    <a:pt x="0" y="72"/>
                  </a:lnTo>
                  <a:lnTo>
                    <a:pt x="323" y="230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219200" y="1050925"/>
            <a:ext cx="7923213" cy="147955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1219200"/>
            <a:ext cx="7772400" cy="1143000"/>
          </a:xfrm>
        </p:spPr>
        <p:txBody>
          <a:bodyPr anchorCtr="0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62000" y="3581400"/>
            <a:ext cx="7620000" cy="2438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2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8600"/>
            <a:ext cx="19812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7912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3716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3716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3716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0" y="0"/>
            <a:ext cx="1066800" cy="6856413"/>
            <a:chOff x="0" y="0"/>
            <a:chExt cx="672" cy="4319"/>
          </a:xfrm>
        </p:grpSpPr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0" y="0"/>
              <a:ext cx="599" cy="4319"/>
              <a:chOff x="0" y="0"/>
              <a:chExt cx="599" cy="4319"/>
            </a:xfrm>
          </p:grpSpPr>
          <p:sp>
            <p:nvSpPr>
              <p:cNvPr id="1031" name="Rectangle 7" descr="Denim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4319"/>
              </a:xfrm>
              <a:prstGeom prst="rect">
                <a:avLst/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119" y="240"/>
                <a:ext cx="357" cy="2064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0" y="960"/>
                <a:ext cx="476" cy="52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>
                  <a:spcBef>
                    <a:spcPct val="50000"/>
                  </a:spcBef>
                </a:pPr>
                <a:endParaRPr lang="en-US" sz="2400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297" y="432"/>
                <a:ext cx="89" cy="3792"/>
              </a:xfrm>
              <a:prstGeom prst="rect">
                <a:avLst/>
              </a:prstGeom>
              <a:solidFill>
                <a:schemeClr val="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0" y="3024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>
                  <a:spcBef>
                    <a:spcPct val="50000"/>
                  </a:spcBef>
                </a:pPr>
                <a:endParaRPr lang="en-US" sz="240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>
                  <a:spcBef>
                    <a:spcPct val="50000"/>
                  </a:spcBef>
                </a:pPr>
                <a:endParaRPr lang="en-US" sz="240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0" y="3408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>
                  <a:spcBef>
                    <a:spcPct val="50000"/>
                  </a:spcBef>
                </a:pPr>
                <a:endParaRPr lang="en-US" sz="2400"/>
              </a:p>
            </p:txBody>
          </p:sp>
          <p:sp>
            <p:nvSpPr>
              <p:cNvPr id="1038" name="Arc 14"/>
              <p:cNvSpPr>
                <a:spLocks/>
              </p:cNvSpPr>
              <p:nvPr/>
            </p:nvSpPr>
            <p:spPr bwMode="auto">
              <a:xfrm>
                <a:off x="474" y="2260"/>
                <a:ext cx="125" cy="1154"/>
              </a:xfrm>
              <a:custGeom>
                <a:avLst/>
                <a:gdLst>
                  <a:gd name="G0" fmla="+- 754 0 0"/>
                  <a:gd name="G1" fmla="+- 21600 0 0"/>
                  <a:gd name="G2" fmla="+- 21600 0 0"/>
                  <a:gd name="T0" fmla="*/ 0 w 22354"/>
                  <a:gd name="T1" fmla="*/ 13 h 43200"/>
                  <a:gd name="T2" fmla="*/ 754 w 22354"/>
                  <a:gd name="T3" fmla="*/ 43200 h 43200"/>
                  <a:gd name="T4" fmla="*/ 754 w 2235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354" h="43200" fill="none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</a:path>
                  <a:path w="22354" h="43200" stroke="0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  <a:lnTo>
                      <a:pt x="754" y="2160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0" y="672"/>
              <a:ext cx="672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sz="2400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480" y="0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63588" y="1066800"/>
            <a:ext cx="8380412" cy="125413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3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kumimoji="1" sz="38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38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lenbrook.k12.il.us/gbssci/phys/mmedia/newtlaws/efff.html" TargetMode="External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0.bin"/><Relationship Id="rId2" Type="http://schemas.openxmlformats.org/officeDocument/2006/relationships/video" Target="file:///C:\My%20Documents\Christy's%20Stuff\Teaching%20Stuff\Media\elephant-feather.avi" TargetMode="Externa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1.png"/><Relationship Id="rId4" Type="http://schemas.openxmlformats.org/officeDocument/2006/relationships/notesSlide" Target="../notesSlides/notesSlide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Rob\zip\MOTION~1\elephant-feather%20w%20air%20resistancel.avi" TargetMode="External"/><Relationship Id="rId4" Type="http://schemas.openxmlformats.org/officeDocument/2006/relationships/hyperlink" Target="http://www.glenbrook.k12.il.us/gbssci/phys/mmedia/newtlaws/efar.html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My%20Documents\Christy's%20Stuff\Teaching%20Stuff\Media\momentum%20-%20elastic%20chain.av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audio" Target="../media/audio2.wav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Motion </a:t>
            </a:r>
            <a:r>
              <a:rPr lang="en-US" dirty="0"/>
              <a:t>&amp; Forces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627438"/>
            <a:ext cx="8572500" cy="984250"/>
          </a:xfrm>
          <a:noFill/>
          <a:ln/>
        </p:spPr>
        <p:txBody>
          <a:bodyPr/>
          <a:lstStyle/>
          <a:p>
            <a:r>
              <a:rPr lang="en-US" sz="4600" b="1" dirty="0" smtClean="0"/>
              <a:t>Newton’s </a:t>
            </a:r>
            <a:r>
              <a:rPr lang="en-US" sz="4600" b="1" dirty="0"/>
              <a:t>Laws of Motion</a:t>
            </a:r>
            <a:r>
              <a:rPr lang="en-US" sz="4000" b="1" i="1" dirty="0">
                <a:latin typeface="Times New Roman" pitchFamily="18" charset="0"/>
              </a:rPr>
              <a:t>    </a:t>
            </a:r>
            <a:endParaRPr lang="en-US" sz="4000" b="1" i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385763" y="4448175"/>
            <a:ext cx="85725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3600" b="1" i="1">
                <a:solidFill>
                  <a:schemeClr val="tx2"/>
                </a:solidFill>
              </a:rPr>
              <a:t>“If I have seen far, it is because I have stood on the shoulders of giants.”</a:t>
            </a:r>
          </a:p>
          <a:p>
            <a:pPr lvl="1" algn="r">
              <a:spcBef>
                <a:spcPct val="1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600" b="1" i="1">
                <a:solidFill>
                  <a:schemeClr val="tx2"/>
                </a:solidFill>
              </a:rPr>
              <a:t>- Sir Isaac Newton </a:t>
            </a:r>
          </a:p>
          <a:p>
            <a:pPr lvl="1" algn="r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 b="1" i="1">
                <a:solidFill>
                  <a:schemeClr val="tx2"/>
                </a:solidFill>
              </a:rPr>
              <a:t>(referring to Galileo)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754063" y="1117600"/>
            <a:ext cx="8389937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What force would be required to accelerate a 40 kg mass by 4 m/s</a:t>
            </a:r>
            <a:r>
              <a:rPr lang="en-US" sz="3400" baseline="30000">
                <a:solidFill>
                  <a:srgbClr val="FFFFFF"/>
                </a:solidFill>
                <a:latin typeface="Arial" charset="0"/>
              </a:rPr>
              <a:t>2</a:t>
            </a:r>
            <a:r>
              <a:rPr lang="en-US" sz="3400">
                <a:solidFill>
                  <a:srgbClr val="FFFFFF"/>
                </a:solidFill>
                <a:latin typeface="Arial" charset="0"/>
              </a:rPr>
              <a:t>?</a:t>
            </a:r>
            <a:endParaRPr lang="en-US" sz="3400" u="sng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2681288"/>
            <a:ext cx="9131300" cy="41433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0" y="2690813"/>
            <a:ext cx="3773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F = ?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m = 40 kg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a = 4 m/s</a:t>
            </a:r>
            <a:r>
              <a:rPr lang="en-US" sz="3500" baseline="30000">
                <a:solidFill>
                  <a:srgbClr val="FFFFFF"/>
                </a:solidFill>
                <a:latin typeface="Arial" charset="0"/>
              </a:rPr>
              <a:t>2</a:t>
            </a:r>
            <a:endParaRPr lang="en-US" sz="35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778250" y="2690813"/>
            <a:ext cx="5365750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WORK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F = ma</a:t>
            </a:r>
          </a:p>
          <a:p>
            <a:pPr>
              <a:spcBef>
                <a:spcPct val="6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F = (40 kg)(4 m/s</a:t>
            </a:r>
            <a:r>
              <a:rPr lang="en-US" sz="3500" baseline="30000">
                <a:solidFill>
                  <a:srgbClr val="FFFFFF"/>
                </a:solidFill>
                <a:latin typeface="Arial" charset="0"/>
              </a:rPr>
              <a:t>2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)</a:t>
            </a:r>
          </a:p>
          <a:p>
            <a:pPr>
              <a:spcBef>
                <a:spcPct val="60000"/>
              </a:spcBef>
            </a:pPr>
            <a:r>
              <a:rPr lang="en-US" sz="3500" b="1">
                <a:solidFill>
                  <a:schemeClr val="folHlink"/>
                </a:solidFill>
                <a:latin typeface="Arial" charset="0"/>
              </a:rPr>
              <a:t>F = 160 N</a:t>
            </a:r>
          </a:p>
          <a:p>
            <a:pPr>
              <a:spcBef>
                <a:spcPct val="60000"/>
              </a:spcBef>
            </a:pPr>
            <a:endParaRPr lang="en-US" sz="35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3786188" y="2681288"/>
            <a:ext cx="0" cy="413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320800" y="4789488"/>
            <a:ext cx="2260600" cy="1890712"/>
            <a:chOff x="521" y="2901"/>
            <a:chExt cx="1424" cy="1191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521" y="2901"/>
              <a:ext cx="1424" cy="1191"/>
              <a:chOff x="2688" y="2640"/>
              <a:chExt cx="1728" cy="1584"/>
            </a:xfrm>
          </p:grpSpPr>
          <p:sp>
            <p:nvSpPr>
              <p:cNvPr id="60427" name="AutoShape 11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728" cy="158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381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28" name="Line 12"/>
              <p:cNvSpPr>
                <a:spLocks noChangeShapeType="1"/>
              </p:cNvSpPr>
              <p:nvPr/>
            </p:nvSpPr>
            <p:spPr bwMode="auto">
              <a:xfrm flipV="1">
                <a:off x="3080" y="3500"/>
                <a:ext cx="932" cy="4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29" name="Line 13"/>
              <p:cNvSpPr>
                <a:spLocks noChangeShapeType="1"/>
              </p:cNvSpPr>
              <p:nvPr/>
            </p:nvSpPr>
            <p:spPr bwMode="auto">
              <a:xfrm>
                <a:off x="3552" y="3508"/>
                <a:ext cx="0" cy="712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30" name="Rectangle 14"/>
            <p:cNvSpPr>
              <a:spLocks noChangeArrowheads="1"/>
            </p:cNvSpPr>
            <p:nvPr/>
          </p:nvSpPr>
          <p:spPr bwMode="auto">
            <a:xfrm>
              <a:off x="821" y="3588"/>
              <a:ext cx="390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400" b="1" i="1">
                  <a:solidFill>
                    <a:srgbClr val="000B10"/>
                  </a:solidFill>
                </a:rPr>
                <a:t>m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60431" name="Rectangle 15"/>
            <p:cNvSpPr>
              <a:spLocks noChangeArrowheads="1"/>
            </p:cNvSpPr>
            <p:nvPr/>
          </p:nvSpPr>
          <p:spPr bwMode="auto">
            <a:xfrm>
              <a:off x="1053" y="3089"/>
              <a:ext cx="351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400" b="1" i="1">
                  <a:solidFill>
                    <a:srgbClr val="000B10"/>
                  </a:solidFill>
                </a:rPr>
                <a:t>F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60432" name="Rectangle 16"/>
            <p:cNvSpPr>
              <a:spLocks noChangeArrowheads="1"/>
            </p:cNvSpPr>
            <p:nvPr/>
          </p:nvSpPr>
          <p:spPr bwMode="auto">
            <a:xfrm>
              <a:off x="1312" y="3549"/>
              <a:ext cx="308" cy="5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800" b="1" i="1">
                  <a:solidFill>
                    <a:srgbClr val="000B10"/>
                  </a:solidFill>
                </a:rPr>
                <a:t>a</a:t>
              </a:r>
              <a:endParaRPr kumimoji="0" lang="en-US" sz="4400" b="1">
                <a:solidFill>
                  <a:srgbClr val="000B10"/>
                </a:solidFill>
                <a:latin typeface="Arial" charset="0"/>
              </a:endParaRPr>
            </a:p>
          </p:txBody>
        </p:sp>
      </p:grpSp>
      <p:sp>
        <p:nvSpPr>
          <p:cNvPr id="60433" name="AutoShape 17"/>
          <p:cNvSpPr>
            <a:spLocks noChangeArrowheads="1"/>
          </p:cNvSpPr>
          <p:nvPr/>
        </p:nvSpPr>
        <p:spPr bwMode="auto">
          <a:xfrm>
            <a:off x="2141538" y="5164138"/>
            <a:ext cx="622300" cy="620712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28575" cap="sq">
            <a:solidFill>
              <a:srgbClr val="000B1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0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0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build="p" autoUpdateAnimBg="0"/>
      <p:bldP spid="60422" grpId="0" build="p" autoUpdateAnimBg="0"/>
      <p:bldP spid="604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754063" y="1117600"/>
            <a:ext cx="8389937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A 4.0 kg shotput is thrown with 30 N of force.  What is its acceleration?</a:t>
            </a:r>
            <a:endParaRPr lang="en-US" sz="3400" u="sng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2681288"/>
            <a:ext cx="9131300" cy="41433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0" y="2690813"/>
            <a:ext cx="3773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m = 4.0 kg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F = 30 N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a = ?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778250" y="2690813"/>
            <a:ext cx="5365750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WORK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a = F ÷ m</a:t>
            </a:r>
          </a:p>
          <a:p>
            <a:pPr>
              <a:spcBef>
                <a:spcPct val="6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a = (30 N) ÷ (4.0 kg)</a:t>
            </a:r>
          </a:p>
          <a:p>
            <a:pPr>
              <a:spcBef>
                <a:spcPct val="60000"/>
              </a:spcBef>
            </a:pPr>
            <a:r>
              <a:rPr lang="en-US" sz="3500" b="1">
                <a:solidFill>
                  <a:schemeClr val="folHlink"/>
                </a:solidFill>
                <a:latin typeface="Arial" charset="0"/>
              </a:rPr>
              <a:t>a = 7.5 m/s</a:t>
            </a:r>
            <a:r>
              <a:rPr lang="en-US" sz="3500" b="1" baseline="30000">
                <a:solidFill>
                  <a:schemeClr val="folHlink"/>
                </a:solidFill>
                <a:latin typeface="Arial" charset="0"/>
              </a:rPr>
              <a:t>2</a:t>
            </a:r>
            <a:endParaRPr lang="en-US" sz="3500" b="1">
              <a:solidFill>
                <a:schemeClr val="folHlink"/>
              </a:solidFill>
              <a:latin typeface="Arial" charset="0"/>
            </a:endParaRPr>
          </a:p>
          <a:p>
            <a:pPr>
              <a:spcBef>
                <a:spcPct val="60000"/>
              </a:spcBef>
            </a:pPr>
            <a:endParaRPr lang="en-US" sz="35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3786188" y="2681288"/>
            <a:ext cx="0" cy="413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98538" y="4789488"/>
            <a:ext cx="2260600" cy="1890712"/>
            <a:chOff x="521" y="2901"/>
            <a:chExt cx="1424" cy="1191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521" y="2901"/>
              <a:ext cx="1424" cy="1191"/>
              <a:chOff x="2688" y="2640"/>
              <a:chExt cx="1728" cy="1584"/>
            </a:xfrm>
          </p:grpSpPr>
          <p:sp>
            <p:nvSpPr>
              <p:cNvPr id="61451" name="AutoShape 11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728" cy="158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381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52" name="Line 12"/>
              <p:cNvSpPr>
                <a:spLocks noChangeShapeType="1"/>
              </p:cNvSpPr>
              <p:nvPr/>
            </p:nvSpPr>
            <p:spPr bwMode="auto">
              <a:xfrm flipV="1">
                <a:off x="3080" y="3500"/>
                <a:ext cx="932" cy="4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53" name="Line 13"/>
              <p:cNvSpPr>
                <a:spLocks noChangeShapeType="1"/>
              </p:cNvSpPr>
              <p:nvPr/>
            </p:nvSpPr>
            <p:spPr bwMode="auto">
              <a:xfrm>
                <a:off x="3552" y="3508"/>
                <a:ext cx="0" cy="712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454" name="Rectangle 14"/>
            <p:cNvSpPr>
              <a:spLocks noChangeArrowheads="1"/>
            </p:cNvSpPr>
            <p:nvPr/>
          </p:nvSpPr>
          <p:spPr bwMode="auto">
            <a:xfrm>
              <a:off x="821" y="3588"/>
              <a:ext cx="390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400" b="1" i="1">
                  <a:solidFill>
                    <a:srgbClr val="000B10"/>
                  </a:solidFill>
                </a:rPr>
                <a:t>m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61455" name="Rectangle 15"/>
            <p:cNvSpPr>
              <a:spLocks noChangeArrowheads="1"/>
            </p:cNvSpPr>
            <p:nvPr/>
          </p:nvSpPr>
          <p:spPr bwMode="auto">
            <a:xfrm>
              <a:off x="1053" y="3089"/>
              <a:ext cx="351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400" b="1" i="1">
                  <a:solidFill>
                    <a:srgbClr val="000B10"/>
                  </a:solidFill>
                </a:rPr>
                <a:t>F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61456" name="Rectangle 16"/>
            <p:cNvSpPr>
              <a:spLocks noChangeArrowheads="1"/>
            </p:cNvSpPr>
            <p:nvPr/>
          </p:nvSpPr>
          <p:spPr bwMode="auto">
            <a:xfrm>
              <a:off x="1312" y="3549"/>
              <a:ext cx="308" cy="5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800" b="1" i="1">
                  <a:solidFill>
                    <a:srgbClr val="000B10"/>
                  </a:solidFill>
                </a:rPr>
                <a:t>a</a:t>
              </a:r>
              <a:endParaRPr kumimoji="0" lang="en-US" sz="4400" b="1">
                <a:solidFill>
                  <a:srgbClr val="000B10"/>
                </a:solidFill>
                <a:latin typeface="Arial" charset="0"/>
              </a:endParaRPr>
            </a:p>
          </p:txBody>
        </p:sp>
      </p:grpSp>
      <p:sp>
        <p:nvSpPr>
          <p:cNvPr id="61457" name="AutoShape 17"/>
          <p:cNvSpPr>
            <a:spLocks noChangeArrowheads="1"/>
          </p:cNvSpPr>
          <p:nvPr/>
        </p:nvSpPr>
        <p:spPr bwMode="auto">
          <a:xfrm>
            <a:off x="2201863" y="5956300"/>
            <a:ext cx="622300" cy="620713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28575" cap="sq">
            <a:solidFill>
              <a:srgbClr val="000B1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1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build="p" autoUpdateAnimBg="0"/>
      <p:bldP spid="61446" grpId="0" build="p" autoUpdateAnimBg="0"/>
      <p:bldP spid="614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A:\newton2.jpg"/>
          <p:cNvPicPr>
            <a:picLocks noChangeAspect="1" noChangeArrowheads="1"/>
          </p:cNvPicPr>
          <p:nvPr/>
        </p:nvPicPr>
        <p:blipFill>
          <a:blip r:embed="rId2" cstate="print">
            <a:lum contrast="-78000"/>
          </a:blip>
          <a:srcRect t="3360"/>
          <a:stretch>
            <a:fillRect/>
          </a:stretch>
        </p:blipFill>
        <p:spPr bwMode="auto">
          <a:xfrm>
            <a:off x="3024188" y="1512888"/>
            <a:ext cx="3949700" cy="50530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</a:t>
            </a:r>
            <a:r>
              <a:rPr lang="en-US" dirty="0"/>
              <a:t>Third Law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77925" y="1484313"/>
            <a:ext cx="7720013" cy="4075112"/>
          </a:xfrm>
        </p:spPr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Newton’s Third Law of Motion</a:t>
            </a:r>
            <a:endParaRPr lang="en-US"/>
          </a:p>
          <a:p>
            <a:pPr lvl="1"/>
            <a:r>
              <a:rPr lang="en-US"/>
              <a:t>When one object exerts a force on a second object, the second object exerts an equal but opposite force on the first.</a:t>
            </a:r>
          </a:p>
        </p:txBody>
      </p:sp>
      <p:pic>
        <p:nvPicPr>
          <p:cNvPr id="106501" name="Picture 5" descr="C:\My Documents\Christy's Stuff\Teaching Stuff\Media\action-reaction - A-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8325" y="4621213"/>
            <a:ext cx="3802063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build="p" bldLvl="5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</a:t>
            </a:r>
            <a:r>
              <a:rPr lang="en-US" dirty="0"/>
              <a:t>Third Law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1371600"/>
            <a:ext cx="7772400" cy="762000"/>
          </a:xfrm>
        </p:spPr>
        <p:txBody>
          <a:bodyPr/>
          <a:lstStyle/>
          <a:p>
            <a:r>
              <a:rPr lang="en-US" sz="3400" b="1">
                <a:solidFill>
                  <a:schemeClr val="folHlink"/>
                </a:solidFill>
              </a:rPr>
              <a:t>Problem:</a:t>
            </a:r>
            <a:endParaRPr lang="en-US" sz="3400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963613" y="2090738"/>
            <a:ext cx="7102475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95338" lvl="1" indent="-338138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How can a horse </a:t>
            </a:r>
            <a:br>
              <a:rPr lang="en-US" sz="3400">
                <a:solidFill>
                  <a:srgbClr val="FFFFFF"/>
                </a:solidFill>
                <a:latin typeface="Arial" charset="0"/>
              </a:rPr>
            </a:br>
            <a:r>
              <a:rPr lang="en-US" sz="3400">
                <a:solidFill>
                  <a:srgbClr val="FFFFFF"/>
                </a:solidFill>
                <a:latin typeface="Arial" charset="0"/>
              </a:rPr>
              <a:t>pull a cart if the cart </a:t>
            </a:r>
            <a:br>
              <a:rPr lang="en-US" sz="3400">
                <a:solidFill>
                  <a:srgbClr val="FFFFFF"/>
                </a:solidFill>
                <a:latin typeface="Arial" charset="0"/>
              </a:rPr>
            </a:br>
            <a:r>
              <a:rPr lang="en-US" sz="3400">
                <a:solidFill>
                  <a:srgbClr val="FFFFFF"/>
                </a:solidFill>
                <a:latin typeface="Arial" charset="0"/>
              </a:rPr>
              <a:t>is pulling back on </a:t>
            </a:r>
            <a:br>
              <a:rPr lang="en-US" sz="3400">
                <a:solidFill>
                  <a:srgbClr val="FFFFFF"/>
                </a:solidFill>
                <a:latin typeface="Arial" charset="0"/>
              </a:rPr>
            </a:br>
            <a:r>
              <a:rPr lang="en-US" sz="3400">
                <a:solidFill>
                  <a:srgbClr val="FFFFFF"/>
                </a:solidFill>
                <a:latin typeface="Arial" charset="0"/>
              </a:rPr>
              <a:t>the horse with an equal but opposite force?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75563" y="5243513"/>
            <a:ext cx="1158875" cy="1089025"/>
            <a:chOff x="3950" y="3087"/>
            <a:chExt cx="1069" cy="1024"/>
          </a:xfrm>
        </p:grpSpPr>
        <p:graphicFrame>
          <p:nvGraphicFramePr>
            <p:cNvPr id="96263" name="Object 7"/>
            <p:cNvGraphicFramePr>
              <a:graphicFrameLocks noChangeAspect="1"/>
            </p:cNvGraphicFramePr>
            <p:nvPr/>
          </p:nvGraphicFramePr>
          <p:xfrm>
            <a:off x="3950" y="3087"/>
            <a:ext cx="1069" cy="1024"/>
          </p:xfrm>
          <a:graphic>
            <a:graphicData uri="http://schemas.openxmlformats.org/presentationml/2006/ole">
              <p:oleObj spid="_x0000_s123907" name="Clip" r:id="rId3" imgW="3147120" imgH="3160800" progId="">
                <p:embed/>
              </p:oleObj>
            </a:graphicData>
          </a:graphic>
        </p:graphicFrame>
        <p:sp>
          <p:nvSpPr>
            <p:cNvPr id="96264" name="Text Box 8"/>
            <p:cNvSpPr txBox="1">
              <a:spLocks noChangeArrowheads="1"/>
            </p:cNvSpPr>
            <p:nvPr/>
          </p:nvSpPr>
          <p:spPr bwMode="auto">
            <a:xfrm>
              <a:off x="3982" y="3469"/>
              <a:ext cx="1005" cy="31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600">
                  <a:solidFill>
                    <a:srgbClr val="000000"/>
                  </a:solidFill>
                  <a:latin typeface="Arial Black" pitchFamily="34" charset="0"/>
                </a:rPr>
                <a:t>NO!!!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349875" y="2063750"/>
            <a:ext cx="3429000" cy="1657350"/>
            <a:chOff x="3370" y="1300"/>
            <a:chExt cx="2160" cy="1044"/>
          </a:xfrm>
        </p:grpSpPr>
        <p:graphicFrame>
          <p:nvGraphicFramePr>
            <p:cNvPr id="96265" name="Object 9"/>
            <p:cNvGraphicFramePr>
              <a:graphicFrameLocks noChangeAspect="1"/>
            </p:cNvGraphicFramePr>
            <p:nvPr/>
          </p:nvGraphicFramePr>
          <p:xfrm>
            <a:off x="3370" y="1300"/>
            <a:ext cx="2160" cy="1044"/>
          </p:xfrm>
          <a:graphic>
            <a:graphicData uri="http://schemas.openxmlformats.org/presentationml/2006/ole">
              <p:oleObj spid="_x0000_s123906" name="Clip" r:id="rId4" imgW="3429000" imgH="1657440" progId="">
                <p:embed/>
              </p:oleObj>
            </a:graphicData>
          </a:graphic>
        </p:graphicFrame>
        <p:sp>
          <p:nvSpPr>
            <p:cNvPr id="96268" name="Line 12"/>
            <p:cNvSpPr>
              <a:spLocks noChangeShapeType="1"/>
            </p:cNvSpPr>
            <p:nvPr/>
          </p:nvSpPr>
          <p:spPr bwMode="auto">
            <a:xfrm>
              <a:off x="4585" y="1778"/>
              <a:ext cx="370" cy="161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6269" name="Line 13"/>
            <p:cNvSpPr>
              <a:spLocks noChangeShapeType="1"/>
            </p:cNvSpPr>
            <p:nvPr/>
          </p:nvSpPr>
          <p:spPr bwMode="auto">
            <a:xfrm flipH="1" flipV="1">
              <a:off x="4157" y="1589"/>
              <a:ext cx="370" cy="161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963613" y="5191125"/>
            <a:ext cx="71024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95338" lvl="1" indent="-338138">
              <a:spcBef>
                <a:spcPct val="10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Aren’t these “balanced forces” resulting in no acceleration?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6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build="p" bldLvl="2" autoUpdateAnimBg="0" advAuto="0"/>
      <p:bldP spid="96271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</a:t>
            </a:r>
            <a:r>
              <a:rPr lang="en-US" dirty="0"/>
              <a:t>Third Law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438" y="2090738"/>
            <a:ext cx="7448550" cy="4152900"/>
          </a:xfrm>
        </p:spPr>
        <p:txBody>
          <a:bodyPr/>
          <a:lstStyle/>
          <a:p>
            <a:pPr lvl="1"/>
            <a:r>
              <a:rPr lang="en-US" sz="3400" dirty="0"/>
              <a:t>forces are equal and opposite but act on </a:t>
            </a:r>
            <a:r>
              <a:rPr lang="en-US" sz="3400" u="sng" dirty="0"/>
              <a:t>different</a:t>
            </a:r>
            <a:r>
              <a:rPr lang="en-US" sz="3400" dirty="0"/>
              <a:t> objects</a:t>
            </a:r>
          </a:p>
          <a:p>
            <a:pPr lvl="1"/>
            <a:r>
              <a:rPr lang="en-US" sz="3400" dirty="0"/>
              <a:t>they are not “balanced forces”</a:t>
            </a:r>
          </a:p>
          <a:p>
            <a:pPr lvl="1"/>
            <a:r>
              <a:rPr lang="en-US" sz="3400" dirty="0"/>
              <a:t>the movement of the horse depends </a:t>
            </a:r>
            <a:r>
              <a:rPr lang="en-US" sz="3400" dirty="0" smtClean="0"/>
              <a:t>only on </a:t>
            </a:r>
            <a:r>
              <a:rPr lang="en-US" sz="3400" dirty="0"/>
              <a:t>the forces acting </a:t>
            </a:r>
            <a:r>
              <a:rPr lang="en-US" sz="3400" dirty="0">
                <a:solidFill>
                  <a:schemeClr val="folHlink"/>
                </a:solidFill>
              </a:rPr>
              <a:t>on the horse</a:t>
            </a:r>
            <a:endParaRPr lang="en-US" sz="3400" dirty="0"/>
          </a:p>
        </p:txBody>
      </p:sp>
      <p:graphicFrame>
        <p:nvGraphicFramePr>
          <p:cNvPr id="97284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24930" name="Clip" r:id="rId3" imgW="0" imgH="0" progId="">
              <p:embed/>
            </p:oleObj>
          </a:graphicData>
        </a:graphic>
      </p:graphicFrame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973138" y="1371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400" b="1">
                <a:solidFill>
                  <a:schemeClr val="folHlink"/>
                </a:solidFill>
                <a:latin typeface="Arial" charset="0"/>
              </a:rPr>
              <a:t>Explanation:</a:t>
            </a:r>
            <a:endParaRPr lang="en-US" sz="3400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97294" name="Object 14"/>
          <p:cNvGraphicFramePr>
            <a:graphicFrameLocks noChangeAspect="1"/>
          </p:cNvGraphicFramePr>
          <p:nvPr/>
        </p:nvGraphicFramePr>
        <p:xfrm>
          <a:off x="5411788" y="4970463"/>
          <a:ext cx="3429000" cy="1657350"/>
        </p:xfrm>
        <a:graphic>
          <a:graphicData uri="http://schemas.openxmlformats.org/presentationml/2006/ole">
            <p:oleObj spid="_x0000_s124931" name="Clip" r:id="rId4" imgW="3429000" imgH="1657440" progId="">
              <p:embed/>
            </p:oleObj>
          </a:graphicData>
        </a:graphic>
      </p:graphicFrame>
      <p:sp>
        <p:nvSpPr>
          <p:cNvPr id="97295" name="Line 15"/>
          <p:cNvSpPr>
            <a:spLocks noChangeShapeType="1"/>
          </p:cNvSpPr>
          <p:nvPr/>
        </p:nvSpPr>
        <p:spPr bwMode="auto">
          <a:xfrm>
            <a:off x="7326313" y="5776913"/>
            <a:ext cx="587375" cy="255587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7296" name="Line 16"/>
          <p:cNvSpPr>
            <a:spLocks noChangeShapeType="1"/>
          </p:cNvSpPr>
          <p:nvPr/>
        </p:nvSpPr>
        <p:spPr bwMode="auto">
          <a:xfrm flipH="1">
            <a:off x="5487988" y="6467475"/>
            <a:ext cx="1133475" cy="14605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bldLvl="2" autoUpdateAnimBg="0"/>
      <p:bldP spid="97295" grpId="0" animBg="1"/>
      <p:bldP spid="9729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</a:t>
            </a:r>
            <a:r>
              <a:rPr lang="en-US" dirty="0"/>
              <a:t>Third Law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772400" cy="762000"/>
          </a:xfrm>
        </p:spPr>
        <p:txBody>
          <a:bodyPr/>
          <a:lstStyle/>
          <a:p>
            <a:r>
              <a:rPr lang="en-US" sz="3400" b="1">
                <a:solidFill>
                  <a:schemeClr val="folHlink"/>
                </a:solidFill>
              </a:rPr>
              <a:t>Action-Reaction Pairs</a:t>
            </a:r>
            <a:endParaRPr lang="en-US" sz="3400"/>
          </a:p>
        </p:txBody>
      </p:sp>
      <p:pic>
        <p:nvPicPr>
          <p:cNvPr id="98308" name="Picture 4" descr="C:\My Documents\Christy's Stuff\Teaching Stuff\Media\action-reaction - hammer-na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4575" y="2713038"/>
            <a:ext cx="4198938" cy="3330575"/>
          </a:xfrm>
          <a:prstGeom prst="rect">
            <a:avLst/>
          </a:prstGeom>
          <a:noFill/>
        </p:spPr>
      </p:pic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5280025" y="2617788"/>
            <a:ext cx="3863975" cy="37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000" dirty="0">
                <a:solidFill>
                  <a:srgbClr val="FFFFFF"/>
                </a:solidFill>
                <a:latin typeface="Arial" charset="0"/>
              </a:rPr>
              <a:t>The hammer exerts a force on the nail to the right.</a:t>
            </a:r>
          </a:p>
          <a:p>
            <a:pPr marL="342900" indent="-342900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000" dirty="0">
                <a:solidFill>
                  <a:srgbClr val="FFFFFF"/>
                </a:solidFill>
                <a:latin typeface="Arial" charset="0"/>
              </a:rPr>
              <a:t>The nail exerts an equal but opposite force on the hammer to the left.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</a:t>
            </a:r>
            <a:r>
              <a:rPr lang="en-US" dirty="0"/>
              <a:t>Third Law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772400" cy="762000"/>
          </a:xfrm>
        </p:spPr>
        <p:txBody>
          <a:bodyPr/>
          <a:lstStyle/>
          <a:p>
            <a:r>
              <a:rPr lang="en-US" sz="3400" b="1">
                <a:solidFill>
                  <a:schemeClr val="folHlink"/>
                </a:solidFill>
              </a:rPr>
              <a:t>Action-Reaction Pairs</a:t>
            </a:r>
            <a:endParaRPr lang="en-US" sz="3400"/>
          </a:p>
        </p:txBody>
      </p:sp>
      <p:pic>
        <p:nvPicPr>
          <p:cNvPr id="99332" name="Picture 4" descr="C:\My Documents\Christy's Stuff\Teaching Stuff\Media\rocket launc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0775" y="2058988"/>
            <a:ext cx="2009775" cy="4619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4054475" y="2322513"/>
            <a:ext cx="4859338" cy="391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The rocket exerts a downward force on the exhaust gases.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The gases exert an equal but opposite upward force on the rocket.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52800" y="4786313"/>
            <a:ext cx="731838" cy="2008187"/>
            <a:chOff x="2112" y="3015"/>
            <a:chExt cx="461" cy="1265"/>
          </a:xfrm>
        </p:grpSpPr>
        <p:sp>
          <p:nvSpPr>
            <p:cNvPr id="99335" name="AutoShape 7"/>
            <p:cNvSpPr>
              <a:spLocks noChangeArrowheads="1"/>
            </p:cNvSpPr>
            <p:nvPr/>
          </p:nvSpPr>
          <p:spPr bwMode="auto">
            <a:xfrm>
              <a:off x="2112" y="3015"/>
              <a:ext cx="460" cy="628"/>
            </a:xfrm>
            <a:prstGeom prst="upArrow">
              <a:avLst>
                <a:gd name="adj1" fmla="val 50000"/>
                <a:gd name="adj2" fmla="val 34130"/>
              </a:avLst>
            </a:prstGeom>
            <a:solidFill>
              <a:srgbClr val="660033"/>
            </a:solidFill>
            <a:ln w="12700" cap="sq">
              <a:solidFill>
                <a:srgbClr val="000B1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800" b="1">
                  <a:solidFill>
                    <a:srgbClr val="FFFFFF"/>
                  </a:solidFill>
                </a:rPr>
                <a:t>F</a:t>
              </a:r>
              <a:r>
                <a:rPr kumimoji="0" lang="en-US" sz="2800" b="1" baseline="-25000">
                  <a:solidFill>
                    <a:srgbClr val="FFFFFF"/>
                  </a:solidFill>
                </a:rPr>
                <a:t>G</a:t>
              </a:r>
              <a:endParaRPr kumimoji="0" lang="en-US" sz="2400">
                <a:solidFill>
                  <a:srgbClr val="FFFFFF"/>
                </a:solidFill>
              </a:endParaRPr>
            </a:p>
          </p:txBody>
        </p:sp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2112" y="3655"/>
              <a:ext cx="461" cy="625"/>
            </a:xfrm>
            <a:prstGeom prst="downArrow">
              <a:avLst>
                <a:gd name="adj1" fmla="val 50000"/>
                <a:gd name="adj2" fmla="val 33894"/>
              </a:avLst>
            </a:prstGeom>
            <a:solidFill>
              <a:srgbClr val="FF0066"/>
            </a:solidFill>
            <a:ln w="12700" cap="sq">
              <a:solidFill>
                <a:srgbClr val="000B1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800" b="1">
                  <a:solidFill>
                    <a:srgbClr val="FFFFFF"/>
                  </a:solidFill>
                </a:rPr>
                <a:t>F</a:t>
              </a:r>
              <a:r>
                <a:rPr kumimoji="0" lang="en-US" sz="2800" b="1" baseline="-25000">
                  <a:solidFill>
                    <a:srgbClr val="FFFFFF"/>
                  </a:solidFill>
                </a:rPr>
                <a:t>R</a:t>
              </a:r>
              <a:endParaRPr kumimoji="0"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</a:t>
            </a:r>
            <a:r>
              <a:rPr lang="en-US" dirty="0"/>
              <a:t>Third Law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772400" cy="762000"/>
          </a:xfrm>
        </p:spPr>
        <p:txBody>
          <a:bodyPr/>
          <a:lstStyle/>
          <a:p>
            <a:r>
              <a:rPr lang="en-US" sz="3400" b="1">
                <a:solidFill>
                  <a:schemeClr val="folHlink"/>
                </a:solidFill>
              </a:rPr>
              <a:t>Action-Reaction Pairs</a:t>
            </a:r>
            <a:endParaRPr lang="en-US" sz="3400"/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1698625" y="2028825"/>
            <a:ext cx="7445375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Both objects accelerate.</a:t>
            </a:r>
          </a:p>
          <a:p>
            <a:pPr marL="342900" indent="-342900">
              <a:spcBef>
                <a:spcPct val="3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The amount of acceleration depends on the mass of the object.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765550" y="3908613"/>
            <a:ext cx="2535238" cy="1492250"/>
            <a:chOff x="1257" y="956"/>
            <a:chExt cx="1512" cy="1265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257" y="956"/>
              <a:ext cx="1512" cy="1265"/>
              <a:chOff x="1257" y="956"/>
              <a:chExt cx="1512" cy="1265"/>
            </a:xfrm>
          </p:grpSpPr>
          <p:sp>
            <p:nvSpPr>
              <p:cNvPr id="107531" name="AutoShape 11"/>
              <p:cNvSpPr>
                <a:spLocks noChangeArrowheads="1"/>
              </p:cNvSpPr>
              <p:nvPr/>
            </p:nvSpPr>
            <p:spPr bwMode="auto">
              <a:xfrm>
                <a:off x="1257" y="956"/>
                <a:ext cx="1512" cy="1265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graphicFrame>
            <p:nvGraphicFramePr>
              <p:cNvPr id="107532" name="Object 12"/>
              <p:cNvGraphicFramePr>
                <a:graphicFrameLocks noChangeAspect="1"/>
              </p:cNvGraphicFramePr>
              <p:nvPr/>
            </p:nvGraphicFramePr>
            <p:xfrm>
              <a:off x="1464" y="966"/>
              <a:ext cx="1098" cy="1206"/>
            </p:xfrm>
            <a:graphic>
              <a:graphicData uri="http://schemas.openxmlformats.org/presentationml/2006/ole">
                <p:oleObj spid="_x0000_s125954" name="Equation" r:id="rId3" imgW="368280" imgH="431640" progId="Equation.3">
                  <p:embed/>
                </p:oleObj>
              </a:graphicData>
            </a:graphic>
          </p:graphicFrame>
        </p:grpSp>
        <p:sp>
          <p:nvSpPr>
            <p:cNvPr id="107533" name="Rectangle 13"/>
            <p:cNvSpPr>
              <a:spLocks noChangeArrowheads="1"/>
            </p:cNvSpPr>
            <p:nvPr/>
          </p:nvSpPr>
          <p:spPr bwMode="auto">
            <a:xfrm>
              <a:off x="2207" y="987"/>
              <a:ext cx="311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kumimoji="0" lang="en-US" sz="4000" b="1" i="1">
                  <a:solidFill>
                    <a:srgbClr val="000B10"/>
                  </a:solidFill>
                </a:rPr>
                <a:t>F</a:t>
              </a:r>
              <a:endParaRPr kumimoji="0" lang="en-US" sz="4800" b="1" i="1">
                <a:solidFill>
                  <a:srgbClr val="000B10"/>
                </a:solidFill>
              </a:endParaRPr>
            </a:p>
          </p:txBody>
        </p:sp>
        <p:sp>
          <p:nvSpPr>
            <p:cNvPr id="107534" name="Rectangle 14"/>
            <p:cNvSpPr>
              <a:spLocks noChangeArrowheads="1"/>
            </p:cNvSpPr>
            <p:nvPr/>
          </p:nvSpPr>
          <p:spPr bwMode="auto">
            <a:xfrm>
              <a:off x="2180" y="1427"/>
              <a:ext cx="346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kumimoji="0" lang="en-US" sz="4000" b="1" i="1" dirty="0">
                  <a:solidFill>
                    <a:srgbClr val="000B10"/>
                  </a:solidFill>
                </a:rPr>
                <a:t>m</a:t>
              </a:r>
              <a:endParaRPr kumimoji="0" lang="en-US" sz="4400" b="1" i="1" dirty="0">
                <a:solidFill>
                  <a:srgbClr val="000B10"/>
                </a:solidFill>
              </a:endParaRPr>
            </a:p>
          </p:txBody>
        </p:sp>
      </p:grpSp>
      <p:sp>
        <p:nvSpPr>
          <p:cNvPr id="107535" name="Rectangle 15"/>
          <p:cNvSpPr>
            <a:spLocks noChangeArrowheads="1"/>
          </p:cNvSpPr>
          <p:nvPr/>
        </p:nvSpPr>
        <p:spPr bwMode="auto">
          <a:xfrm>
            <a:off x="1851025" y="5384800"/>
            <a:ext cx="7069138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Small mass </a:t>
            </a:r>
            <a:r>
              <a:rPr lang="en-US" sz="340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 more acceleration</a:t>
            </a:r>
          </a:p>
          <a:p>
            <a:pPr marL="342900" indent="-342900">
              <a:spcBef>
                <a:spcPct val="3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Large mass </a:t>
            </a:r>
            <a:r>
              <a:rPr lang="en-US" sz="340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 less acceleration</a:t>
            </a:r>
            <a:endParaRPr lang="en-US" sz="34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7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7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build="p" autoUpdateAnimBg="0"/>
      <p:bldP spid="10753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smtClean="0"/>
              <a:t>Types of Different Forces</a:t>
            </a:r>
            <a:endParaRPr lang="en-US" sz="6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772400" cy="4240213"/>
          </a:xfrm>
        </p:spPr>
        <p:txBody>
          <a:bodyPr/>
          <a:lstStyle/>
          <a:p>
            <a:r>
              <a:rPr lang="en-US" sz="3400" b="1" dirty="0">
                <a:solidFill>
                  <a:schemeClr val="folHlink"/>
                </a:solidFill>
              </a:rPr>
              <a:t>Gravity</a:t>
            </a:r>
            <a:r>
              <a:rPr lang="en-US" sz="3400" dirty="0"/>
              <a:t> </a:t>
            </a:r>
          </a:p>
          <a:p>
            <a:pPr lvl="1"/>
            <a:r>
              <a:rPr lang="en-US" sz="3400" dirty="0"/>
              <a:t>force of attraction between any two objects in the universe</a:t>
            </a:r>
          </a:p>
          <a:p>
            <a:pPr lvl="1">
              <a:spcBef>
                <a:spcPct val="60000"/>
              </a:spcBef>
            </a:pPr>
            <a:r>
              <a:rPr lang="en-US" sz="3400" dirty="0"/>
              <a:t>increases as...</a:t>
            </a:r>
          </a:p>
          <a:p>
            <a:pPr lvl="2"/>
            <a:r>
              <a:rPr lang="en-US" sz="3400" dirty="0"/>
              <a:t>mass increases</a:t>
            </a:r>
          </a:p>
          <a:p>
            <a:pPr lvl="2"/>
            <a:r>
              <a:rPr lang="en-US" sz="3400" dirty="0"/>
              <a:t>distance decreases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</a:t>
            </a:r>
            <a:endParaRPr lang="en-US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772400" cy="2065338"/>
          </a:xfrm>
        </p:spPr>
        <p:txBody>
          <a:bodyPr/>
          <a:lstStyle/>
          <a:p>
            <a:r>
              <a:rPr lang="en-US" sz="3400" b="1" dirty="0">
                <a:solidFill>
                  <a:schemeClr val="folHlink"/>
                </a:solidFill>
              </a:rPr>
              <a:t>Force</a:t>
            </a:r>
            <a:endParaRPr lang="en-US" sz="3400" dirty="0"/>
          </a:p>
          <a:p>
            <a:pPr lvl="1">
              <a:spcBef>
                <a:spcPct val="10000"/>
              </a:spcBef>
            </a:pPr>
            <a:r>
              <a:rPr lang="en-US" sz="3400" dirty="0"/>
              <a:t>a push or pull that one body exerts on another</a:t>
            </a:r>
          </a:p>
          <a:p>
            <a:pPr lvl="1">
              <a:spcBef>
                <a:spcPct val="10000"/>
              </a:spcBef>
            </a:pPr>
            <a:r>
              <a:rPr lang="en-US" sz="3400" dirty="0"/>
              <a:t>What forces are being </a:t>
            </a:r>
            <a:br>
              <a:rPr lang="en-US" sz="3400" dirty="0"/>
            </a:br>
            <a:r>
              <a:rPr lang="en-US" sz="3400" dirty="0"/>
              <a:t>exerted on the football?</a:t>
            </a:r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5099050" y="4222750"/>
          <a:ext cx="1982788" cy="2324100"/>
        </p:xfrm>
        <a:graphic>
          <a:graphicData uri="http://schemas.openxmlformats.org/presentationml/2006/ole">
            <p:oleObj spid="_x0000_s132098" name="Clip" r:id="rId3" imgW="3327120" imgH="3898800" progId="">
              <p:embed/>
            </p:oleObj>
          </a:graphicData>
        </a:graphic>
      </p:graphicFrame>
      <p:sp>
        <p:nvSpPr>
          <p:cNvPr id="125957" name="Line 5"/>
          <p:cNvSpPr>
            <a:spLocks noChangeShapeType="1"/>
          </p:cNvSpPr>
          <p:nvPr/>
        </p:nvSpPr>
        <p:spPr bwMode="auto">
          <a:xfrm flipV="1">
            <a:off x="7099300" y="3352800"/>
            <a:ext cx="769938" cy="117475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6940550" y="4930775"/>
            <a:ext cx="0" cy="66675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7467600" y="3895725"/>
            <a:ext cx="982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3400" b="1">
                <a:solidFill>
                  <a:schemeClr val="folHlink"/>
                </a:solidFill>
              </a:rPr>
              <a:t>F</a:t>
            </a:r>
            <a:r>
              <a:rPr kumimoji="0" lang="en-US" sz="3400" b="1" baseline="-25000">
                <a:solidFill>
                  <a:schemeClr val="folHlink"/>
                </a:solidFill>
              </a:rPr>
              <a:t>kick</a:t>
            </a:r>
            <a:endParaRPr kumimoji="0" lang="en-US" sz="3400" b="1">
              <a:solidFill>
                <a:schemeClr val="folHlink"/>
              </a:solidFill>
            </a:endParaRP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7031038" y="4937125"/>
            <a:ext cx="101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3400" b="1">
                <a:solidFill>
                  <a:schemeClr val="folHlink"/>
                </a:solidFill>
              </a:rPr>
              <a:t>F</a:t>
            </a:r>
            <a:r>
              <a:rPr kumimoji="0" lang="en-US" sz="3400" b="1" baseline="-25000">
                <a:solidFill>
                  <a:schemeClr val="folHlink"/>
                </a:solidFill>
              </a:rPr>
              <a:t>grav</a:t>
            </a:r>
            <a:endParaRPr kumimoji="0" lang="en-US" sz="34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bldLvl="2" autoUpdateAnimBg="0"/>
      <p:bldP spid="125957" grpId="0" animBg="1"/>
      <p:bldP spid="125958" grpId="0" animBg="1"/>
      <p:bldP spid="125959" grpId="0" autoUpdateAnimBg="0"/>
      <p:bldP spid="12596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772400" cy="1239838"/>
          </a:xfrm>
        </p:spPr>
        <p:txBody>
          <a:bodyPr/>
          <a:lstStyle/>
          <a:p>
            <a:r>
              <a:rPr lang="en-US" sz="3400" dirty="0"/>
              <a:t>Who experiences more gravity - the astronaut or the politician?</a:t>
            </a:r>
          </a:p>
        </p:txBody>
      </p:sp>
      <p:graphicFrame>
        <p:nvGraphicFramePr>
          <p:cNvPr id="128000" name="Object 102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423988" y="5205413"/>
          <a:ext cx="3233737" cy="1652587"/>
        </p:xfrm>
        <a:graphic>
          <a:graphicData uri="http://schemas.openxmlformats.org/presentationml/2006/ole">
            <p:oleObj spid="_x0000_s128002" name="Clip" r:id="rId3" imgW="3471840" imgH="3519360" progId="">
              <p:embed/>
            </p:oleObj>
          </a:graphicData>
        </a:graphic>
      </p:graphicFrame>
      <p:graphicFrame>
        <p:nvGraphicFramePr>
          <p:cNvPr id="128001" name="Object 1025"/>
          <p:cNvGraphicFramePr>
            <a:graphicFrameLocks noChangeAspect="1"/>
          </p:cNvGraphicFramePr>
          <p:nvPr/>
        </p:nvGraphicFramePr>
        <p:xfrm>
          <a:off x="3144838" y="3940175"/>
          <a:ext cx="468312" cy="595313"/>
        </p:xfrm>
        <a:graphic>
          <a:graphicData uri="http://schemas.openxmlformats.org/presentationml/2006/ole">
            <p:oleObj spid="_x0000_s128003" name="Clip" r:id="rId4" imgW="1218960" imgH="1548000" progId="">
              <p:embed/>
            </p:oleObj>
          </a:graphicData>
        </a:graphic>
      </p:graphicFrame>
      <p:graphicFrame>
        <p:nvGraphicFramePr>
          <p:cNvPr id="128002" name="Object 1026"/>
          <p:cNvGraphicFramePr>
            <a:graphicFrameLocks noChangeAspect="1"/>
          </p:cNvGraphicFramePr>
          <p:nvPr/>
        </p:nvGraphicFramePr>
        <p:xfrm>
          <a:off x="2012950" y="5867400"/>
          <a:ext cx="717550" cy="627063"/>
        </p:xfrm>
        <a:graphic>
          <a:graphicData uri="http://schemas.openxmlformats.org/presentationml/2006/ole">
            <p:oleObj spid="_x0000_s128004" name="Clip" r:id="rId5" imgW="1807560" imgH="1578240" progId="">
              <p:embed/>
            </p:oleObj>
          </a:graphicData>
        </a:graphic>
      </p:graphicFrame>
      <p:graphicFrame>
        <p:nvGraphicFramePr>
          <p:cNvPr id="128003" name="Object 102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387975" y="5205413"/>
          <a:ext cx="3233738" cy="1652587"/>
        </p:xfrm>
        <a:graphic>
          <a:graphicData uri="http://schemas.openxmlformats.org/presentationml/2006/ole">
            <p:oleObj spid="_x0000_s128005" name="Clip" r:id="rId6" imgW="3471840" imgH="3519360" progId="">
              <p:embed/>
            </p:oleObj>
          </a:graphicData>
        </a:graphic>
      </p:graphicFrame>
      <p:graphicFrame>
        <p:nvGraphicFramePr>
          <p:cNvPr id="128004" name="Object 1028"/>
          <p:cNvGraphicFramePr>
            <a:graphicFrameLocks noChangeAspect="1"/>
          </p:cNvGraphicFramePr>
          <p:nvPr/>
        </p:nvGraphicFramePr>
        <p:xfrm>
          <a:off x="7478713" y="4041775"/>
          <a:ext cx="468312" cy="595313"/>
        </p:xfrm>
        <a:graphic>
          <a:graphicData uri="http://schemas.openxmlformats.org/presentationml/2006/ole">
            <p:oleObj spid="_x0000_s128006" name="Clip" r:id="rId7" imgW="1218960" imgH="1548000" progId="">
              <p:embed/>
            </p:oleObj>
          </a:graphicData>
        </a:graphic>
      </p:graphicFrame>
      <p:graphicFrame>
        <p:nvGraphicFramePr>
          <p:cNvPr id="128005" name="Object 1029"/>
          <p:cNvGraphicFramePr>
            <a:graphicFrameLocks noChangeAspect="1"/>
          </p:cNvGraphicFramePr>
          <p:nvPr/>
        </p:nvGraphicFramePr>
        <p:xfrm>
          <a:off x="7408863" y="2276475"/>
          <a:ext cx="1089025" cy="1081088"/>
        </p:xfrm>
        <a:graphic>
          <a:graphicData uri="http://schemas.openxmlformats.org/presentationml/2006/ole">
            <p:oleObj spid="_x0000_s128007" name="Clip" r:id="rId8" imgW="1649520" imgH="1638360" progId="">
              <p:embed/>
            </p:oleObj>
          </a:graphicData>
        </a:graphic>
      </p:graphicFrame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941388" y="4564063"/>
            <a:ext cx="1336675" cy="1250950"/>
            <a:chOff x="593" y="2875"/>
            <a:chExt cx="842" cy="788"/>
          </a:xfrm>
        </p:grpSpPr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>
              <a:off x="1020" y="3396"/>
              <a:ext cx="335" cy="267"/>
            </a:xfrm>
            <a:prstGeom prst="line">
              <a:avLst/>
            </a:prstGeom>
            <a:noFill/>
            <a:ln w="57150" cap="sq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7" name="Text Box 15"/>
            <p:cNvSpPr txBox="1">
              <a:spLocks noChangeArrowheads="1"/>
            </p:cNvSpPr>
            <p:nvPr/>
          </p:nvSpPr>
          <p:spPr bwMode="auto">
            <a:xfrm>
              <a:off x="593" y="2875"/>
              <a:ext cx="84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pPr algn="ctr"/>
              <a:r>
                <a:rPr kumimoji="0" lang="en-US" sz="2400">
                  <a:solidFill>
                    <a:schemeClr val="folHlink"/>
                  </a:solidFill>
                  <a:latin typeface="Arial" charset="0"/>
                </a:rPr>
                <a:t>less distance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8002588" y="4300538"/>
            <a:ext cx="1065212" cy="1309687"/>
            <a:chOff x="5041" y="2709"/>
            <a:chExt cx="671" cy="825"/>
          </a:xfrm>
        </p:grpSpPr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 flipV="1">
              <a:off x="5123" y="3229"/>
              <a:ext cx="249" cy="305"/>
            </a:xfrm>
            <a:prstGeom prst="line">
              <a:avLst/>
            </a:prstGeom>
            <a:noFill/>
            <a:ln w="57150" cap="sq">
              <a:solidFill>
                <a:srgbClr val="FFFF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8" name="Text Box 16"/>
            <p:cNvSpPr txBox="1">
              <a:spLocks noChangeArrowheads="1"/>
            </p:cNvSpPr>
            <p:nvPr/>
          </p:nvSpPr>
          <p:spPr bwMode="auto">
            <a:xfrm>
              <a:off x="5041" y="2709"/>
              <a:ext cx="67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pPr algn="ctr"/>
              <a:r>
                <a:rPr kumimoji="0" lang="en-US" sz="2400">
                  <a:solidFill>
                    <a:schemeClr val="folHlink"/>
                  </a:solidFill>
                  <a:latin typeface="Arial" charset="0"/>
                </a:rPr>
                <a:t>more mass</a:t>
              </a:r>
            </a:p>
          </p:txBody>
        </p:sp>
      </p:grp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1296988" y="2514600"/>
            <a:ext cx="77724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Which exerts more gravity - 		the Earth or the moon?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2" autoUpdateAnimBg="0" advAuto="0"/>
      <p:bldP spid="49171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2025" y="1371600"/>
            <a:ext cx="6778625" cy="1270000"/>
          </a:xfrm>
        </p:spPr>
        <p:txBody>
          <a:bodyPr/>
          <a:lstStyle/>
          <a:p>
            <a:r>
              <a:rPr lang="en-US" sz="3400"/>
              <a:t>Would you weigh more on Earth or Jupiter?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007100" y="2141538"/>
            <a:ext cx="3035300" cy="4543425"/>
            <a:chOff x="3784" y="1349"/>
            <a:chExt cx="1912" cy="2862"/>
          </a:xfrm>
        </p:grpSpPr>
        <p:graphicFrame>
          <p:nvGraphicFramePr>
            <p:cNvPr id="129024" name="Object 0"/>
            <p:cNvGraphicFramePr>
              <a:graphicFrameLocks noChangeAspect="1"/>
            </p:cNvGraphicFramePr>
            <p:nvPr/>
          </p:nvGraphicFramePr>
          <p:xfrm>
            <a:off x="3784" y="2273"/>
            <a:ext cx="1912" cy="1938"/>
          </p:xfrm>
          <a:graphic>
            <a:graphicData uri="http://schemas.openxmlformats.org/presentationml/2006/ole">
              <p:oleObj spid="_x0000_s129026" name="Clip" r:id="rId3" imgW="1748160" imgH="1771920" progId="">
                <p:embed/>
              </p:oleObj>
            </a:graphicData>
          </a:graphic>
        </p:graphicFrame>
        <p:graphicFrame>
          <p:nvGraphicFramePr>
            <p:cNvPr id="129025" name="Object 1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4419" y="1349"/>
            <a:ext cx="642" cy="642"/>
          </p:xfrm>
          <a:graphic>
            <a:graphicData uri="http://schemas.openxmlformats.org/presentationml/2006/ole">
              <p:oleObj spid="_x0000_s129027" name="Clip" r:id="rId4" imgW="3471840" imgH="3519360" progId="">
                <p:embed/>
              </p:oleObj>
            </a:graphicData>
          </a:graphic>
        </p:graphicFrame>
      </p:grp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3290888" y="3933825"/>
            <a:ext cx="0" cy="754063"/>
          </a:xfrm>
          <a:prstGeom prst="line">
            <a:avLst/>
          </a:prstGeom>
          <a:noFill/>
          <a:ln w="57150" cap="sq">
            <a:solidFill>
              <a:schemeClr val="folHlink"/>
            </a:solidFill>
            <a:round/>
            <a:headEnd type="none" w="sm" len="sm"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3290888" y="5222875"/>
            <a:ext cx="0" cy="754063"/>
          </a:xfrm>
          <a:prstGeom prst="line">
            <a:avLst/>
          </a:prstGeom>
          <a:noFill/>
          <a:ln w="57150" cap="sq">
            <a:solidFill>
              <a:schemeClr val="folHlink"/>
            </a:solidFill>
            <a:round/>
            <a:headEnd type="none" w="sm" len="sm"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962025" y="4614863"/>
            <a:ext cx="6778625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1252538" lvl="2" indent="-342900">
              <a:spcBef>
                <a:spcPct val="120000"/>
              </a:spcBef>
              <a:buClr>
                <a:schemeClr val="tx2"/>
              </a:buClr>
              <a:buSzPct val="120000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greater gravity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962025" y="5899150"/>
            <a:ext cx="6778625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1252538" lvl="2" indent="-342900">
              <a:spcBef>
                <a:spcPct val="120000"/>
              </a:spcBef>
              <a:buClr>
                <a:schemeClr val="tx2"/>
              </a:buClr>
              <a:buSzPct val="120000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greater weight</a:t>
            </a: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965200" y="3341688"/>
            <a:ext cx="6778625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1252538" lvl="2" indent="-342900">
              <a:spcBef>
                <a:spcPct val="20000"/>
              </a:spcBef>
              <a:buClr>
                <a:schemeClr val="tx2"/>
              </a:buClr>
              <a:buSzPct val="120000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greater mass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954088" y="2649538"/>
            <a:ext cx="67786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95338" lvl="1" indent="-338138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Jupiter because...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bldLvl="3" autoUpdateAnimBg="0" advAuto="0"/>
      <p:bldP spid="47110" grpId="0" animBg="1"/>
      <p:bldP spid="47111" grpId="0" animBg="1"/>
      <p:bldP spid="47112" grpId="0" autoUpdateAnimBg="0"/>
      <p:bldP spid="47113" grpId="0" autoUpdateAnimBg="0"/>
      <p:bldP spid="47114" grpId="0" autoUpdateAnimBg="0"/>
      <p:bldP spid="47116" grpId="0" build="p" bldLvl="3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2025" y="1371600"/>
            <a:ext cx="7831246" cy="1963738"/>
          </a:xfrm>
        </p:spPr>
        <p:txBody>
          <a:bodyPr/>
          <a:lstStyle/>
          <a:p>
            <a:r>
              <a:rPr lang="en-US" sz="3400" b="1" dirty="0">
                <a:solidFill>
                  <a:schemeClr val="folHlink"/>
                </a:solidFill>
              </a:rPr>
              <a:t>Weight</a:t>
            </a:r>
            <a:endParaRPr lang="en-US" sz="3400" dirty="0"/>
          </a:p>
          <a:p>
            <a:pPr lvl="1"/>
            <a:r>
              <a:rPr lang="en-US" sz="3400" dirty="0"/>
              <a:t>the force of gravity on an </a:t>
            </a:r>
            <a:r>
              <a:rPr lang="en-US" sz="3400" dirty="0" smtClean="0"/>
              <a:t>object</a:t>
            </a:r>
          </a:p>
          <a:p>
            <a:pPr lvl="1"/>
            <a:r>
              <a:rPr lang="en-US" sz="3400" dirty="0" smtClean="0"/>
              <a:t>This follows Newton’s Second Law!</a:t>
            </a:r>
            <a:endParaRPr lang="en-US" sz="3400" dirty="0"/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1368425" y="3256027"/>
            <a:ext cx="3735388" cy="2014538"/>
          </a:xfrm>
          <a:prstGeom prst="star32">
            <a:avLst>
              <a:gd name="adj" fmla="val 44491"/>
            </a:avLst>
          </a:prstGeom>
          <a:solidFill>
            <a:schemeClr val="folHlink"/>
          </a:solidFill>
          <a:ln w="28575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7200" b="1" i="1">
                <a:solidFill>
                  <a:srgbClr val="000000"/>
                </a:solidFill>
              </a:rPr>
              <a:t>W</a:t>
            </a:r>
            <a:r>
              <a:rPr kumimoji="0" lang="en-US" sz="7200" b="1">
                <a:solidFill>
                  <a:srgbClr val="000000"/>
                </a:solidFill>
              </a:rPr>
              <a:t> = </a:t>
            </a:r>
            <a:r>
              <a:rPr kumimoji="0" lang="en-US" sz="7200" b="1" i="1">
                <a:solidFill>
                  <a:srgbClr val="000000"/>
                </a:solidFill>
              </a:rPr>
              <a:t>mg</a:t>
            </a:r>
            <a:endParaRPr kumimoji="0" lang="en-US" sz="1800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5443364" y="3600385"/>
            <a:ext cx="3367087" cy="15696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574675" indent="-574675"/>
            <a:r>
              <a:rPr kumimoji="0" lang="en-US" sz="2400" b="1" i="1" dirty="0">
                <a:solidFill>
                  <a:srgbClr val="FFFFFF"/>
                </a:solidFill>
              </a:rPr>
              <a:t>W</a:t>
            </a:r>
            <a:r>
              <a:rPr kumimoji="0" lang="en-US" sz="2400" b="1" dirty="0">
                <a:solidFill>
                  <a:srgbClr val="FFFFFF"/>
                </a:solidFill>
              </a:rPr>
              <a:t>:	weight (</a:t>
            </a:r>
            <a:r>
              <a:rPr kumimoji="0" lang="en-US" sz="2400" b="1" dirty="0" err="1" smtClean="0">
                <a:solidFill>
                  <a:srgbClr val="FFFFFF"/>
                </a:solidFill>
              </a:rPr>
              <a:t>Newtons</a:t>
            </a:r>
            <a:r>
              <a:rPr kumimoji="0" lang="en-US" sz="2400" b="1" dirty="0" smtClean="0">
                <a:solidFill>
                  <a:srgbClr val="FFFFFF"/>
                </a:solidFill>
              </a:rPr>
              <a:t>)</a:t>
            </a:r>
            <a:endParaRPr kumimoji="0" lang="en-US" sz="2400" b="1" dirty="0">
              <a:solidFill>
                <a:srgbClr val="FFFFFF"/>
              </a:solidFill>
            </a:endParaRPr>
          </a:p>
          <a:p>
            <a:pPr marL="574675" indent="-574675"/>
            <a:r>
              <a:rPr kumimoji="0" lang="en-US" sz="2400" b="1" i="1" dirty="0">
                <a:solidFill>
                  <a:srgbClr val="FFFFFF"/>
                </a:solidFill>
              </a:rPr>
              <a:t>m</a:t>
            </a:r>
            <a:r>
              <a:rPr kumimoji="0" lang="en-US" sz="2400" b="1" dirty="0">
                <a:solidFill>
                  <a:srgbClr val="FFFFFF"/>
                </a:solidFill>
              </a:rPr>
              <a:t>:	mass (kg)</a:t>
            </a:r>
          </a:p>
          <a:p>
            <a:pPr marL="574675" indent="-574675"/>
            <a:r>
              <a:rPr kumimoji="0" lang="en-US" sz="2400" b="1" i="1" dirty="0">
                <a:solidFill>
                  <a:srgbClr val="FFFFFF"/>
                </a:solidFill>
              </a:rPr>
              <a:t>g</a:t>
            </a:r>
            <a:r>
              <a:rPr kumimoji="0" lang="en-US" sz="2400" b="1" dirty="0">
                <a:solidFill>
                  <a:srgbClr val="FFFFFF"/>
                </a:solidFill>
              </a:rPr>
              <a:t>:	acceleration due to gravity (m/s</a:t>
            </a:r>
            <a:r>
              <a:rPr kumimoji="0" lang="en-US" sz="2400" b="1" baseline="30000" dirty="0">
                <a:solidFill>
                  <a:srgbClr val="FFFFFF"/>
                </a:solidFill>
              </a:rPr>
              <a:t>2</a:t>
            </a:r>
            <a:r>
              <a:rPr kumimoji="0" lang="en-US" sz="2400" b="1" dirty="0">
                <a:solidFill>
                  <a:srgbClr val="FFFFFF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 autoUpdateAnimBg="0" advAuto="0"/>
      <p:bldP spid="46091" grpId="0" animBg="1" autoUpdateAnimBg="0"/>
      <p:bldP spid="4609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Mass vs. Weight</a:t>
            </a:r>
          </a:p>
          <a:p>
            <a:pPr lvl="1"/>
            <a:r>
              <a:rPr lang="en-US" sz="3600" dirty="0" smtClean="0">
                <a:solidFill>
                  <a:srgbClr val="FFFF00"/>
                </a:solidFill>
              </a:rPr>
              <a:t>Mass</a:t>
            </a:r>
            <a:r>
              <a:rPr lang="en-US" sz="3600" dirty="0" smtClean="0"/>
              <a:t> – always the same! (</a:t>
            </a:r>
            <a:r>
              <a:rPr lang="en-US" sz="3600" dirty="0" smtClean="0">
                <a:solidFill>
                  <a:srgbClr val="FFFF00"/>
                </a:solidFill>
              </a:rPr>
              <a:t>kg</a:t>
            </a:r>
            <a:r>
              <a:rPr lang="en-US" sz="3600" dirty="0" smtClean="0"/>
              <a:t>)</a:t>
            </a:r>
          </a:p>
          <a:p>
            <a:pPr lvl="1"/>
            <a:r>
              <a:rPr lang="en-US" sz="3600" dirty="0" smtClean="0">
                <a:solidFill>
                  <a:srgbClr val="FFFF00"/>
                </a:solidFill>
              </a:rPr>
              <a:t>Weight</a:t>
            </a:r>
            <a:r>
              <a:rPr lang="en-US" sz="3600" dirty="0" smtClean="0"/>
              <a:t> – Depends on gravity (</a:t>
            </a:r>
            <a:r>
              <a:rPr lang="en-US" sz="3600" dirty="0" smtClean="0">
                <a:solidFill>
                  <a:srgbClr val="FFFF00"/>
                </a:solidFill>
              </a:rPr>
              <a:t>N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Would you weigh more on Earth or Jupiter?</a:t>
            </a:r>
          </a:p>
          <a:p>
            <a:pPr lvl="1"/>
            <a:r>
              <a:rPr lang="en-US" sz="3600" dirty="0" smtClean="0"/>
              <a:t>Jupiter – it’s gravity and stronger than Earth’s.  Your MASS would be the same on Jupiter.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316038"/>
            <a:ext cx="6127750" cy="690562"/>
          </a:xfrm>
        </p:spPr>
        <p:txBody>
          <a:bodyPr/>
          <a:lstStyle/>
          <a:p>
            <a:r>
              <a:rPr lang="en-US" sz="3400" b="1" dirty="0" err="1">
                <a:solidFill>
                  <a:schemeClr val="folHlink"/>
                </a:solidFill>
              </a:rPr>
              <a:t>Accel</a:t>
            </a:r>
            <a:r>
              <a:rPr lang="en-US" sz="3400" b="1" dirty="0">
                <a:solidFill>
                  <a:schemeClr val="folHlink"/>
                </a:solidFill>
              </a:rPr>
              <a:t>. due to gravity </a:t>
            </a:r>
            <a:r>
              <a:rPr lang="en-US" sz="3400" b="1" i="1" dirty="0">
                <a:solidFill>
                  <a:schemeClr val="folHlink"/>
                </a:solidFill>
                <a:latin typeface="Times New Roman" pitchFamily="18" charset="0"/>
              </a:rPr>
              <a:t>(g)</a:t>
            </a:r>
            <a:endParaRPr lang="en-US" sz="3400" b="1" dirty="0">
              <a:solidFill>
                <a:schemeClr val="folHlink"/>
              </a:solidFill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760413" y="1955800"/>
            <a:ext cx="625475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95338" lvl="1" indent="-338138">
              <a:spcBef>
                <a:spcPct val="1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FFFFFF"/>
                </a:solidFill>
                <a:latin typeface="Arial" charset="0"/>
              </a:rPr>
              <a:t>Without </a:t>
            </a:r>
            <a:r>
              <a:rPr lang="en-US" sz="3000" dirty="0" smtClean="0">
                <a:solidFill>
                  <a:srgbClr val="FFFFFF"/>
                </a:solidFill>
                <a:latin typeface="Arial" charset="0"/>
              </a:rPr>
              <a:t>air </a:t>
            </a:r>
            <a:r>
              <a:rPr lang="en-US" sz="3000" dirty="0">
                <a:solidFill>
                  <a:srgbClr val="FFFFFF"/>
                </a:solidFill>
                <a:latin typeface="Arial" charset="0"/>
              </a:rPr>
              <a:t>resistance, </a:t>
            </a:r>
            <a:r>
              <a:rPr lang="en-US" sz="3000" u="sng" dirty="0">
                <a:solidFill>
                  <a:srgbClr val="FFFFFF"/>
                </a:solidFill>
                <a:latin typeface="Arial" charset="0"/>
              </a:rPr>
              <a:t>all</a:t>
            </a:r>
            <a:r>
              <a:rPr lang="en-US" sz="3000" dirty="0">
                <a:solidFill>
                  <a:srgbClr val="FFFFFF"/>
                </a:solidFill>
                <a:latin typeface="Arial" charset="0"/>
              </a:rPr>
              <a:t> falling objects have the same acceleration!</a:t>
            </a:r>
          </a:p>
          <a:p>
            <a:pPr marL="795338" lvl="1" indent="-338138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srgbClr val="FFFFFF"/>
                </a:solidFill>
                <a:latin typeface="Arial" charset="0"/>
              </a:rPr>
              <a:t>On Earth:</a:t>
            </a:r>
            <a:r>
              <a:rPr lang="en-US" sz="3000" b="1" i="1" dirty="0">
                <a:solidFill>
                  <a:srgbClr val="FFFFFF"/>
                </a:solidFill>
              </a:rPr>
              <a:t>  g</a:t>
            </a:r>
            <a:r>
              <a:rPr lang="en-US" sz="3000" dirty="0">
                <a:solidFill>
                  <a:srgbClr val="FFFFFF"/>
                </a:solidFill>
                <a:latin typeface="Arial" charset="0"/>
              </a:rPr>
              <a:t> = 9.8 </a:t>
            </a:r>
            <a:r>
              <a:rPr lang="en-US" sz="3000" dirty="0" smtClean="0">
                <a:solidFill>
                  <a:srgbClr val="FFFFFF"/>
                </a:solidFill>
                <a:latin typeface="Arial" charset="0"/>
              </a:rPr>
              <a:t>m/s</a:t>
            </a:r>
            <a:r>
              <a:rPr lang="en-US" sz="3000" baseline="30000" dirty="0" smtClean="0">
                <a:solidFill>
                  <a:srgbClr val="FFFFFF"/>
                </a:solidFill>
                <a:latin typeface="Arial" charset="0"/>
              </a:rPr>
              <a:t>2</a:t>
            </a:r>
            <a:endParaRPr lang="en-US" sz="3000" baseline="30000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62469" name="elephant-feather.avi">
            <a:hlinkClick r:id="" action="ppaction://ole?verb=0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38" y="1282700"/>
            <a:ext cx="2111375" cy="54991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325563" y="4233797"/>
            <a:ext cx="2516187" cy="2335277"/>
            <a:chOff x="827" y="2648"/>
            <a:chExt cx="1585" cy="1572"/>
          </a:xfrm>
        </p:grpSpPr>
        <p:sp>
          <p:nvSpPr>
            <p:cNvPr id="62471" name="AutoShape 7"/>
            <p:cNvSpPr>
              <a:spLocks noChangeArrowheads="1"/>
            </p:cNvSpPr>
            <p:nvPr/>
          </p:nvSpPr>
          <p:spPr bwMode="auto">
            <a:xfrm>
              <a:off x="864" y="2648"/>
              <a:ext cx="1512" cy="1265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graphicFrame>
          <p:nvGraphicFramePr>
            <p:cNvPr id="62472" name="Object 8"/>
            <p:cNvGraphicFramePr>
              <a:graphicFrameLocks noChangeAspect="1"/>
            </p:cNvGraphicFramePr>
            <p:nvPr/>
          </p:nvGraphicFramePr>
          <p:xfrm>
            <a:off x="827" y="2678"/>
            <a:ext cx="1585" cy="1206"/>
          </p:xfrm>
          <a:graphic>
            <a:graphicData uri="http://schemas.openxmlformats.org/presentationml/2006/ole">
              <p:oleObj spid="_x0000_s130051" name="Equation" r:id="rId6" imgW="533160" imgH="431640" progId="Equation.3">
                <p:embed/>
              </p:oleObj>
            </a:graphicData>
          </a:graphic>
        </p:graphicFrame>
        <p:sp>
          <p:nvSpPr>
            <p:cNvPr id="62484" name="Text Box 20"/>
            <p:cNvSpPr txBox="1">
              <a:spLocks noChangeArrowheads="1"/>
            </p:cNvSpPr>
            <p:nvPr/>
          </p:nvSpPr>
          <p:spPr bwMode="auto">
            <a:xfrm>
              <a:off x="1166" y="3932"/>
              <a:ext cx="9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kumimoji="0" lang="en-US" sz="2400" b="1">
                  <a:solidFill>
                    <a:srgbClr val="FFFFFF"/>
                  </a:solidFill>
                  <a:latin typeface="Arial" charset="0"/>
                </a:rPr>
                <a:t>elephant</a:t>
              </a:r>
              <a:endParaRPr kumimoji="0" lang="en-US" sz="3200" b="1">
                <a:latin typeface="Arial" charset="0"/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095750" y="4208746"/>
            <a:ext cx="2400300" cy="2368268"/>
            <a:chOff x="2572" y="2647"/>
            <a:chExt cx="1512" cy="1578"/>
          </a:xfrm>
        </p:grpSpPr>
        <p:sp>
          <p:nvSpPr>
            <p:cNvPr id="62476" name="AutoShape 12"/>
            <p:cNvSpPr>
              <a:spLocks noChangeArrowheads="1"/>
            </p:cNvSpPr>
            <p:nvPr/>
          </p:nvSpPr>
          <p:spPr bwMode="auto">
            <a:xfrm>
              <a:off x="2572" y="2647"/>
              <a:ext cx="1512" cy="1265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graphicFrame>
          <p:nvGraphicFramePr>
            <p:cNvPr id="62477" name="Object 13"/>
            <p:cNvGraphicFramePr>
              <a:graphicFrameLocks noChangeAspect="1"/>
            </p:cNvGraphicFramePr>
            <p:nvPr/>
          </p:nvGraphicFramePr>
          <p:xfrm>
            <a:off x="2703" y="2730"/>
            <a:ext cx="1250" cy="1099"/>
          </p:xfrm>
          <a:graphic>
            <a:graphicData uri="http://schemas.openxmlformats.org/presentationml/2006/ole">
              <p:oleObj spid="_x0000_s130050" name="Equation" r:id="rId7" imgW="419040" imgH="393480" progId="Equation.3">
                <p:embed/>
              </p:oleObj>
            </a:graphicData>
          </a:graphic>
        </p:graphicFrame>
        <p:sp>
          <p:nvSpPr>
            <p:cNvPr id="62485" name="Text Box 21"/>
            <p:cNvSpPr txBox="1">
              <a:spLocks noChangeArrowheads="1"/>
            </p:cNvSpPr>
            <p:nvPr/>
          </p:nvSpPr>
          <p:spPr bwMode="auto">
            <a:xfrm>
              <a:off x="2949" y="3937"/>
              <a:ext cx="7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kumimoji="0" lang="en-US" sz="2400" b="1">
                  <a:solidFill>
                    <a:srgbClr val="FFFFFF"/>
                  </a:solidFill>
                  <a:latin typeface="Arial" charset="0"/>
                </a:rPr>
                <a:t>feather</a:t>
              </a:r>
              <a:endParaRPr kumimoji="0" lang="en-US" sz="3200" b="1">
                <a:latin typeface="Arial" charset="0"/>
              </a:endParaRPr>
            </a:p>
          </p:txBody>
        </p:sp>
      </p:grp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1730375" y="6491288"/>
            <a:ext cx="453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1800" i="1"/>
              <a:t>Animation from “</a:t>
            </a:r>
            <a:r>
              <a:rPr kumimoji="0" lang="en-US" sz="1800" i="1">
                <a:hlinkClick r:id="rId8"/>
              </a:rPr>
              <a:t>Multimedia Physics Studios</a:t>
            </a:r>
            <a:r>
              <a:rPr kumimoji="0" lang="en-US" sz="1800" i="1"/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624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2469"/>
                </p:tgtEl>
              </p:cMediaNode>
            </p:vide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2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1" dur="1" fill="hold"/>
                                        <p:tgtEl>
                                          <p:spTgt spid="624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69"/>
                  </p:tgtEl>
                </p:cond>
              </p:nextCondLst>
            </p:seq>
          </p:childTnLst>
        </p:cTn>
      </p:par>
    </p:tnLst>
    <p:bldLst>
      <p:bldP spid="62467" grpId="0" build="p" bldLvl="2" autoUpdateAnimBg="0" advAuto="0"/>
      <p:bldP spid="6246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754063" y="1117600"/>
            <a:ext cx="8389937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Mrs. J. weighs 557 N.  What is her mass? 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2681288"/>
            <a:ext cx="9131300" cy="41433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0" y="2690813"/>
            <a:ext cx="3773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FFFFFF"/>
                </a:solidFill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500" dirty="0">
                <a:solidFill>
                  <a:srgbClr val="FFFFFF"/>
                </a:solidFill>
                <a:latin typeface="Arial" charset="0"/>
              </a:rPr>
              <a:t>F(W) = 557 N</a:t>
            </a:r>
          </a:p>
          <a:p>
            <a:pPr>
              <a:spcBef>
                <a:spcPct val="20000"/>
              </a:spcBef>
            </a:pPr>
            <a:r>
              <a:rPr lang="en-US" sz="3500" dirty="0">
                <a:solidFill>
                  <a:srgbClr val="FFFFFF"/>
                </a:solidFill>
                <a:latin typeface="Arial" charset="0"/>
              </a:rPr>
              <a:t>m = ?</a:t>
            </a:r>
          </a:p>
          <a:p>
            <a:pPr>
              <a:spcBef>
                <a:spcPct val="20000"/>
              </a:spcBef>
            </a:pPr>
            <a:r>
              <a:rPr lang="en-US" sz="3500" dirty="0">
                <a:solidFill>
                  <a:srgbClr val="FFFFFF"/>
                </a:solidFill>
                <a:latin typeface="Arial" charset="0"/>
              </a:rPr>
              <a:t>g</a:t>
            </a:r>
            <a:r>
              <a:rPr lang="en-US" sz="35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500" dirty="0">
                <a:solidFill>
                  <a:srgbClr val="FFFFFF"/>
                </a:solidFill>
                <a:latin typeface="Arial" charset="0"/>
              </a:rPr>
              <a:t>= 9.8 m/s</a:t>
            </a:r>
            <a:r>
              <a:rPr lang="en-US" sz="3500" baseline="30000" dirty="0">
                <a:solidFill>
                  <a:srgbClr val="FFFFFF"/>
                </a:solidFill>
                <a:latin typeface="Arial" charset="0"/>
              </a:rPr>
              <a:t>2</a:t>
            </a:r>
            <a:endParaRPr lang="en-US" sz="35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778250" y="2690813"/>
            <a:ext cx="5365750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FFFFFF"/>
                </a:solidFill>
                <a:latin typeface="Arial" charset="0"/>
              </a:rPr>
              <a:t>WORK</a:t>
            </a:r>
            <a:r>
              <a:rPr lang="en-US" sz="3500" dirty="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500" dirty="0">
                <a:solidFill>
                  <a:srgbClr val="FFFFFF"/>
                </a:solidFill>
                <a:latin typeface="Arial" charset="0"/>
              </a:rPr>
              <a:t>m = F ÷ </a:t>
            </a:r>
            <a:r>
              <a:rPr lang="en-US" sz="3500" dirty="0" smtClean="0">
                <a:solidFill>
                  <a:srgbClr val="FFFFFF"/>
                </a:solidFill>
                <a:latin typeface="Arial" charset="0"/>
              </a:rPr>
              <a:t>g</a:t>
            </a:r>
            <a:endParaRPr lang="en-US" sz="3500" dirty="0">
              <a:solidFill>
                <a:srgbClr val="FFFFFF"/>
              </a:solidFill>
              <a:latin typeface="Arial" charset="0"/>
            </a:endParaRPr>
          </a:p>
          <a:p>
            <a:pPr>
              <a:spcBef>
                <a:spcPct val="60000"/>
              </a:spcBef>
            </a:pPr>
            <a:r>
              <a:rPr lang="en-US" sz="3500" dirty="0">
                <a:solidFill>
                  <a:srgbClr val="FFFFFF"/>
                </a:solidFill>
                <a:latin typeface="Arial" charset="0"/>
              </a:rPr>
              <a:t>m = (557 N) ÷ (9.8 m/s</a:t>
            </a:r>
            <a:r>
              <a:rPr lang="en-US" sz="3500" baseline="30000" dirty="0">
                <a:solidFill>
                  <a:srgbClr val="FFFFFF"/>
                </a:solidFill>
                <a:latin typeface="Arial" charset="0"/>
              </a:rPr>
              <a:t>2</a:t>
            </a:r>
            <a:r>
              <a:rPr lang="en-US" sz="3500" dirty="0">
                <a:solidFill>
                  <a:srgbClr val="FFFFFF"/>
                </a:solidFill>
                <a:latin typeface="Arial" charset="0"/>
              </a:rPr>
              <a:t>)</a:t>
            </a:r>
          </a:p>
          <a:p>
            <a:pPr>
              <a:spcBef>
                <a:spcPct val="60000"/>
              </a:spcBef>
            </a:pPr>
            <a:r>
              <a:rPr lang="en-US" sz="3500" b="1" dirty="0">
                <a:solidFill>
                  <a:schemeClr val="folHlink"/>
                </a:solidFill>
                <a:latin typeface="Arial" charset="0"/>
              </a:rPr>
              <a:t>m = 56.8 kg</a:t>
            </a:r>
          </a:p>
          <a:p>
            <a:pPr>
              <a:spcBef>
                <a:spcPct val="60000"/>
              </a:spcBef>
            </a:pPr>
            <a:endParaRPr lang="en-US" sz="35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3786188" y="2681288"/>
            <a:ext cx="0" cy="413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00275" y="4891088"/>
            <a:ext cx="2260600" cy="1890712"/>
            <a:chOff x="832" y="3017"/>
            <a:chExt cx="1424" cy="1191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832" y="3017"/>
              <a:ext cx="1424" cy="1191"/>
              <a:chOff x="2688" y="2640"/>
              <a:chExt cx="1728" cy="1584"/>
            </a:xfrm>
          </p:grpSpPr>
          <p:sp>
            <p:nvSpPr>
              <p:cNvPr id="64523" name="AutoShape 11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728" cy="158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381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4" name="Line 12"/>
              <p:cNvSpPr>
                <a:spLocks noChangeShapeType="1"/>
              </p:cNvSpPr>
              <p:nvPr/>
            </p:nvSpPr>
            <p:spPr bwMode="auto">
              <a:xfrm flipV="1">
                <a:off x="3080" y="3500"/>
                <a:ext cx="932" cy="4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5" name="Line 13"/>
              <p:cNvSpPr>
                <a:spLocks noChangeShapeType="1"/>
              </p:cNvSpPr>
              <p:nvPr/>
            </p:nvSpPr>
            <p:spPr bwMode="auto">
              <a:xfrm>
                <a:off x="3552" y="3508"/>
                <a:ext cx="0" cy="712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526" name="Rectangle 14"/>
            <p:cNvSpPr>
              <a:spLocks noChangeArrowheads="1"/>
            </p:cNvSpPr>
            <p:nvPr/>
          </p:nvSpPr>
          <p:spPr bwMode="auto">
            <a:xfrm>
              <a:off x="1132" y="3704"/>
              <a:ext cx="390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400" b="1" i="1">
                  <a:solidFill>
                    <a:srgbClr val="000B10"/>
                  </a:solidFill>
                </a:rPr>
                <a:t>m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64527" name="Rectangle 15"/>
            <p:cNvSpPr>
              <a:spLocks noChangeArrowheads="1"/>
            </p:cNvSpPr>
            <p:nvPr/>
          </p:nvSpPr>
          <p:spPr bwMode="auto">
            <a:xfrm>
              <a:off x="1294" y="3205"/>
              <a:ext cx="460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kumimoji="0" lang="en-US" sz="4400" b="1" i="1">
                  <a:solidFill>
                    <a:srgbClr val="000B10"/>
                  </a:solidFill>
                </a:rPr>
                <a:t>F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64528" name="Rectangle 16"/>
            <p:cNvSpPr>
              <a:spLocks noChangeArrowheads="1"/>
            </p:cNvSpPr>
            <p:nvPr/>
          </p:nvSpPr>
          <p:spPr bwMode="auto">
            <a:xfrm>
              <a:off x="1623" y="3665"/>
              <a:ext cx="310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800" b="1" i="1" dirty="0" smtClean="0">
                  <a:solidFill>
                    <a:srgbClr val="000B10"/>
                  </a:solidFill>
                </a:rPr>
                <a:t>g</a:t>
              </a:r>
              <a:endParaRPr kumimoji="0" lang="en-US" sz="4400" b="1" dirty="0">
                <a:solidFill>
                  <a:srgbClr val="000B10"/>
                </a:solidFill>
                <a:latin typeface="Arial" charset="0"/>
              </a:endParaRPr>
            </a:p>
          </p:txBody>
        </p:sp>
      </p:grpSp>
      <p:sp>
        <p:nvSpPr>
          <p:cNvPr id="64529" name="AutoShape 17"/>
          <p:cNvSpPr>
            <a:spLocks noChangeArrowheads="1"/>
          </p:cNvSpPr>
          <p:nvPr/>
        </p:nvSpPr>
        <p:spPr bwMode="auto">
          <a:xfrm>
            <a:off x="2640013" y="6056313"/>
            <a:ext cx="622300" cy="620712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28575" cap="sq">
            <a:solidFill>
              <a:srgbClr val="000B1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4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4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4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build="p" autoUpdateAnimBg="0"/>
      <p:bldP spid="64518" grpId="0" build="p" autoUpdateAnimBg="0"/>
      <p:bldP spid="6452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Test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772400" cy="3525838"/>
          </a:xfrm>
        </p:spPr>
        <p:txBody>
          <a:bodyPr/>
          <a:lstStyle/>
          <a:p>
            <a:r>
              <a:rPr lang="en-US" sz="3000" dirty="0"/>
              <a:t>Is the following statement true or false?</a:t>
            </a:r>
          </a:p>
          <a:p>
            <a:pPr lvl="1">
              <a:spcBef>
                <a:spcPct val="10000"/>
              </a:spcBef>
            </a:pPr>
            <a:r>
              <a:rPr lang="en-US" sz="3000" dirty="0"/>
              <a:t>An astronaut has less mass on the moon since the moon exerts a weaker gravitational force.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284288" y="3335338"/>
            <a:ext cx="777240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95338" lvl="1" indent="-338138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schemeClr val="folHlink"/>
                </a:solidFill>
                <a:latin typeface="Arial" charset="0"/>
              </a:rPr>
              <a:t>False!  Mass does not depend on gravity, weight does.  The astronaut has less </a:t>
            </a:r>
            <a:r>
              <a:rPr lang="en-US" sz="3000" u="sng" dirty="0">
                <a:solidFill>
                  <a:schemeClr val="folHlink"/>
                </a:solidFill>
                <a:latin typeface="Arial" charset="0"/>
              </a:rPr>
              <a:t>weight</a:t>
            </a:r>
            <a:r>
              <a:rPr lang="en-US" sz="3000" dirty="0">
                <a:solidFill>
                  <a:schemeClr val="folHlink"/>
                </a:solidFill>
                <a:latin typeface="Arial" charset="0"/>
              </a:rPr>
              <a:t> on the moon.</a:t>
            </a:r>
          </a:p>
        </p:txBody>
      </p:sp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6181725" y="5251450"/>
          <a:ext cx="1089025" cy="1081088"/>
        </p:xfrm>
        <a:graphic>
          <a:graphicData uri="http://schemas.openxmlformats.org/presentationml/2006/ole">
            <p:oleObj spid="_x0000_s131074" name="Clip" r:id="rId3" imgW="1649520" imgH="1638360" progId="">
              <p:embed/>
            </p:oleObj>
          </a:graphicData>
        </a:graphic>
      </p:graphicFrame>
      <p:graphicFrame>
        <p:nvGraphicFramePr>
          <p:cNvPr id="69643" name="Object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774950" y="4860925"/>
          <a:ext cx="1908175" cy="1908175"/>
        </p:xfrm>
        <a:graphic>
          <a:graphicData uri="http://schemas.openxmlformats.org/presentationml/2006/ole">
            <p:oleObj spid="_x0000_s131075" name="Clip" r:id="rId4" imgW="3471840" imgH="3519360" progId="">
              <p:embed/>
            </p:oleObj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3081338" y="5086350"/>
          <a:ext cx="468312" cy="595313"/>
        </p:xfrm>
        <a:graphic>
          <a:graphicData uri="http://schemas.openxmlformats.org/presentationml/2006/ole">
            <p:oleObj spid="_x0000_s131076" name="Clip" r:id="rId5" imgW="1218960" imgH="1548000" progId="">
              <p:embed/>
            </p:oleObj>
          </a:graphicData>
        </a:graphic>
      </p:graphicFrame>
      <p:graphicFrame>
        <p:nvGraphicFramePr>
          <p:cNvPr id="69644" name="Object 12"/>
          <p:cNvGraphicFramePr>
            <a:graphicFrameLocks noChangeAspect="1"/>
          </p:cNvGraphicFramePr>
          <p:nvPr/>
        </p:nvGraphicFramePr>
        <p:xfrm>
          <a:off x="6183313" y="5003800"/>
          <a:ext cx="468312" cy="595313"/>
        </p:xfrm>
        <a:graphic>
          <a:graphicData uri="http://schemas.openxmlformats.org/presentationml/2006/ole">
            <p:oleObj spid="_x0000_s131077" name="Clip" r:id="rId6" imgW="1218960" imgH="1548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bldLvl="2" autoUpdateAnimBg="0" advAuto="0"/>
      <p:bldP spid="6963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400" b="1" dirty="0">
                <a:solidFill>
                  <a:schemeClr val="folHlink"/>
                </a:solidFill>
              </a:rPr>
              <a:t>Friction</a:t>
            </a:r>
            <a:endParaRPr lang="en-US" sz="3400" dirty="0"/>
          </a:p>
          <a:p>
            <a:pPr lvl="1"/>
            <a:r>
              <a:rPr lang="en-US" sz="3400" dirty="0"/>
              <a:t>force that opposes motion between 2 surfaces</a:t>
            </a:r>
          </a:p>
          <a:p>
            <a:pPr lvl="1"/>
            <a:r>
              <a:rPr lang="en-US" sz="3400" dirty="0"/>
              <a:t>depends on the:</a:t>
            </a:r>
          </a:p>
          <a:p>
            <a:pPr lvl="2">
              <a:spcBef>
                <a:spcPct val="10000"/>
              </a:spcBef>
            </a:pPr>
            <a:r>
              <a:rPr lang="en-US" sz="3400" dirty="0"/>
              <a:t>types of surfaces</a:t>
            </a:r>
          </a:p>
          <a:p>
            <a:pPr lvl="2">
              <a:spcBef>
                <a:spcPct val="10000"/>
              </a:spcBef>
            </a:pPr>
            <a:r>
              <a:rPr lang="en-US" sz="3400" dirty="0"/>
              <a:t>force between the		 surfaces</a:t>
            </a:r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6502400" y="2933700"/>
          <a:ext cx="2444750" cy="3057525"/>
        </p:xfrm>
        <a:graphic>
          <a:graphicData uri="http://schemas.openxmlformats.org/presentationml/2006/ole">
            <p:oleObj spid="_x0000_s135170" name="Clip" r:id="rId3" imgW="4671360" imgH="5839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5557838" cy="4648200"/>
          </a:xfrm>
        </p:spPr>
        <p:txBody>
          <a:bodyPr/>
          <a:lstStyle/>
          <a:p>
            <a:r>
              <a:rPr lang="en-US" sz="3400" b="1" dirty="0">
                <a:solidFill>
                  <a:schemeClr val="folHlink"/>
                </a:solidFill>
              </a:rPr>
              <a:t>Friction is greater...</a:t>
            </a:r>
            <a:endParaRPr lang="en-US" sz="3400" dirty="0"/>
          </a:p>
          <a:p>
            <a:pPr lvl="1">
              <a:spcBef>
                <a:spcPct val="10000"/>
              </a:spcBef>
            </a:pPr>
            <a:r>
              <a:rPr lang="en-US" sz="3400" dirty="0"/>
              <a:t>between rough surfaces</a:t>
            </a:r>
          </a:p>
          <a:p>
            <a:pPr lvl="1">
              <a:spcBef>
                <a:spcPct val="10000"/>
              </a:spcBef>
            </a:pPr>
            <a:r>
              <a:rPr lang="en-US" sz="3400" dirty="0"/>
              <a:t>when there’s a greater force between the surfaces </a:t>
            </a:r>
            <a:br>
              <a:rPr lang="en-US" sz="3400" dirty="0"/>
            </a:br>
            <a:r>
              <a:rPr lang="en-US" sz="3400" dirty="0"/>
              <a:t>(e.g. more weight)</a:t>
            </a:r>
          </a:p>
          <a:p>
            <a:pPr lvl="1">
              <a:spcBef>
                <a:spcPct val="10000"/>
              </a:spcBef>
              <a:buNone/>
            </a:pPr>
            <a:endParaRPr lang="en-US" sz="3400" dirty="0"/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6502400" y="2933700"/>
          <a:ext cx="2444750" cy="3057525"/>
        </p:xfrm>
        <a:graphic>
          <a:graphicData uri="http://schemas.openxmlformats.org/presentationml/2006/ole">
            <p:oleObj spid="_x0000_s136194" name="Clip" r:id="rId3" imgW="4671360" imgH="58392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bldLvl="3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399" y="1371600"/>
            <a:ext cx="6517511" cy="4648200"/>
          </a:xfrm>
        </p:spPr>
        <p:txBody>
          <a:bodyPr/>
          <a:lstStyle/>
          <a:p>
            <a:r>
              <a:rPr lang="en-US" sz="3400" b="1" dirty="0" smtClean="0">
                <a:solidFill>
                  <a:schemeClr val="folHlink"/>
                </a:solidFill>
              </a:rPr>
              <a:t>Static Friction</a:t>
            </a:r>
            <a:endParaRPr lang="en-US" sz="3400" dirty="0"/>
          </a:p>
          <a:p>
            <a:pPr lvl="1">
              <a:spcBef>
                <a:spcPct val="10000"/>
              </a:spcBef>
            </a:pPr>
            <a:r>
              <a:rPr lang="en-US" sz="3400" dirty="0" smtClean="0"/>
              <a:t>Prevents two surfaces </a:t>
            </a:r>
          </a:p>
          <a:p>
            <a:pPr lvl="1">
              <a:spcBef>
                <a:spcPct val="10000"/>
              </a:spcBef>
              <a:buNone/>
            </a:pPr>
            <a:r>
              <a:rPr lang="en-US" sz="3400" dirty="0" smtClean="0"/>
              <a:t>from sliding past </a:t>
            </a:r>
          </a:p>
          <a:p>
            <a:pPr lvl="1">
              <a:spcBef>
                <a:spcPct val="10000"/>
              </a:spcBef>
              <a:buNone/>
            </a:pPr>
            <a:r>
              <a:rPr lang="en-US" sz="3400" dirty="0" smtClean="0"/>
              <a:t>each other</a:t>
            </a:r>
          </a:p>
          <a:p>
            <a:pPr lvl="1">
              <a:spcBef>
                <a:spcPct val="10000"/>
              </a:spcBef>
            </a:pPr>
            <a:r>
              <a:rPr lang="en-US" sz="3400" dirty="0" smtClean="0"/>
              <a:t>No motion!</a:t>
            </a:r>
            <a:endParaRPr lang="en-US" sz="3400" dirty="0"/>
          </a:p>
          <a:p>
            <a:pPr lvl="1">
              <a:spcBef>
                <a:spcPct val="10000"/>
              </a:spcBef>
              <a:buNone/>
            </a:pPr>
            <a:endParaRPr lang="en-US" sz="3400" dirty="0"/>
          </a:p>
        </p:txBody>
      </p:sp>
      <p:pic>
        <p:nvPicPr>
          <p:cNvPr id="172036" name="Picture 4" descr="http://jeephysics.org/physics101/mechanics/friction/static-friction-res/images/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6319" y="2937960"/>
            <a:ext cx="2020064" cy="3216155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smtClean="0"/>
              <a:t>Newton’s Laws of Motion</a:t>
            </a:r>
            <a:endParaRPr lang="en-US" sz="6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246716" cy="4648200"/>
          </a:xfrm>
        </p:spPr>
        <p:txBody>
          <a:bodyPr/>
          <a:lstStyle/>
          <a:p>
            <a:r>
              <a:rPr lang="en-US" sz="3400" b="1" dirty="0" smtClean="0">
                <a:solidFill>
                  <a:schemeClr val="folHlink"/>
                </a:solidFill>
              </a:rPr>
              <a:t>Kinetic (sliding) Friction</a:t>
            </a:r>
            <a:endParaRPr lang="en-US" sz="3400" dirty="0"/>
          </a:p>
          <a:p>
            <a:pPr lvl="1">
              <a:spcBef>
                <a:spcPct val="10000"/>
              </a:spcBef>
            </a:pPr>
            <a:r>
              <a:rPr lang="en-US" sz="3400" dirty="0" smtClean="0"/>
              <a:t>Opposes the motion of two surfaces sliding past each other</a:t>
            </a:r>
            <a:endParaRPr lang="en-US" sz="3400" dirty="0"/>
          </a:p>
          <a:p>
            <a:pPr lvl="1">
              <a:spcBef>
                <a:spcPct val="10000"/>
              </a:spcBef>
            </a:pPr>
            <a:r>
              <a:rPr lang="en-US" sz="3400" dirty="0" smtClean="0"/>
              <a:t>Requires motion!</a:t>
            </a:r>
            <a:endParaRPr lang="en-US" sz="3400" dirty="0"/>
          </a:p>
          <a:p>
            <a:pPr lvl="1">
              <a:spcBef>
                <a:spcPct val="10000"/>
              </a:spcBef>
              <a:buNone/>
            </a:pPr>
            <a:endParaRPr lang="en-US" sz="3400" dirty="0"/>
          </a:p>
        </p:txBody>
      </p:sp>
      <p:pic>
        <p:nvPicPr>
          <p:cNvPr id="174086" name="Picture 6" descr="http://images.tutorvista.com/cms/images/39/sliding-fri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7200" y="3792638"/>
            <a:ext cx="3810000" cy="2552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bldLvl="3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5557838" cy="4648200"/>
          </a:xfrm>
        </p:spPr>
        <p:txBody>
          <a:bodyPr/>
          <a:lstStyle/>
          <a:p>
            <a:r>
              <a:rPr lang="en-US" sz="3400" b="1" dirty="0" smtClean="0">
                <a:solidFill>
                  <a:schemeClr val="folHlink"/>
                </a:solidFill>
              </a:rPr>
              <a:t>Rolling Friction</a:t>
            </a:r>
          </a:p>
          <a:p>
            <a:pPr lvl="1">
              <a:spcBef>
                <a:spcPct val="10000"/>
              </a:spcBef>
            </a:pPr>
            <a:r>
              <a:rPr lang="en-US" sz="3400" dirty="0" smtClean="0"/>
              <a:t>Frictional force between a rolling object and the surface it rolls on</a:t>
            </a:r>
          </a:p>
          <a:p>
            <a:pPr lvl="1">
              <a:spcBef>
                <a:spcPct val="10000"/>
              </a:spcBef>
              <a:buNone/>
            </a:pPr>
            <a:endParaRPr lang="en-US" sz="3400" dirty="0"/>
          </a:p>
        </p:txBody>
      </p:sp>
      <p:sp>
        <p:nvSpPr>
          <p:cNvPr id="173060" name="AutoShape 4" descr="data:image/jpeg;base64,/9j/4AAQSkZJRgABAQAAAQABAAD/2wCEAAkGBhQSEBUUEhQVFRQUFBQUFxcWFRQWFxQVFRQVFBQUFBUXHCYeFxkjGRQUHy8gIycpLCwsFR4xNTAqNSYrLCkBCQoKDgwOGg8PGiwkHCQsLCksLCkpLCksLCwsKSwsLCksLCwsKSwpLCksLCwsKSwsKSwpLCwpLCwsLCwsLCkpKf/AABEIAMIBAwMBIgACEQEDEQH/xAAcAAABBQEBAQAAAAAAAAAAAAAEAAIDBQYBBwj/xABBEAABAwEFBQYDBgUDAwUAAAABAAIDEQQFEiExBkFRYXETIoGRobEywdEHFEJSYvAVI4Ki4UNykiQzshZTwtLx/8QAGgEAAwEBAQEAAAAAAAAAAAAAAQIDAAQFBv/EADARAAICAQMDAgMHBQEAAAAAAAABAhEDEiExBEFRBRMUMpEiUnGBodHwQmGxweEV/9oADAMBAAIRAxEAPwDQJzQmgKRoXnI+4Z1oTlwJwWEZI1PCYE4IkmOCcEwJwKwrJAnBRgpwKxNokC7VMBXVrFHApwKYkCsCiUOTg5RBy7VI42K0ECRPbIhQ5PD1GUCbgGNtBUrLUq8PTg9TcWibxJlqy0BPBB0KqRIniZMsslyReHwWlFEHkHMVHEa+IKGZayp2WsHVVjmj+BNwkiUSArqbVpSMRGh+YV1kdWIJwQdou2N/xNHXf5ohziNRXp9E1soOQOfDf5J45qGopLVsw0/A4jkcwqi13HKz8OIfp+hWzTCuqHVSRN9Pjl2POpag0IIPA5KB716FarEx4o5oPgqG3bJNOcbi08NR65+q6o9VF8kJdFL+l2ZbGF1GybNTg0o086/VJW92Hkh8Nk8MtAE8BNanheAfbNnQnhNAT1hGdC6FwJwREZ0LoTUqrAJAV0FMCkDEBWdBTgkI13AsTbQl1NKSABwK7VNSqiah9UsSZVKqAKJKrtVFVdBQo1EuNdDlHiSSuItEwenNkUFV0OU3jFcQtsynZaiN6rw9dD1LQ07RN40y1baQdV2SFrxuPX5KsEikbOnWSS53IvDW6Jn2R7fgf4P7w8/iHmUO+3ln/dYWj8ze+3xIzHiESy1lP7cf/iosiff6mTa+ZX/P55IYpmvFWuDhxBquOaqS8rVFHIHYXtdXNzWln/LCe8PAqdl4iVtWuBHI+66LlFWy6xp/Kw10za6hJV66h7rLe0vJTi2N4pOt4VYGdPMKQRnh7KDnI9T24Bv8Q5J8V4V1QbbMd5AS7L9Q9ULkbTjLeO0AqZpqqVpPI+KNsEta8k8ZNumSnBJWmGlOaziq29L9jgaS8iqwF8/aBJISI8hxPyC6FBvg48maGNXJ0eoPvCJnxPb51TW7Q2f8/oV4Nar2kee9I4+JA8ghTMeJ803svycUutxeH9a/c+jbPfEDtJG+OXuj2Ma4VBB6FfNUF4Pb8L3DoSru7NuLRCR3sQ8j5j6KM+nn2ZlnxS7tfqe7vsyHdHRZHZ37Uo5aNlydzyP0K28NoZK2rCCOShqlB1JFrlFXyvKAyuKaaKihVuSydiSXElgnUk1dWMdqugpqVUDD8S7VMSqsCh+JIOTKpVQNRJiXQ9RVXaoUgUTCRSNlQuJODkrgmK4WFua1wo4AjmsTfmzU1jlNqshLoyayxct5HEeoWwjerGyEHJ2Y39Ev2ouk9iWt4XqRk7Jf0D2Nd2rBiFaFzQRyIJSVhabmseN1LK0iutNUk2t+Dq9yD3qX6fueeMtrhvUzbycq4FPDkbO9ItG3vxCf/FR08FUVXUtjls23j8w9lLPtCIoyajj4qjWc2ivCrsA0GvVVwpylSOPrcqx43J/kBX5fT53kuOVchwVZiqpsBeaDVWdju8N5u4/Remo9kfJzyOb1S5K6KwOdme6Of0RLbtA1JPkFeQXQ9/Lr9FYQ7Mg5FxJ4DJZ0uRd2ZYWBnPzTX3cNx81tX7IYRVzJAOOf0ooHbMtpk9w6gH2ohcRt0YiSBzdQr/ZzbiWyuFSXM9R9Qi7Rs7IPho8ctfIqjtt1kHQtPAinkklCM0WxdRPE7R7hce0sVrjBaRVGvbRfPd2XvLZpMUZIO8bj1C9c2W26jtLKPOF41r8/quJ43j/A9jBkjl+Tnx+xpVxQy2rPJQG1FI5o61jbDVyqC+8Hil2xS6hvaYckgxaSnC1I6hfbYUCkVALSF0WgI6gaGSpJB4KSNinUlwuSDgsYS6CuLrQsYnjRmKgQkaKaNPNSyOjlyCMtMqnLmkgrTJ3ikioWrsKxWrPKQU4FRNKcCge0Pqu4kwpVWCNtU+BhdwBWEkkLncST6lafaOakVPzED5qluiy1OI9B9V3dNHaz531bLc1Dx/ssLuu+gpvOp+Sv7LY2sFdTxTLJGGtqo7XbuC7TxDV3Hb42g1AB4ppmHbdofh4rI2W8Q0FznDNDG/si3MiuS53Hd0dClSVm5vjaU4Q1hpVAXU10jqDTeVlJr2a9oALgRpVWVkv0wxgDVyyjUaXIHK3b4NheNliZQMdV28f5Cr5LO14o5oPUIjZK+YCQJK43HUioPirq/LmwfzI/g3j8v+FNS0vSx2rVo87vjYrGC6A94Z4Dqf8AaePJYtkkkMlRVrmmnDqCF7BQg1Q187IMt7CWUZaQO6dBJT8L+fAql3sxU3F3Hko9nttHPbhJGIfhPu0/JX8W0tPiZXofqvJ7ZZJIJC1wLJGGhGhaQtNcl9dqMLsnj+4cQuLNgcd48H0XReoRzfYy/N58/wDTds2iiOoc3wqEUy9YjpI3xqPdY1zk3tFzUz02om8jnadHNPRwKkxLz8SKaO2vGjnDoStZtC8m7quVWNZf0rfxk9aFEM2mk3hp8CPYo2DQawOThKVmGbUnezyP+FOzapm9rh5FGxXiZo2TU3BSC0clQx7SRHeR1H0RDL5iP4x45e6OoR4X4LTtc6qVlo5KvjtbDo5p8QiYSimTlDbcs4MyjaZ9MkLY2qV8w4hQy23SPNnvKkV9od3j1XFM9rCa1SXSpKjpUkkeTNTgVHVdqkPQRLVcKa1yRcigNlNtIKhjeJTbBD3gBoERekdXNPCvqnWNlG14r0+nX2EfKeou87/L/ARPadwVdaZsipZKoS0aqzZxAL6kpuFGNgLiABUnQLT3TskwND5yDyzw9KDNx8QEtGMeGKWjjzovRGxWdoo2Fp/oiHoGE+ZQ0tyQyOzjEYOhZQOB5gUaf+K1GsztxS0cDXMZ0+i9O2a2obMTE4bqcjxBC86vTZ18BDwQ5le7I3To4fhKgu69HMlxNOF2+m9TyY9RWGTSej3nd/ZPIGbTm08uHUIWGUscCMqFVNkvVz3DESfkrSUb0umluFu3sTbe7HNt9n+8wt/6hjcwP9Ro1b/uG7yXiDg5jqioIOXEL6J2YvCncOh91539q2yIhm+8Rj+XKe8Bo15+R90YvsK9t0Zy7b2Mgz1Go+YViyRYyOQxvDm7vUcFp7FahI0OHiOC58uKt0e10fWOX2ZPcPa5Jz1EXJYly0eup7EjXLrXKNpTmpGi0ZElU1xSBSKBTUWF2XJLMKtoG8SrL/0hNuew+adYdvmRMayWAANFKxuLfEhwcK+St7Lt1ZHaOkZXixrh5td8l6uPpcEo3qPmc/qnVY8jWmkilOzczTmAf3yRlisT2nOo8XD3CvYb7sr9J4/6sUZ/uaB6o+zsY8dxzXV0LZGO/wDEov0+D+WQYeu5FtOB27bHiZm8DjV2aNN0xgd6QedVPd9gkByLh80bablJFQ416qUuiadaiD9Q1O919Cq/h8P5j5O+i6nG6HD8T/8AkUkfgJfe/n0E+PXmX6Hh0MxIByPoa7wpRNxBHr7IeMZk5Z50571LiXG6Po4ydE7Xg6JFyHdRcqdx881kgORFbX5gKZje6hHOq9H2YVHqvVgtMEj5LqJ68sn/AHOdlloqxzalXRPdPIFA3fZO0laziR5b1kTZdbP3KAzG7V2nEDlzKufuZyBqevD6KwZZwBTQNFB++iRjyqN+Xgj2ARWONre9Tut1OVXHcBXcq+12t0j8t/D95I++Jg1rY27hn1OpVaG4WZav9AtRrFHbQwllMbXZPB+EjfQHes9f909i8OZmx2bTy4HmFpruLYpA5za0rkq2xXXK5s7JMJY+R0kYr3mE51bXUbiEyQGV922itFq7LJiZzCwtidgfQrYXTJUKUh4lnYZMLwd4zWgvezNtNndG/MPb5HcR4rMuyKu7Hau4PJRZQ8Mva7nRSOjd8THEH6oW77aYn/pOv1W/+0i6xjbM0fF3XddxXn08Sr8yFi3CVo10bagGtajzXQxUVx3nh/luOX4Sd3JX4K4ZwcWfRdPnWSNjV2qWFcClR2KY8JLlUkrRaMhOCFksDTuz5ZeyKquBZSceDTxwyfOkwcQkaOPjQ+4RDK058xTyNUlNEFRdRNHM/TME3xX4MKsN6zRGrS4dHK5tO3Fteyglc3mDQ+YVOGoyzXW58ONneArUD4hnrTgj8VNk5ek9PHdt/p+wKbznOZleTxMknyKSWFcQ+KmW/wDJ6f8Av9TNttY4qQWhXcewUGEf9Q6u84o6E9CmO+zw/gtAPVg9w5dT6ZnkR9Tj3RVidcMwR0mwdpHwvjd/U9vyKGl2Xtjf9PF0cw/MFJ7EkWXX4mV7X94q0sUlCOI16KmaCHEHIg+q1diu4WqzdpFQTRfEz84/efmu58Hz/LFeNm/ll7eCk2Is2KZzvyMPmclBZrRWNzXDccuBVtsNZnntTGATVgNeFUq4C+S6t0ha7CBur55/RWcthwRgncyvmq+22etpdXUOa32WnveznsZeTWjpRM+yAu5gnsL3VKLs1iaXEOrk0gU40yRNhseJwojn3c4YqUxDERXTlVFsyMhs7ZnMhJtOPulxI1caHmdEZZtrJmSNbGxuAjOPBWg4knOvMKK3vtEbi4xkMa0lziatOWYoDSnqstZNpbT24PaEt3sJ7mHSgbo3LeE3AA3aezhlpxD4ZAHin6tfWqNueehAPmmbSRN7GEsrRpczPcDRwFd4UF1P0STDE1MhRVkl7qCLsgn2aTJc7LIbtBZe2gezfSo6jMLymZi9eLl5hfNmwTvbwcadDmmiLIpJoleXTeRc3C74h6hVkrFGyrSCNQtKOpD4srxytGqaTvTS5CWS82FuZDTvB+SmdaWnRw8wuRwZ7cM8XwybGlVQduOI8wndpzU3E6o5US4l3EoRKOK72nNI0dEZomqpoihg/mnslSNF4ZF3LJhRt03i+E4o99Qd9RXRVkF5QsBMpy60HiUcPtFsrG4W7huFEIxl2QcufElUmvzZZOtmI1MZqeDMvZJUZ+06PcPX/CSppn905ff6f7y+pXx3gT+Jvjl8kZFPwMfmspG8jcUXDNxHv/le+pHw+k1kdqeNP7XH6ouO9Hj8/ustFaY+BB5Zn2Cl++u3OPjT6ptgblLb3HtXn9RPqrTZ+9jFKHxmjgMxucN4KqrW6shJ41Rkdi7QVbQPGnPkVCZZG8dZo7UDIwYXkGredFP9mOJrp2aEYT5EhZW4L6MT6Sd1w1rvWv2Ntbf4hIBpLGaddfqpw8DSZNfDyLa928PafQLb3tZpPuznVrVtSKbqV9Fl9pLK0WkOe6jXxg1p+Id35Bba7ZRNZG51xx4T1pQq8uzJpnnuzwxWp0bjQFtR1ACsNu7BJHYpJIHEPaATTMnMVp4VVfYW4LdEd/eY7q2oW1fJiaBqNCEWgJmKvGyukssbi8MY+Atc12VZHAFpz3rythdFKO7VwJaRx3UXq+0+zDpJCWyNo41aHYhgOGha0iuW/RUFtsDo3/8AaD3NaKShlXFwyIP11QoNge0TWCysa1pa5rmlwOlXN3cMvZVt3GlOCIvyeR1naZK5vIFRR1BpVDWB+7opTHiaZpy9k+N1B4oaOTuALodkeq5ywY5+aw210dJ6/maCta2Wqy+2PxsPIox5FZnHFMcE5MKoKNopDomIiCymVzY20xONBXTxQMQmzNc3u51G7PzVrstds0kEhilDGtD2SNJriB3YfmEONjrbZ3YmxiQb8Dmmv9JofRNsduksspJY5glyc17XNodzhULNGTLV200Tru+7vhwzRkBslG1IBzqaVHmqOw2wEOxk8BnoePNK8btnAL3sIxHLKgI4hVbbM8kANPyHMnctSNbRYOvB1aB2Kn6QnQXu8OGIVbXMNAa71WnuLZKNrRUtlkcK1qDG0HhTU9U29vs6mL8ULo3A5kE4SDypWvosoX2H9xruY69rT2shcAQ3cDuHPmhOyKs5mFjyyVtHNNCDquiIVq3OmgOpTJUI3buwH+HP/L6hJXBtQ/8AaHp/9UltwWCseiomBV7EXD1VLELGGzA/iA65eSmN3u1xCnUIeJnQo6zRuoSGkgancK6VO5OmKyrt1nLHUdvFU+y2jC4Ke9IiW1ocvHVVgr4JZDI3l2mO0AMkAxbncfFSyWN9htMM4B7MObU8BofQrKXXelCBvW8uu9RNA6KXvNcKZ6jhRRWzKco1W0L2TQ1YQ50dHUBFQyTME+NETsNeBawwvyI77OY/EFnth3sPaRPA7Vo7Nx3vZ+EqQRPhmIGTmGoPEfvJdPKI9w6/7OI7YHjR5xDkSKORrLdpU5H0O5MtkzbRHnkRnzad6qqlpwO8OY4hMhX5K/7Q7LPJBG6AuL4pmuLG6lueeudDTJGTvODETUgab9NKhFsmDhhdruPHqobV/IHaOyAzz38uaOkFmGv+1dthFMNGYyOZP0Qtjbl45FDG1YrScWWPEKcK/CBy0RlnZSg45rlyPc6IrYtMeQUvad0dUG+RdtD6AKJQKjes1tc/vM6FXrXUCy2009ZQOA91o8gfBU1TCVwlcJVBBwVncVe3aQ4NLampVWCirBebYnHFvGpJHhkE0avcD4N3Hecn52H98iFDechnjMcsbXjkaEHi07iqBl6NcMs+ha5PbbBxp4Eey6dMWRuRLE+eKjQMbQKCpwupwdUUPopDanSDDIyjTrU1/taBXzUTLYfzjzHzUhtLuR8j7JfaiHWy9u632eGMMZVoH6dTvJRgvKI/iHqPdZcWji0HrVc+8tP4QPH6hH20bWyLbywsLWzRkVBwvoRmDofP3WPZItjaWxPY5pxDEKbjTgVi5IyxxadR681KcaHjKwgW13FdQtUkgwUwIyAj9n/KF7NOaxMKXdnlbvNPAn2BR7JB+Zp4VyPhiosy0lSNtLhvKZSBRo5iHtpm6goBirTkKHRUYYWnMb6ZpgtZ359f8p8loLgOSzdmSLaGOGUZsoRSpGWuman+4yxEGF+MbmuycOh0Kzn3kiuorT0VjZr9IaQ7VoGHLWlAWnwzry5qb3KIt2XxNBO2UtLXACvBw3iq9OsN4x22IPjIxgb/AFaeBXmVh2uZSkjcuYqE199xwyCWyvDa/EyvdPgmhPsxZR7o9BmtJjdRwLTpoc/8oiC0xSZOeB/uqHNPFpzB6LKu2/E7Yw+jCHAuq3GHN3gEAkei0EdrsTmYwKt6uHkNT5qtryJRLLYziwse2TzB8Vk74vDEWtNQATVtaiormKZI29tqiO5CBEyneoBidXQE5rKyWqp4k+n7yU5T22GjHcbMwOP6mkOB+SMYcyd25VMJOPI6qzc/IBc8mWSCIhUps8lXUTRLhaTyoEELWBVxOiAWE263YS1o1PoBqVlbfaMcjnc/RSz2snE46uy6NQJKdIRsVUlxIuRAObmaBETXWHDMub1rTyIUt0RnFj4aaa+KujaiciQeVD8irQiq3JykZo3AQ0ubK3FXJlHAkccXwpsLZ2HMSEfpo70K0EoB1b7qNkLa1LTTkafJNoXYGoqpb8oc215OjwH+1x9lJHfkR1bTmP8ANCrJ9nBFATTg4g/vyQctyNO4e3stUl3NaJBbYjm2QdKlv/lRSh5Pwur5O9lUybPH8NfdCvuqRmnoVtUlyjUjQOcf0nwooJ7KH/E0dcRB8MlUR2+dmWJ3jRw9VYQ3jib3yQeIbQIOa7m0srJLteCaadQkrYwA59u3Pi11fdJTuI9MEEKcI16xavsOmH/bnjd/uDm+1VT2r7Ibc3SNr/8Aa9vsaFEajAtaU+h/Y+i0lo2EtjPis8vgwu9RVV81yys+KN7erXD3C1M2kq8K60U0RZsh4Jps/JCzUGQXQHNDg7IjQDTiE7txEfgbyOp9VHYpsALTk0+h4ok3A+Yk9owMqM8QOoGjR0300S2aiJ20NN3l9VYWK0TTnE1jWMoCXOyGlMhqSaE6blC25oYQHZvdnm7kaVDdNeqjlvc5jXvAjwr9UA8FzI9mjjjIIoXCmY1IG4eJUM1sNCakgfsBZ602tznGhNCT5VqKpj7a/Dh80TE9qtpJzOtSVBHOT5UQpJT2FAwbC5Fxuz6eyAj/AHyUdrtlcm6bzxS0EJvC8qmg0GSqrVa8WW4KCSUBDPlRoDJppqknSu7hyUWJRF65iTAJjJROstndI6jQTx5KJkBOeis7LbAxuEMbTjvPiikKy3ggDWgVcAOQPuE8/pLT1FPZVv8AFxwcOjj809l5t4vHg0/JWtE6YY5h1wjwf9UiTvDhzFHDzCgF4N/OPJ7d3Upfea0oR4OH/wAgEbRjr5Rvr4tXA5h3geNFL96duxEdA6lOhKgdbjX/AE/6m09CFjDxxBPgh5bXXfXzK6bVr/LZn+U08qFQSW2m57fE0QbDRDOq+Z9NCip7WDqfdAyuqptjIZ95dxSTMCSUY+00kkljHE0iuuaSSxgO13RC4HFDEesbD7heb7V3ZE1xwxRt6MaPYJJK2PcrDgw9riHAeQQdjNJcsq8MkklLIFktu3dPmUA8JJJBUMd8lGQkkgYbROAXEljD5tAq+1nNcSRMBuTCkksKNCMApokkigEiRSSTinXBMokksYYm1SSWAOxKSCQ11PmkksYOfEM8hpwHBANkOKlTTqupIsxaQQtOrQeoBRccLRoB5BdSUpFUQlJJJKE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3062" name="Picture 6" descr="http://www.aapt.org/Contests/images/Photo09/N-774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1625" y="3645091"/>
            <a:ext cx="3914453" cy="29358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bldLvl="3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</a:t>
            </a:r>
            <a:r>
              <a:rPr lang="en-US" dirty="0"/>
              <a:t>Resistance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772400" cy="3005138"/>
          </a:xfrm>
        </p:spPr>
        <p:txBody>
          <a:bodyPr/>
          <a:lstStyle/>
          <a:p>
            <a:r>
              <a:rPr lang="en-US" sz="3400" b="1" dirty="0">
                <a:solidFill>
                  <a:schemeClr val="folHlink"/>
                </a:solidFill>
              </a:rPr>
              <a:t>Air Resistance</a:t>
            </a:r>
            <a:endParaRPr lang="en-US" sz="3400" dirty="0"/>
          </a:p>
          <a:p>
            <a:pPr lvl="1"/>
            <a:r>
              <a:rPr lang="en-US" sz="3400" dirty="0"/>
              <a:t>a.k.a. “fluid friction” or “drag”</a:t>
            </a:r>
          </a:p>
          <a:p>
            <a:pPr lvl="1"/>
            <a:r>
              <a:rPr lang="en-US" sz="3400" dirty="0"/>
              <a:t>force that air exerts on a moving object to oppose its motion </a:t>
            </a:r>
          </a:p>
          <a:p>
            <a:pPr lvl="1"/>
            <a:r>
              <a:rPr lang="en-US" sz="3400" dirty="0"/>
              <a:t>depends on: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284288" y="4329113"/>
            <a:ext cx="7772400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1085850" lvl="2" indent="-228600">
              <a:spcBef>
                <a:spcPct val="10000"/>
              </a:spcBef>
              <a:buClr>
                <a:schemeClr val="tx2"/>
              </a:buClr>
              <a:buSzPct val="120000"/>
              <a:buFontTx/>
              <a:buChar char="•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 speed</a:t>
            </a:r>
          </a:p>
          <a:p>
            <a:pPr marL="1085850" lvl="2" indent="-228600">
              <a:spcBef>
                <a:spcPct val="10000"/>
              </a:spcBef>
              <a:buClr>
                <a:schemeClr val="tx2"/>
              </a:buClr>
              <a:buSzPct val="120000"/>
              <a:buFontTx/>
              <a:buChar char="•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 surface area</a:t>
            </a:r>
          </a:p>
          <a:p>
            <a:pPr marL="1085850" lvl="2" indent="-228600">
              <a:spcBef>
                <a:spcPct val="10000"/>
              </a:spcBef>
              <a:buClr>
                <a:schemeClr val="tx2"/>
              </a:buClr>
              <a:buSzPct val="120000"/>
              <a:buFontTx/>
              <a:buChar char="•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 shape</a:t>
            </a:r>
          </a:p>
          <a:p>
            <a:pPr marL="1085850" lvl="2" indent="-228600">
              <a:spcBef>
                <a:spcPct val="10000"/>
              </a:spcBef>
              <a:buClr>
                <a:schemeClr val="tx2"/>
              </a:buClr>
              <a:buSzPct val="120000"/>
              <a:buFontTx/>
              <a:buChar char="•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 density of fluid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3" autoUpdateAnimBg="0"/>
      <p:bldP spid="65540" grpId="0" build="p" bldLvl="3" autoUpdateAnimBg="0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</a:t>
            </a:r>
            <a:r>
              <a:rPr lang="en-US" dirty="0"/>
              <a:t>Resistance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6091238" cy="3395663"/>
          </a:xfrm>
        </p:spPr>
        <p:txBody>
          <a:bodyPr/>
          <a:lstStyle/>
          <a:p>
            <a:r>
              <a:rPr lang="en-US" sz="3400" b="1" dirty="0">
                <a:solidFill>
                  <a:schemeClr val="folHlink"/>
                </a:solidFill>
              </a:rPr>
              <a:t>Terminal Velocity</a:t>
            </a:r>
            <a:endParaRPr lang="en-US" sz="3400" dirty="0"/>
          </a:p>
          <a:p>
            <a:pPr lvl="1">
              <a:spcBef>
                <a:spcPct val="40000"/>
              </a:spcBef>
            </a:pPr>
            <a:r>
              <a:rPr lang="en-US" sz="3400" dirty="0"/>
              <a:t>maximum velocity reached by a falling object</a:t>
            </a:r>
          </a:p>
          <a:p>
            <a:pPr lvl="1">
              <a:spcBef>
                <a:spcPct val="40000"/>
              </a:spcBef>
            </a:pPr>
            <a:r>
              <a:rPr lang="en-US" sz="3400" dirty="0"/>
              <a:t>reached when…</a:t>
            </a:r>
            <a:br>
              <a:rPr lang="en-US" sz="3400" dirty="0"/>
            </a:br>
            <a:r>
              <a:rPr lang="en-US" sz="3400" dirty="0"/>
              <a:t>     </a:t>
            </a:r>
            <a:r>
              <a:rPr lang="en-US" sz="4200" b="1" dirty="0" err="1">
                <a:latin typeface="Times New Roman" pitchFamily="18" charset="0"/>
              </a:rPr>
              <a:t>F</a:t>
            </a:r>
            <a:r>
              <a:rPr lang="en-US" sz="4200" b="1" baseline="-25000" dirty="0" err="1">
                <a:latin typeface="Times New Roman" pitchFamily="18" charset="0"/>
              </a:rPr>
              <a:t>grav</a:t>
            </a:r>
            <a:r>
              <a:rPr lang="en-US" sz="4200" b="1" dirty="0">
                <a:latin typeface="Times New Roman" pitchFamily="18" charset="0"/>
              </a:rPr>
              <a:t> = F</a:t>
            </a:r>
            <a:r>
              <a:rPr lang="en-US" sz="4200" b="1" baseline="-25000" dirty="0">
                <a:latin typeface="Times New Roman" pitchFamily="18" charset="0"/>
              </a:rPr>
              <a:t>air</a:t>
            </a:r>
            <a:endParaRPr lang="en-US" sz="3400" dirty="0"/>
          </a:p>
        </p:txBody>
      </p:sp>
      <p:pic>
        <p:nvPicPr>
          <p:cNvPr id="66564" name="Picture 4" descr="C:\MYDOCU~1\GRAPHICS\PS\CHU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4950" y="3429000"/>
            <a:ext cx="2044700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167563" y="2774950"/>
            <a:ext cx="903287" cy="874713"/>
            <a:chOff x="4515" y="1748"/>
            <a:chExt cx="569" cy="551"/>
          </a:xfrm>
        </p:grpSpPr>
        <p:sp>
          <p:nvSpPr>
            <p:cNvPr id="66566" name="Line 6"/>
            <p:cNvSpPr>
              <a:spLocks noChangeShapeType="1"/>
            </p:cNvSpPr>
            <p:nvPr/>
          </p:nvSpPr>
          <p:spPr bwMode="auto">
            <a:xfrm flipV="1">
              <a:off x="4515" y="1789"/>
              <a:ext cx="0" cy="51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6567" name="Text Box 7"/>
            <p:cNvSpPr txBox="1">
              <a:spLocks noChangeArrowheads="1"/>
            </p:cNvSpPr>
            <p:nvPr/>
          </p:nvSpPr>
          <p:spPr bwMode="auto">
            <a:xfrm>
              <a:off x="4558" y="1748"/>
              <a:ext cx="52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kumimoji="0" lang="en-US" sz="3600" b="1">
                  <a:solidFill>
                    <a:schemeClr val="tx2"/>
                  </a:solidFill>
                </a:rPr>
                <a:t>F</a:t>
              </a:r>
              <a:r>
                <a:rPr kumimoji="0" lang="en-US" sz="3600" b="1" baseline="-25000">
                  <a:solidFill>
                    <a:schemeClr val="tx2"/>
                  </a:solidFill>
                </a:rPr>
                <a:t>air</a:t>
              </a:r>
              <a:endParaRPr kumimoji="0" lang="en-US" sz="3600">
                <a:solidFill>
                  <a:schemeClr val="tx2"/>
                </a:solidFill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167563" y="5803900"/>
            <a:ext cx="1123950" cy="925513"/>
            <a:chOff x="4515" y="3656"/>
            <a:chExt cx="708" cy="583"/>
          </a:xfrm>
        </p:grpSpPr>
        <p:sp>
          <p:nvSpPr>
            <p:cNvPr id="66565" name="Line 5"/>
            <p:cNvSpPr>
              <a:spLocks noChangeShapeType="1"/>
            </p:cNvSpPr>
            <p:nvPr/>
          </p:nvSpPr>
          <p:spPr bwMode="auto">
            <a:xfrm>
              <a:off x="4515" y="3656"/>
              <a:ext cx="0" cy="51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6568" name="Text Box 8"/>
            <p:cNvSpPr txBox="1">
              <a:spLocks noChangeArrowheads="1"/>
            </p:cNvSpPr>
            <p:nvPr/>
          </p:nvSpPr>
          <p:spPr bwMode="auto">
            <a:xfrm>
              <a:off x="4558" y="3766"/>
              <a:ext cx="665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Aft>
                  <a:spcPct val="20000"/>
                </a:spcAft>
              </a:pPr>
              <a:r>
                <a:rPr kumimoji="0" lang="en-US" sz="3600" b="1" dirty="0" err="1">
                  <a:solidFill>
                    <a:schemeClr val="tx2"/>
                  </a:solidFill>
                </a:rPr>
                <a:t>F</a:t>
              </a:r>
              <a:r>
                <a:rPr kumimoji="0" lang="en-US" sz="3600" b="1" baseline="-25000" dirty="0" err="1">
                  <a:solidFill>
                    <a:schemeClr val="tx2"/>
                  </a:solidFill>
                </a:rPr>
                <a:t>grav</a:t>
              </a:r>
              <a:endParaRPr kumimoji="0" lang="en-US" sz="3600" dirty="0">
                <a:solidFill>
                  <a:schemeClr val="tx2"/>
                </a:solidFill>
              </a:endParaRPr>
            </a:p>
          </p:txBody>
        </p:sp>
      </p:grp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1295400" y="4694238"/>
            <a:ext cx="6091238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95338" lvl="1" indent="-338138">
              <a:spcBef>
                <a:spcPct val="4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no net force</a:t>
            </a:r>
          </a:p>
          <a:p>
            <a:pPr marL="795338" lvl="1" indent="-338138">
              <a:spcBef>
                <a:spcPct val="1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400">
                <a:solidFill>
                  <a:srgbClr val="FFFFFF"/>
                </a:solidFill>
                <a:latin typeface="Arial" charset="0"/>
                <a:sym typeface="Symbol" pitchFamily="18" charset="2"/>
              </a:rPr>
              <a:t>	 no acceleration</a:t>
            </a:r>
          </a:p>
          <a:p>
            <a:pPr marL="795338" lvl="1" indent="-338138">
              <a:spcBef>
                <a:spcPct val="1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400">
                <a:solidFill>
                  <a:srgbClr val="FFFFFF"/>
                </a:solidFill>
                <a:latin typeface="Arial" charset="0"/>
                <a:sym typeface="Symbol" pitchFamily="18" charset="2"/>
              </a:rPr>
              <a:t>	 constant velocity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6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6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6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2" autoUpdateAnimBg="0"/>
      <p:bldP spid="66574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</a:t>
            </a:r>
            <a:r>
              <a:rPr lang="en-US" dirty="0"/>
              <a:t>Resistance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5050" y="1371600"/>
            <a:ext cx="5835650" cy="700088"/>
          </a:xfrm>
        </p:spPr>
        <p:txBody>
          <a:bodyPr/>
          <a:lstStyle/>
          <a:p>
            <a:r>
              <a:rPr lang="en-US" sz="3400" b="1">
                <a:solidFill>
                  <a:schemeClr val="folHlink"/>
                </a:solidFill>
              </a:rPr>
              <a:t>Falling with air resistance</a:t>
            </a:r>
            <a:endParaRPr lang="en-US" sz="3400"/>
          </a:p>
        </p:txBody>
      </p:sp>
      <p:pic>
        <p:nvPicPr>
          <p:cNvPr id="68613" name="elephant-feather w air resistancel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6425" y="1281113"/>
            <a:ext cx="2116138" cy="55133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2734408" y="3992563"/>
            <a:ext cx="4276968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4200" b="1" dirty="0" err="1">
                <a:solidFill>
                  <a:schemeClr val="folHlink"/>
                </a:solidFill>
              </a:rPr>
              <a:t>F</a:t>
            </a:r>
            <a:r>
              <a:rPr lang="en-US" sz="4200" b="1" baseline="-25000" dirty="0" err="1">
                <a:solidFill>
                  <a:schemeClr val="folHlink"/>
                </a:solidFill>
              </a:rPr>
              <a:t>grav</a:t>
            </a:r>
            <a:r>
              <a:rPr lang="en-US" sz="4200" b="1" dirty="0">
                <a:solidFill>
                  <a:schemeClr val="folHlink"/>
                </a:solidFill>
              </a:rPr>
              <a:t> = F</a:t>
            </a:r>
            <a:r>
              <a:rPr lang="en-US" sz="4200" b="1" baseline="-25000" dirty="0">
                <a:solidFill>
                  <a:schemeClr val="folHlink"/>
                </a:solidFill>
              </a:rPr>
              <a:t>air</a:t>
            </a:r>
            <a:endParaRPr lang="en-US" sz="34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1654175" y="6491288"/>
            <a:ext cx="453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1800" i="1"/>
              <a:t>Animation from “</a:t>
            </a:r>
            <a:r>
              <a:rPr kumimoji="0" lang="en-US" sz="1800" i="1">
                <a:hlinkClick r:id="rId4"/>
              </a:rPr>
              <a:t>Multimedia Physics Studios</a:t>
            </a:r>
            <a:r>
              <a:rPr kumimoji="0" lang="en-US" sz="1800" i="1"/>
              <a:t>.”</a:t>
            </a: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1035050" y="1938338"/>
            <a:ext cx="5835650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95338" lvl="1" indent="-338138">
              <a:spcBef>
                <a:spcPct val="1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3400" dirty="0">
                <a:solidFill>
                  <a:srgbClr val="FFFFFF"/>
                </a:solidFill>
                <a:latin typeface="Arial" charset="0"/>
              </a:rPr>
              <a:t>heavier objects fall faster because they accelerate to higher speeds before reaching terminal velocity</a:t>
            </a: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1035050" y="4732338"/>
            <a:ext cx="58356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95338" lvl="1" indent="-338138">
              <a:lnSpc>
                <a:spcPct val="105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3400" dirty="0">
                <a:solidFill>
                  <a:srgbClr val="FFFFFF"/>
                </a:solidFill>
                <a:latin typeface="Arial" charset="0"/>
              </a:rPr>
              <a:t>larger </a:t>
            </a:r>
            <a:r>
              <a:rPr lang="en-US" sz="3400" dirty="0" err="1">
                <a:solidFill>
                  <a:srgbClr val="FFFFFF"/>
                </a:solidFill>
                <a:latin typeface="Arial" charset="0"/>
              </a:rPr>
              <a:t>F</a:t>
            </a:r>
            <a:r>
              <a:rPr lang="en-US" sz="3400" baseline="-25000" dirty="0" err="1">
                <a:solidFill>
                  <a:srgbClr val="FFFFFF"/>
                </a:solidFill>
                <a:latin typeface="Arial" charset="0"/>
              </a:rPr>
              <a:t>grav</a:t>
            </a:r>
            <a:endParaRPr lang="en-US" sz="3400" baseline="-25000" dirty="0">
              <a:solidFill>
                <a:srgbClr val="FFFFFF"/>
              </a:solidFill>
              <a:latin typeface="Arial" charset="0"/>
            </a:endParaRPr>
          </a:p>
          <a:p>
            <a:pPr marL="795338" lvl="1" indent="-338138">
              <a:lnSpc>
                <a:spcPct val="105000"/>
              </a:lnSpc>
              <a:spcBef>
                <a:spcPct val="1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4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	 </a:t>
            </a:r>
            <a:r>
              <a:rPr lang="en-US" sz="3400" dirty="0">
                <a:solidFill>
                  <a:srgbClr val="FFFFFF"/>
                </a:solidFill>
                <a:latin typeface="Arial" charset="0"/>
              </a:rPr>
              <a:t>need larger F</a:t>
            </a:r>
            <a:r>
              <a:rPr lang="en-US" sz="3400" baseline="-25000" dirty="0">
                <a:solidFill>
                  <a:srgbClr val="FFFFFF"/>
                </a:solidFill>
                <a:latin typeface="Arial" charset="0"/>
              </a:rPr>
              <a:t>air</a:t>
            </a:r>
          </a:p>
          <a:p>
            <a:pPr marL="795338" lvl="1" indent="-338138">
              <a:lnSpc>
                <a:spcPct val="105000"/>
              </a:lnSpc>
              <a:spcBef>
                <a:spcPct val="1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4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	 </a:t>
            </a:r>
            <a:r>
              <a:rPr lang="en-US" sz="3400" dirty="0">
                <a:solidFill>
                  <a:srgbClr val="FFFFFF"/>
                </a:solidFill>
                <a:latin typeface="Arial" charset="0"/>
              </a:rPr>
              <a:t>need higher speed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686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8613"/>
                </p:tgtEl>
              </p:cMediaNode>
            </p:video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86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1" dur="1" fill="hold"/>
                                        <p:tgtEl>
                                          <p:spTgt spid="686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13"/>
                  </p:tgtEl>
                </p:cond>
              </p:nextCondLst>
            </p:seq>
          </p:childTnLst>
        </p:cTn>
      </p:par>
    </p:tnLst>
    <p:bldLst>
      <p:bldP spid="68611" grpId="0" build="p" bldLvl="2" autoUpdateAnimBg="0" advAuto="0"/>
      <p:bldP spid="68614" grpId="0" build="p" bldLvl="2" autoUpdateAnimBg="0" advAuto="0"/>
      <p:bldP spid="68618" grpId="0" build="p" bldLvl="2" autoUpdateAnimBg="0"/>
      <p:bldP spid="68620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smtClean="0"/>
              <a:t>Momentum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400" b="1" dirty="0">
                <a:solidFill>
                  <a:schemeClr val="folHlink"/>
                </a:solidFill>
              </a:rPr>
              <a:t>Momentum</a:t>
            </a:r>
            <a:endParaRPr lang="en-US" sz="3400" dirty="0"/>
          </a:p>
          <a:p>
            <a:pPr lvl="1">
              <a:spcBef>
                <a:spcPct val="10000"/>
              </a:spcBef>
            </a:pPr>
            <a:r>
              <a:rPr lang="en-US" sz="3400" dirty="0"/>
              <a:t>quantity </a:t>
            </a:r>
            <a:r>
              <a:rPr lang="en-US" sz="3400" dirty="0" smtClean="0"/>
              <a:t>that describes the motion</a:t>
            </a:r>
            <a:endParaRPr lang="en-US" sz="3400" dirty="0"/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auto">
          <a:xfrm>
            <a:off x="2435225" y="2689225"/>
            <a:ext cx="4935538" cy="2511425"/>
          </a:xfrm>
          <a:prstGeom prst="star32">
            <a:avLst>
              <a:gd name="adj" fmla="val 44491"/>
            </a:avLst>
          </a:prstGeom>
          <a:solidFill>
            <a:schemeClr val="folHlink"/>
          </a:solidFill>
          <a:ln w="28575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8000" b="1" i="1">
                <a:solidFill>
                  <a:srgbClr val="000000"/>
                </a:solidFill>
              </a:rPr>
              <a:t>p</a:t>
            </a:r>
            <a:r>
              <a:rPr kumimoji="0" lang="en-US" sz="8000" b="1">
                <a:solidFill>
                  <a:srgbClr val="000000"/>
                </a:solidFill>
              </a:rPr>
              <a:t> = </a:t>
            </a:r>
            <a:r>
              <a:rPr kumimoji="0" lang="en-US" sz="8000" b="1" i="1">
                <a:solidFill>
                  <a:srgbClr val="000000"/>
                </a:solidFill>
              </a:rPr>
              <a:t>mv</a:t>
            </a:r>
            <a:endParaRPr kumimoji="0" lang="en-US" sz="2000"/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3951288" y="5189538"/>
            <a:ext cx="4737100" cy="1554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 b="1" i="1">
                <a:solidFill>
                  <a:srgbClr val="FFFFFF"/>
                </a:solidFill>
              </a:rPr>
              <a:t>p</a:t>
            </a:r>
            <a:r>
              <a:rPr kumimoji="0" lang="en-US" sz="3200" b="1">
                <a:solidFill>
                  <a:srgbClr val="FFFFFF"/>
                </a:solidFill>
              </a:rPr>
              <a:t>:	momentum (kg ·m/s)</a:t>
            </a:r>
          </a:p>
          <a:p>
            <a:r>
              <a:rPr kumimoji="0" lang="en-US" sz="3200" b="1" i="1">
                <a:solidFill>
                  <a:srgbClr val="FFFFFF"/>
                </a:solidFill>
              </a:rPr>
              <a:t>m</a:t>
            </a:r>
            <a:r>
              <a:rPr kumimoji="0" lang="en-US" sz="3200" b="1">
                <a:solidFill>
                  <a:srgbClr val="FFFFFF"/>
                </a:solidFill>
              </a:rPr>
              <a:t>:	mass (kg)</a:t>
            </a:r>
          </a:p>
          <a:p>
            <a:r>
              <a:rPr kumimoji="0" lang="en-US" sz="3200" b="1" i="1">
                <a:solidFill>
                  <a:srgbClr val="FFFFFF"/>
                </a:solidFill>
              </a:rPr>
              <a:t>v</a:t>
            </a:r>
            <a:r>
              <a:rPr kumimoji="0" lang="en-US" sz="3200" b="1">
                <a:solidFill>
                  <a:srgbClr val="FFFFFF"/>
                </a:solidFill>
              </a:rPr>
              <a:t>:	velocity (m/s)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63663" y="4840288"/>
            <a:ext cx="2260600" cy="1890712"/>
            <a:chOff x="901" y="3049"/>
            <a:chExt cx="1424" cy="1191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901" y="3049"/>
              <a:ext cx="1424" cy="1191"/>
              <a:chOff x="2688" y="2640"/>
              <a:chExt cx="1728" cy="1584"/>
            </a:xfrm>
          </p:grpSpPr>
          <p:sp>
            <p:nvSpPr>
              <p:cNvPr id="100360" name="AutoShape 8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728" cy="158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381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61" name="Line 9"/>
              <p:cNvSpPr>
                <a:spLocks noChangeShapeType="1"/>
              </p:cNvSpPr>
              <p:nvPr/>
            </p:nvSpPr>
            <p:spPr bwMode="auto">
              <a:xfrm flipV="1">
                <a:off x="3080" y="3500"/>
                <a:ext cx="932" cy="4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62" name="Line 10"/>
              <p:cNvSpPr>
                <a:spLocks noChangeShapeType="1"/>
              </p:cNvSpPr>
              <p:nvPr/>
            </p:nvSpPr>
            <p:spPr bwMode="auto">
              <a:xfrm>
                <a:off x="3552" y="3508"/>
                <a:ext cx="0" cy="712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363" name="Rectangle 11"/>
            <p:cNvSpPr>
              <a:spLocks noChangeArrowheads="1"/>
            </p:cNvSpPr>
            <p:nvPr/>
          </p:nvSpPr>
          <p:spPr bwMode="auto">
            <a:xfrm>
              <a:off x="1201" y="3736"/>
              <a:ext cx="390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400" b="1" i="1">
                  <a:solidFill>
                    <a:srgbClr val="000B10"/>
                  </a:solidFill>
                </a:rPr>
                <a:t>m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100364" name="Rectangle 12"/>
            <p:cNvSpPr>
              <a:spLocks noChangeArrowheads="1"/>
            </p:cNvSpPr>
            <p:nvPr/>
          </p:nvSpPr>
          <p:spPr bwMode="auto">
            <a:xfrm>
              <a:off x="1472" y="3175"/>
              <a:ext cx="460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kumimoji="0" lang="en-US" sz="4400" b="1" i="1">
                  <a:solidFill>
                    <a:srgbClr val="000B10"/>
                  </a:solidFill>
                </a:rPr>
                <a:t>p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100365" name="Rectangle 13"/>
            <p:cNvSpPr>
              <a:spLocks noChangeArrowheads="1"/>
            </p:cNvSpPr>
            <p:nvPr/>
          </p:nvSpPr>
          <p:spPr bwMode="auto">
            <a:xfrm>
              <a:off x="1692" y="3697"/>
              <a:ext cx="286" cy="5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800" b="1" i="1">
                  <a:solidFill>
                    <a:srgbClr val="000B10"/>
                  </a:solidFill>
                </a:rPr>
                <a:t>v</a:t>
              </a:r>
              <a:endParaRPr kumimoji="0" lang="en-US" sz="4400" b="1">
                <a:solidFill>
                  <a:srgbClr val="000B1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bldLvl="2" autoUpdateAnimBg="0" advAuto="0"/>
      <p:bldP spid="100356" grpId="0" animBg="1" autoUpdateAnimBg="0"/>
      <p:bldP spid="100357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754063" y="1117600"/>
            <a:ext cx="8389937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Find the momentum of a bumper car if it has a total mass of 280 kg and a velocity of 3.2 m/s. 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2681288"/>
            <a:ext cx="9131300" cy="41433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0" y="2690813"/>
            <a:ext cx="3773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p = ?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m = 280 kg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v = 3.2 m/s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3778250" y="2690813"/>
            <a:ext cx="5365750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WORK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p = mv </a:t>
            </a:r>
          </a:p>
          <a:p>
            <a:pPr>
              <a:spcBef>
                <a:spcPct val="6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p = (280 kg)(3.2 m/s)</a:t>
            </a:r>
          </a:p>
          <a:p>
            <a:pPr>
              <a:spcBef>
                <a:spcPct val="60000"/>
              </a:spcBef>
            </a:pPr>
            <a:r>
              <a:rPr lang="en-US" sz="3500" b="1">
                <a:solidFill>
                  <a:schemeClr val="folHlink"/>
                </a:solidFill>
                <a:latin typeface="Arial" charset="0"/>
              </a:rPr>
              <a:t>p = 896 kg·m/s</a:t>
            </a:r>
          </a:p>
          <a:p>
            <a:pPr>
              <a:spcBef>
                <a:spcPct val="60000"/>
              </a:spcBef>
            </a:pPr>
            <a:endParaRPr lang="en-US" sz="35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3786188" y="2681288"/>
            <a:ext cx="0" cy="413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30338" y="4840288"/>
            <a:ext cx="2260600" cy="1890712"/>
            <a:chOff x="901" y="3049"/>
            <a:chExt cx="1424" cy="1191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901" y="3049"/>
              <a:ext cx="1424" cy="1191"/>
              <a:chOff x="2688" y="2640"/>
              <a:chExt cx="1728" cy="1584"/>
            </a:xfrm>
          </p:grpSpPr>
          <p:sp>
            <p:nvSpPr>
              <p:cNvPr id="101387" name="AutoShape 11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728" cy="158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381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88" name="Line 12"/>
              <p:cNvSpPr>
                <a:spLocks noChangeShapeType="1"/>
              </p:cNvSpPr>
              <p:nvPr/>
            </p:nvSpPr>
            <p:spPr bwMode="auto">
              <a:xfrm flipV="1">
                <a:off x="3080" y="3500"/>
                <a:ext cx="932" cy="4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89" name="Line 13"/>
              <p:cNvSpPr>
                <a:spLocks noChangeShapeType="1"/>
              </p:cNvSpPr>
              <p:nvPr/>
            </p:nvSpPr>
            <p:spPr bwMode="auto">
              <a:xfrm>
                <a:off x="3552" y="3508"/>
                <a:ext cx="0" cy="712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1390" name="Rectangle 14"/>
            <p:cNvSpPr>
              <a:spLocks noChangeArrowheads="1"/>
            </p:cNvSpPr>
            <p:nvPr/>
          </p:nvSpPr>
          <p:spPr bwMode="auto">
            <a:xfrm>
              <a:off x="1201" y="3736"/>
              <a:ext cx="390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400" b="1" i="1">
                  <a:solidFill>
                    <a:srgbClr val="000B10"/>
                  </a:solidFill>
                </a:rPr>
                <a:t>m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101391" name="Rectangle 15"/>
            <p:cNvSpPr>
              <a:spLocks noChangeArrowheads="1"/>
            </p:cNvSpPr>
            <p:nvPr/>
          </p:nvSpPr>
          <p:spPr bwMode="auto">
            <a:xfrm>
              <a:off x="1472" y="3175"/>
              <a:ext cx="460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kumimoji="0" lang="en-US" sz="4400" b="1" i="1">
                  <a:solidFill>
                    <a:srgbClr val="000B10"/>
                  </a:solidFill>
                </a:rPr>
                <a:t>p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101392" name="Rectangle 16"/>
            <p:cNvSpPr>
              <a:spLocks noChangeArrowheads="1"/>
            </p:cNvSpPr>
            <p:nvPr/>
          </p:nvSpPr>
          <p:spPr bwMode="auto">
            <a:xfrm>
              <a:off x="1692" y="3697"/>
              <a:ext cx="286" cy="5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800" b="1" i="1">
                  <a:solidFill>
                    <a:srgbClr val="000B10"/>
                  </a:solidFill>
                </a:rPr>
                <a:t>v</a:t>
              </a:r>
              <a:endParaRPr kumimoji="0" lang="en-US" sz="4400" b="1">
                <a:solidFill>
                  <a:srgbClr val="000B10"/>
                </a:solidFill>
                <a:latin typeface="Arial" charset="0"/>
              </a:endParaRPr>
            </a:p>
          </p:txBody>
        </p:sp>
      </p:grpSp>
      <p:sp>
        <p:nvSpPr>
          <p:cNvPr id="101393" name="AutoShape 17"/>
          <p:cNvSpPr>
            <a:spLocks noChangeArrowheads="1"/>
          </p:cNvSpPr>
          <p:nvPr/>
        </p:nvSpPr>
        <p:spPr bwMode="auto">
          <a:xfrm>
            <a:off x="2230438" y="5227638"/>
            <a:ext cx="622300" cy="620712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28575" cap="sq">
            <a:solidFill>
              <a:srgbClr val="000B1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1394" name="Object 18"/>
          <p:cNvGraphicFramePr>
            <a:graphicFrameLocks noChangeAspect="1"/>
          </p:cNvGraphicFramePr>
          <p:nvPr/>
        </p:nvGraphicFramePr>
        <p:xfrm>
          <a:off x="5810250" y="2219325"/>
          <a:ext cx="3333750" cy="1765300"/>
        </p:xfrm>
        <a:graphic>
          <a:graphicData uri="http://schemas.openxmlformats.org/presentationml/2006/ole">
            <p:oleObj spid="_x0000_s137218" name="Clip" r:id="rId3" imgW="4671360" imgH="24728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1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01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 build="p" autoUpdateAnimBg="0"/>
      <p:bldP spid="101382" grpId="0" build="p" autoUpdateAnimBg="0"/>
      <p:bldP spid="10139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754063" y="1117600"/>
            <a:ext cx="8389937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The momentum of a second bumper car is 675 kg·m/s.   What is its velocity if its total mass is 300 kg? 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2681288"/>
            <a:ext cx="9131300" cy="41433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0" y="2690813"/>
            <a:ext cx="3773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p = 675 kg·m/s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m = 300 kg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v = ?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3778250" y="2690813"/>
            <a:ext cx="5365750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WORK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v = p ÷ m </a:t>
            </a:r>
          </a:p>
          <a:p>
            <a:pPr>
              <a:spcBef>
                <a:spcPct val="6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v = (675 kg·m/s)÷(300 kg)</a:t>
            </a:r>
          </a:p>
          <a:p>
            <a:pPr>
              <a:spcBef>
                <a:spcPct val="60000"/>
              </a:spcBef>
            </a:pPr>
            <a:r>
              <a:rPr lang="en-US" sz="3500" b="1">
                <a:solidFill>
                  <a:schemeClr val="folHlink"/>
                </a:solidFill>
                <a:latin typeface="Arial" charset="0"/>
              </a:rPr>
              <a:t>v = 2.25 m/s</a:t>
            </a:r>
          </a:p>
          <a:p>
            <a:pPr>
              <a:spcBef>
                <a:spcPct val="60000"/>
              </a:spcBef>
            </a:pPr>
            <a:endParaRPr lang="en-US" sz="35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>
            <a:off x="3786188" y="2681288"/>
            <a:ext cx="0" cy="413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30338" y="4840288"/>
            <a:ext cx="2260600" cy="1890712"/>
            <a:chOff x="901" y="3049"/>
            <a:chExt cx="1424" cy="1191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901" y="3049"/>
              <a:ext cx="1424" cy="1191"/>
              <a:chOff x="2688" y="2640"/>
              <a:chExt cx="1728" cy="1584"/>
            </a:xfrm>
          </p:grpSpPr>
          <p:sp>
            <p:nvSpPr>
              <p:cNvPr id="102411" name="AutoShape 11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728" cy="158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381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12" name="Line 12"/>
              <p:cNvSpPr>
                <a:spLocks noChangeShapeType="1"/>
              </p:cNvSpPr>
              <p:nvPr/>
            </p:nvSpPr>
            <p:spPr bwMode="auto">
              <a:xfrm flipV="1">
                <a:off x="3080" y="3500"/>
                <a:ext cx="932" cy="4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13" name="Line 13"/>
              <p:cNvSpPr>
                <a:spLocks noChangeShapeType="1"/>
              </p:cNvSpPr>
              <p:nvPr/>
            </p:nvSpPr>
            <p:spPr bwMode="auto">
              <a:xfrm>
                <a:off x="3552" y="3508"/>
                <a:ext cx="0" cy="712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14" name="Rectangle 14"/>
            <p:cNvSpPr>
              <a:spLocks noChangeArrowheads="1"/>
            </p:cNvSpPr>
            <p:nvPr/>
          </p:nvSpPr>
          <p:spPr bwMode="auto">
            <a:xfrm>
              <a:off x="1201" y="3736"/>
              <a:ext cx="390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400" b="1" i="1">
                  <a:solidFill>
                    <a:srgbClr val="000B10"/>
                  </a:solidFill>
                </a:rPr>
                <a:t>m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102415" name="Rectangle 15"/>
            <p:cNvSpPr>
              <a:spLocks noChangeArrowheads="1"/>
            </p:cNvSpPr>
            <p:nvPr/>
          </p:nvSpPr>
          <p:spPr bwMode="auto">
            <a:xfrm>
              <a:off x="1472" y="3175"/>
              <a:ext cx="460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kumimoji="0" lang="en-US" sz="4400" b="1" i="1">
                  <a:solidFill>
                    <a:srgbClr val="000B10"/>
                  </a:solidFill>
                </a:rPr>
                <a:t>p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102416" name="Rectangle 16"/>
            <p:cNvSpPr>
              <a:spLocks noChangeArrowheads="1"/>
            </p:cNvSpPr>
            <p:nvPr/>
          </p:nvSpPr>
          <p:spPr bwMode="auto">
            <a:xfrm>
              <a:off x="1692" y="3697"/>
              <a:ext cx="286" cy="5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800" b="1" i="1">
                  <a:solidFill>
                    <a:srgbClr val="000B10"/>
                  </a:solidFill>
                </a:rPr>
                <a:t>v</a:t>
              </a:r>
              <a:endParaRPr kumimoji="0" lang="en-US" sz="4400" b="1">
                <a:solidFill>
                  <a:srgbClr val="000B10"/>
                </a:solidFill>
                <a:latin typeface="Arial" charset="0"/>
              </a:endParaRPr>
            </a:p>
          </p:txBody>
        </p:sp>
      </p:grpSp>
      <p:sp>
        <p:nvSpPr>
          <p:cNvPr id="102417" name="AutoShape 17"/>
          <p:cNvSpPr>
            <a:spLocks noChangeArrowheads="1"/>
          </p:cNvSpPr>
          <p:nvPr/>
        </p:nvSpPr>
        <p:spPr bwMode="auto">
          <a:xfrm>
            <a:off x="2638425" y="5994400"/>
            <a:ext cx="622300" cy="620713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28575" cap="sq">
            <a:solidFill>
              <a:srgbClr val="000B1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18" name="Object 18"/>
          <p:cNvGraphicFramePr>
            <a:graphicFrameLocks noChangeAspect="1"/>
          </p:cNvGraphicFramePr>
          <p:nvPr/>
        </p:nvGraphicFramePr>
        <p:xfrm>
          <a:off x="5808663" y="2219325"/>
          <a:ext cx="3333750" cy="1765300"/>
        </p:xfrm>
        <a:graphic>
          <a:graphicData uri="http://schemas.openxmlformats.org/presentationml/2006/ole">
            <p:oleObj spid="_x0000_s138242" name="Clip" r:id="rId3" imgW="4671360" imgH="24728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2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2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02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build="p" autoUpdateAnimBg="0"/>
      <p:bldP spid="102406" grpId="0" build="p" autoUpdateAnimBg="0"/>
      <p:bldP spid="10241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8825" y="228600"/>
            <a:ext cx="8385175" cy="762000"/>
          </a:xfrm>
        </p:spPr>
        <p:txBody>
          <a:bodyPr/>
          <a:lstStyle/>
          <a:p>
            <a:r>
              <a:rPr lang="en-US" sz="3500" dirty="0" smtClean="0"/>
              <a:t>Conservation </a:t>
            </a:r>
            <a:r>
              <a:rPr lang="en-US" sz="3500" dirty="0"/>
              <a:t>of Momentum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6988" y="1371600"/>
            <a:ext cx="7847012" cy="2568575"/>
          </a:xfrm>
        </p:spPr>
        <p:txBody>
          <a:bodyPr/>
          <a:lstStyle/>
          <a:p>
            <a:pPr>
              <a:tabLst>
                <a:tab pos="1200150" algn="l"/>
              </a:tabLst>
            </a:pPr>
            <a:r>
              <a:rPr lang="en-US" sz="3400" b="1">
                <a:solidFill>
                  <a:schemeClr val="folHlink"/>
                </a:solidFill>
              </a:rPr>
              <a:t>Law of Conservation of Momentum</a:t>
            </a:r>
            <a:endParaRPr lang="en-US" sz="3400" b="1"/>
          </a:p>
          <a:p>
            <a:pPr lvl="1">
              <a:tabLst>
                <a:tab pos="1200150" algn="l"/>
              </a:tabLst>
            </a:pPr>
            <a:r>
              <a:rPr lang="en-US" sz="3400"/>
              <a:t>The total momentum in a group of objects doesn’t change unless outside forces act on the objects.</a:t>
            </a:r>
          </a:p>
        </p:txBody>
      </p:sp>
      <p:pic>
        <p:nvPicPr>
          <p:cNvPr id="103432" name="momentum - elastic chain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2425" y="4351338"/>
            <a:ext cx="2330450" cy="17478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3436" name="AutoShape 12"/>
          <p:cNvSpPr>
            <a:spLocks noChangeArrowheads="1"/>
          </p:cNvSpPr>
          <p:nvPr/>
        </p:nvSpPr>
        <p:spPr bwMode="auto">
          <a:xfrm>
            <a:off x="4143375" y="4073525"/>
            <a:ext cx="4530725" cy="2305050"/>
          </a:xfrm>
          <a:prstGeom prst="star32">
            <a:avLst>
              <a:gd name="adj" fmla="val 44491"/>
            </a:avLst>
          </a:prstGeom>
          <a:solidFill>
            <a:schemeClr val="folHlink"/>
          </a:solidFill>
          <a:ln w="28575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5000" b="1" i="1">
                <a:solidFill>
                  <a:srgbClr val="000000"/>
                </a:solidFill>
              </a:rPr>
              <a:t>p</a:t>
            </a:r>
            <a:r>
              <a:rPr kumimoji="0" lang="en-US" sz="5000" b="1" i="1" baseline="-25000">
                <a:solidFill>
                  <a:srgbClr val="000000"/>
                </a:solidFill>
              </a:rPr>
              <a:t>before</a:t>
            </a:r>
            <a:r>
              <a:rPr kumimoji="0" lang="en-US" sz="5000" b="1" i="1">
                <a:solidFill>
                  <a:srgbClr val="000000"/>
                </a:solidFill>
              </a:rPr>
              <a:t> = p</a:t>
            </a:r>
            <a:r>
              <a:rPr kumimoji="0" lang="en-US" sz="5000" b="1" i="1" baseline="-25000">
                <a:solidFill>
                  <a:srgbClr val="000000"/>
                </a:solidFill>
              </a:rPr>
              <a:t>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1034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3432"/>
                </p:tgtEl>
              </p:cMediaNode>
            </p:vide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34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8" dur="1" fill="hold"/>
                                        <p:tgtEl>
                                          <p:spTgt spid="1034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32"/>
                  </p:tgtEl>
                </p:cond>
              </p:nextCondLst>
            </p:seq>
          </p:childTnLst>
        </p:cTn>
      </p:par>
    </p:tnLst>
    <p:bldLst>
      <p:bldP spid="103427" grpId="0" build="p" bldLvl="2" autoUpdateAnimBg="0"/>
      <p:bldP spid="10343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</a:t>
            </a:r>
            <a:r>
              <a:rPr lang="en-US" dirty="0"/>
              <a:t>First Law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848600" cy="4648200"/>
          </a:xfrm>
        </p:spPr>
        <p:txBody>
          <a:bodyPr/>
          <a:lstStyle/>
          <a:p>
            <a:r>
              <a:rPr lang="en-US" sz="3400" b="1" dirty="0">
                <a:solidFill>
                  <a:schemeClr val="folHlink"/>
                </a:solidFill>
              </a:rPr>
              <a:t>Newton’s First Law of Motion</a:t>
            </a:r>
            <a:endParaRPr lang="en-US" sz="3400" dirty="0"/>
          </a:p>
          <a:p>
            <a:pPr lvl="1">
              <a:spcBef>
                <a:spcPct val="10000"/>
              </a:spcBef>
            </a:pPr>
            <a:r>
              <a:rPr lang="en-US" sz="3400" dirty="0"/>
              <a:t>“Law of Inertia”</a:t>
            </a:r>
          </a:p>
          <a:p>
            <a:endParaRPr lang="en-US" sz="3400" dirty="0"/>
          </a:p>
          <a:p>
            <a:endParaRPr lang="en-US" sz="3400" dirty="0"/>
          </a:p>
          <a:p>
            <a:endParaRPr lang="en-US" sz="3400" dirty="0"/>
          </a:p>
          <a:p>
            <a:r>
              <a:rPr lang="en-US" sz="3400" b="1" dirty="0">
                <a:solidFill>
                  <a:schemeClr val="folHlink"/>
                </a:solidFill>
              </a:rPr>
              <a:t>Inertia</a:t>
            </a:r>
            <a:endParaRPr lang="en-US" sz="3400" dirty="0"/>
          </a:p>
          <a:p>
            <a:pPr lvl="1">
              <a:spcBef>
                <a:spcPct val="10000"/>
              </a:spcBef>
            </a:pPr>
            <a:r>
              <a:rPr lang="en-US" sz="3400" dirty="0"/>
              <a:t>tendency of an object to resist any change in its motion</a:t>
            </a:r>
          </a:p>
          <a:p>
            <a:pPr lvl="1">
              <a:spcBef>
                <a:spcPct val="10000"/>
              </a:spcBef>
            </a:pPr>
            <a:r>
              <a:rPr lang="en-US" sz="3400" dirty="0"/>
              <a:t>increases as mass increases</a:t>
            </a:r>
          </a:p>
        </p:txBody>
      </p:sp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1774825" y="2647950"/>
          <a:ext cx="3238500" cy="1890713"/>
        </p:xfrm>
        <a:graphic>
          <a:graphicData uri="http://schemas.openxmlformats.org/presentationml/2006/ole">
            <p:oleObj spid="_x0000_s134146" name="Clip" r:id="rId5" imgW="1419120" imgH="828720" progId="">
              <p:embed/>
            </p:oleObj>
          </a:graphicData>
        </a:graphic>
      </p:graphicFrame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5905500" y="2586038"/>
          <a:ext cx="2171700" cy="1987550"/>
        </p:xfrm>
        <a:graphic>
          <a:graphicData uri="http://schemas.openxmlformats.org/presentationml/2006/ole">
            <p:oleObj spid="_x0000_s134147" name="Clip" r:id="rId6" imgW="2837160" imgH="25977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8825" y="228600"/>
            <a:ext cx="8385175" cy="762000"/>
          </a:xfrm>
        </p:spPr>
        <p:txBody>
          <a:bodyPr/>
          <a:lstStyle/>
          <a:p>
            <a:r>
              <a:rPr lang="en-US" sz="3500" dirty="0" smtClean="0"/>
              <a:t>Conservation </a:t>
            </a:r>
            <a:r>
              <a:rPr lang="en-US" sz="3500" dirty="0"/>
              <a:t>of Momentum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6988" y="1371600"/>
            <a:ext cx="7847012" cy="2568575"/>
          </a:xfrm>
        </p:spPr>
        <p:txBody>
          <a:bodyPr/>
          <a:lstStyle/>
          <a:p>
            <a:pPr>
              <a:tabLst>
                <a:tab pos="1200150" algn="l"/>
              </a:tabLst>
            </a:pPr>
            <a:r>
              <a:rPr lang="en-US" sz="3400" b="1" dirty="0" smtClean="0">
                <a:solidFill>
                  <a:schemeClr val="folHlink"/>
                </a:solidFill>
              </a:rPr>
              <a:t>Newton’s 3</a:t>
            </a:r>
            <a:r>
              <a:rPr lang="en-US" sz="3400" b="1" baseline="30000" dirty="0" smtClean="0">
                <a:solidFill>
                  <a:schemeClr val="folHlink"/>
                </a:solidFill>
              </a:rPr>
              <a:t>rd</a:t>
            </a:r>
            <a:r>
              <a:rPr lang="en-US" sz="3400" b="1" dirty="0" smtClean="0">
                <a:solidFill>
                  <a:schemeClr val="folHlink"/>
                </a:solidFill>
              </a:rPr>
              <a:t> Law Revisited</a:t>
            </a:r>
          </a:p>
        </p:txBody>
      </p:sp>
      <p:pic>
        <p:nvPicPr>
          <p:cNvPr id="174082" name="Picture 2" descr="http://www.oswego.edu/%7Ekanbur/a100/images/newtonthirdlaw.jpg"/>
          <p:cNvPicPr>
            <a:picLocks noChangeAspect="1" noChangeArrowheads="1"/>
          </p:cNvPicPr>
          <p:nvPr/>
        </p:nvPicPr>
        <p:blipFill>
          <a:blip r:embed="rId2" cstate="print"/>
          <a:srcRect l="16220" r="16470"/>
          <a:stretch>
            <a:fillRect/>
          </a:stretch>
        </p:blipFill>
        <p:spPr bwMode="auto">
          <a:xfrm>
            <a:off x="914399" y="2351763"/>
            <a:ext cx="2317315" cy="2583492"/>
          </a:xfrm>
          <a:prstGeom prst="rect">
            <a:avLst/>
          </a:prstGeom>
          <a:noFill/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306872" y="1941533"/>
            <a:ext cx="5574082" cy="4521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tabLst>
                <a:tab pos="1200150" algn="l"/>
              </a:tabLst>
            </a:pP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Example: Two people push off each other.</a:t>
            </a:r>
          </a:p>
          <a:p>
            <a:pPr marL="285750" indent="-28575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tabLst>
                <a:tab pos="1200150" algn="l"/>
              </a:tabLst>
            </a:pPr>
            <a:r>
              <a:rPr lang="en-US" sz="3200" kern="0" noProof="0" dirty="0" smtClean="0">
                <a:solidFill>
                  <a:srgbClr val="FFFFFF"/>
                </a:solidFill>
                <a:latin typeface="+mn-lt"/>
              </a:rPr>
              <a:t>Newton’s 3</a:t>
            </a:r>
            <a:r>
              <a:rPr lang="en-US" sz="3200" kern="0" baseline="30000" noProof="0" dirty="0" smtClean="0">
                <a:solidFill>
                  <a:srgbClr val="FFFFFF"/>
                </a:solidFill>
                <a:latin typeface="+mn-lt"/>
              </a:rPr>
              <a:t>rd</a:t>
            </a:r>
            <a:r>
              <a:rPr lang="en-US" sz="3200" kern="0" noProof="0" dirty="0" smtClean="0">
                <a:solidFill>
                  <a:srgbClr val="FFFFFF"/>
                </a:solidFill>
                <a:latin typeface="+mn-lt"/>
              </a:rPr>
              <a:t> Law says the forces are opposite.</a:t>
            </a:r>
          </a:p>
          <a:p>
            <a:pPr marL="285750" indent="-28575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tabLst>
                <a:tab pos="1200150" algn="l"/>
              </a:tabLst>
            </a:pPr>
            <a:r>
              <a:rPr lang="en-US" sz="3200" kern="0" dirty="0" smtClean="0">
                <a:solidFill>
                  <a:srgbClr val="FFFFFF"/>
                </a:solidFill>
                <a:latin typeface="+mn-lt"/>
              </a:rPr>
              <a:t>Result: o</a:t>
            </a:r>
            <a:r>
              <a:rPr lang="en-US" sz="3200" kern="0" noProof="0" dirty="0" smtClean="0">
                <a:solidFill>
                  <a:srgbClr val="FFFFFF"/>
                </a:solidFill>
                <a:latin typeface="+mn-lt"/>
              </a:rPr>
              <a:t>ne positive, one negative velocity.</a:t>
            </a:r>
          </a:p>
          <a:p>
            <a:pPr marL="285750" indent="-28575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tabLst>
                <a:tab pos="1200150" algn="l"/>
              </a:tabLst>
            </a:pPr>
            <a:r>
              <a:rPr kumimoji="1" lang="en-US" sz="3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Total</a:t>
            </a:r>
            <a:r>
              <a:rPr kumimoji="1" lang="en-US" sz="3200" b="0" i="0" u="none" strike="noStrike" kern="0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 momentum is conserved!</a:t>
            </a:r>
            <a:endParaRPr kumimoji="1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bldLvl="2" autoUpdateAnimBg="0"/>
      <p:bldP spid="8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8825" y="228600"/>
            <a:ext cx="8385175" cy="762000"/>
          </a:xfrm>
        </p:spPr>
        <p:txBody>
          <a:bodyPr/>
          <a:lstStyle/>
          <a:p>
            <a:r>
              <a:rPr lang="en-US" sz="3500" dirty="0" smtClean="0"/>
              <a:t>Conservation </a:t>
            </a:r>
            <a:r>
              <a:rPr lang="en-US" sz="3500" dirty="0"/>
              <a:t>of Momentum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754063" y="1117600"/>
            <a:ext cx="8389937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A 5-kg cart traveling at </a:t>
            </a:r>
            <a:r>
              <a:rPr lang="en-US" sz="3400" smtClean="0">
                <a:solidFill>
                  <a:srgbClr val="FFFFFF"/>
                </a:solidFill>
                <a:latin typeface="Arial" charset="0"/>
              </a:rPr>
              <a:t>4.2 </a:t>
            </a:r>
            <a:r>
              <a:rPr lang="en-US" sz="3400">
                <a:solidFill>
                  <a:srgbClr val="FFFFFF"/>
                </a:solidFill>
                <a:latin typeface="Arial" charset="0"/>
              </a:rPr>
              <a:t>m/s strikes a stationary 2-kg cart and they connect.  </a:t>
            </a:r>
            <a:r>
              <a:rPr lang="en-US" sz="3400" dirty="0">
                <a:solidFill>
                  <a:srgbClr val="FFFFFF"/>
                </a:solidFill>
                <a:latin typeface="Arial" charset="0"/>
              </a:rPr>
              <a:t>Find their speed after the collision. 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2681288"/>
            <a:ext cx="9131300" cy="41433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0" y="2690813"/>
            <a:ext cx="45561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BEFORE</a:t>
            </a:r>
            <a:endParaRPr lang="en-US" sz="2800">
              <a:solidFill>
                <a:srgbClr val="FFFFFF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800" u="sng">
                <a:solidFill>
                  <a:srgbClr val="FFFFFF"/>
                </a:solidFill>
                <a:latin typeface="Arial" charset="0"/>
              </a:rPr>
              <a:t>Cart 1</a:t>
            </a:r>
            <a:r>
              <a:rPr lang="en-US" sz="280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r>
              <a:rPr lang="en-US" sz="2800">
                <a:solidFill>
                  <a:srgbClr val="FFFFFF"/>
                </a:solidFill>
                <a:latin typeface="Arial" charset="0"/>
              </a:rPr>
              <a:t>m = 5 kg</a:t>
            </a:r>
          </a:p>
          <a:p>
            <a:r>
              <a:rPr lang="en-US" sz="2800">
                <a:solidFill>
                  <a:srgbClr val="FFFFFF"/>
                </a:solidFill>
                <a:latin typeface="Arial" charset="0"/>
              </a:rPr>
              <a:t>v = 4.2 m/s</a:t>
            </a:r>
          </a:p>
          <a:p>
            <a:pPr>
              <a:spcBef>
                <a:spcPct val="30000"/>
              </a:spcBef>
            </a:pPr>
            <a:r>
              <a:rPr lang="en-US" sz="2800" u="sng">
                <a:solidFill>
                  <a:srgbClr val="FFFFFF"/>
                </a:solidFill>
                <a:latin typeface="Arial" charset="0"/>
              </a:rPr>
              <a:t>Cart 2 </a:t>
            </a:r>
            <a:r>
              <a:rPr lang="en-US" sz="280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r>
              <a:rPr lang="en-US" sz="2800">
                <a:solidFill>
                  <a:srgbClr val="FFFFFF"/>
                </a:solidFill>
                <a:latin typeface="Arial" charset="0"/>
              </a:rPr>
              <a:t>m = 2 kg</a:t>
            </a:r>
          </a:p>
          <a:p>
            <a:r>
              <a:rPr lang="en-US" sz="2800">
                <a:solidFill>
                  <a:srgbClr val="FFFFFF"/>
                </a:solidFill>
                <a:latin typeface="Arial" charset="0"/>
              </a:rPr>
              <a:t>v = 0 m/s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4589463" y="2690813"/>
            <a:ext cx="4557712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AFTER</a:t>
            </a:r>
            <a:endParaRPr lang="en-US" sz="2800">
              <a:solidFill>
                <a:srgbClr val="FFFFFF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800" u="sng">
                <a:solidFill>
                  <a:srgbClr val="FFFFFF"/>
                </a:solidFill>
                <a:latin typeface="Arial" charset="0"/>
              </a:rPr>
              <a:t>Cart 1 + 2</a:t>
            </a:r>
            <a:r>
              <a:rPr lang="en-US" sz="280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r>
              <a:rPr lang="en-US" sz="2800">
                <a:solidFill>
                  <a:srgbClr val="FFFFFF"/>
                </a:solidFill>
                <a:latin typeface="Arial" charset="0"/>
              </a:rPr>
              <a:t>m = 7 kg</a:t>
            </a:r>
          </a:p>
          <a:p>
            <a:r>
              <a:rPr lang="en-US" sz="2800">
                <a:solidFill>
                  <a:srgbClr val="FFFFFF"/>
                </a:solidFill>
                <a:latin typeface="Arial" charset="0"/>
              </a:rPr>
              <a:t>v = ?</a:t>
            </a:r>
          </a:p>
        </p:txBody>
      </p:sp>
      <p:sp>
        <p:nvSpPr>
          <p:cNvPr id="109575" name="Line 7"/>
          <p:cNvSpPr>
            <a:spLocks noChangeShapeType="1"/>
          </p:cNvSpPr>
          <p:nvPr/>
        </p:nvSpPr>
        <p:spPr bwMode="auto">
          <a:xfrm>
            <a:off x="4565650" y="2681288"/>
            <a:ext cx="0" cy="413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1808163" y="3289300"/>
            <a:ext cx="2355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2800">
                <a:solidFill>
                  <a:schemeClr val="folHlink"/>
                </a:solidFill>
                <a:latin typeface="Arial" charset="0"/>
              </a:rPr>
              <a:t>p = 21 kg·m/s</a:t>
            </a:r>
            <a:endParaRPr kumimoji="0" lang="en-US" sz="2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2490788" y="4673600"/>
            <a:ext cx="985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2800">
                <a:solidFill>
                  <a:schemeClr val="folHlink"/>
                </a:solidFill>
                <a:latin typeface="Arial" charset="0"/>
              </a:rPr>
              <a:t>p = 0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757238" y="6196013"/>
            <a:ext cx="3043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2800">
                <a:solidFill>
                  <a:schemeClr val="folHlink"/>
                </a:solidFill>
                <a:latin typeface="Arial" charset="0"/>
              </a:rPr>
              <a:t>p</a:t>
            </a:r>
            <a:r>
              <a:rPr kumimoji="0" lang="en-US" sz="2800" baseline="-25000">
                <a:solidFill>
                  <a:schemeClr val="folHlink"/>
                </a:solidFill>
                <a:latin typeface="Arial" charset="0"/>
              </a:rPr>
              <a:t>before</a:t>
            </a:r>
            <a:r>
              <a:rPr kumimoji="0" lang="en-US" sz="2800">
                <a:solidFill>
                  <a:schemeClr val="folHlink"/>
                </a:solidFill>
                <a:latin typeface="Arial" charset="0"/>
              </a:rPr>
              <a:t> = 21 kg·m/s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5445125" y="6196013"/>
            <a:ext cx="2840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2800">
                <a:solidFill>
                  <a:schemeClr val="folHlink"/>
                </a:solidFill>
                <a:latin typeface="Arial" charset="0"/>
              </a:rPr>
              <a:t>p</a:t>
            </a:r>
            <a:r>
              <a:rPr kumimoji="0" lang="en-US" sz="2800" baseline="-25000">
                <a:solidFill>
                  <a:schemeClr val="folHlink"/>
                </a:solidFill>
                <a:latin typeface="Arial" charset="0"/>
              </a:rPr>
              <a:t>after</a:t>
            </a:r>
            <a:r>
              <a:rPr kumimoji="0" lang="en-US" sz="2800">
                <a:solidFill>
                  <a:schemeClr val="folHlink"/>
                </a:solidFill>
                <a:latin typeface="Arial" charset="0"/>
              </a:rPr>
              <a:t> = 21 kg·m/s</a:t>
            </a:r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>
            <a:off x="3827463" y="6483350"/>
            <a:ext cx="161448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699250" y="3340100"/>
            <a:ext cx="2260600" cy="1890713"/>
            <a:chOff x="901" y="3049"/>
            <a:chExt cx="1424" cy="1191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901" y="3049"/>
              <a:ext cx="1424" cy="1191"/>
              <a:chOff x="2688" y="2640"/>
              <a:chExt cx="1728" cy="1584"/>
            </a:xfrm>
          </p:grpSpPr>
          <p:sp>
            <p:nvSpPr>
              <p:cNvPr id="109586" name="AutoShape 18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728" cy="158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381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87" name="Line 19"/>
              <p:cNvSpPr>
                <a:spLocks noChangeShapeType="1"/>
              </p:cNvSpPr>
              <p:nvPr/>
            </p:nvSpPr>
            <p:spPr bwMode="auto">
              <a:xfrm flipV="1">
                <a:off x="3080" y="3500"/>
                <a:ext cx="932" cy="4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88" name="Line 20"/>
              <p:cNvSpPr>
                <a:spLocks noChangeShapeType="1"/>
              </p:cNvSpPr>
              <p:nvPr/>
            </p:nvSpPr>
            <p:spPr bwMode="auto">
              <a:xfrm>
                <a:off x="3552" y="3508"/>
                <a:ext cx="0" cy="712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589" name="Rectangle 21"/>
            <p:cNvSpPr>
              <a:spLocks noChangeArrowheads="1"/>
            </p:cNvSpPr>
            <p:nvPr/>
          </p:nvSpPr>
          <p:spPr bwMode="auto">
            <a:xfrm>
              <a:off x="1201" y="3736"/>
              <a:ext cx="390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400" b="1" i="1">
                  <a:solidFill>
                    <a:srgbClr val="000B10"/>
                  </a:solidFill>
                </a:rPr>
                <a:t>m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109590" name="Rectangle 22"/>
            <p:cNvSpPr>
              <a:spLocks noChangeArrowheads="1"/>
            </p:cNvSpPr>
            <p:nvPr/>
          </p:nvSpPr>
          <p:spPr bwMode="auto">
            <a:xfrm>
              <a:off x="1472" y="3175"/>
              <a:ext cx="460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kumimoji="0" lang="en-US" sz="4400" b="1" i="1">
                  <a:solidFill>
                    <a:srgbClr val="000B10"/>
                  </a:solidFill>
                </a:rPr>
                <a:t>p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109591" name="Rectangle 23"/>
            <p:cNvSpPr>
              <a:spLocks noChangeArrowheads="1"/>
            </p:cNvSpPr>
            <p:nvPr/>
          </p:nvSpPr>
          <p:spPr bwMode="auto">
            <a:xfrm>
              <a:off x="1692" y="3697"/>
              <a:ext cx="286" cy="5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800" b="1" i="1">
                  <a:solidFill>
                    <a:srgbClr val="000B10"/>
                  </a:solidFill>
                </a:rPr>
                <a:t>v</a:t>
              </a:r>
              <a:endParaRPr kumimoji="0" lang="en-US" sz="4400" b="1">
                <a:solidFill>
                  <a:srgbClr val="000B10"/>
                </a:solidFill>
                <a:latin typeface="Arial" charset="0"/>
              </a:endParaRPr>
            </a:p>
          </p:txBody>
        </p:sp>
      </p:grpSp>
      <p:sp>
        <p:nvSpPr>
          <p:cNvPr id="109592" name="AutoShape 24"/>
          <p:cNvSpPr>
            <a:spLocks noChangeArrowheads="1"/>
          </p:cNvSpPr>
          <p:nvPr/>
        </p:nvSpPr>
        <p:spPr bwMode="auto">
          <a:xfrm>
            <a:off x="7907338" y="4494213"/>
            <a:ext cx="622300" cy="620712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28575" cap="sq">
            <a:solidFill>
              <a:srgbClr val="000B1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4586288" y="4852988"/>
            <a:ext cx="45577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800">
                <a:solidFill>
                  <a:srgbClr val="FFFFFF"/>
                </a:solidFill>
                <a:latin typeface="Arial" charset="0"/>
              </a:rPr>
              <a:t>v = p ÷ m</a:t>
            </a:r>
          </a:p>
          <a:p>
            <a:r>
              <a:rPr lang="en-US" sz="2800">
                <a:solidFill>
                  <a:srgbClr val="FFFFFF"/>
                </a:solidFill>
                <a:latin typeface="Arial" charset="0"/>
              </a:rPr>
              <a:t>v = (21 kg·m/s) ÷ (7 kg)</a:t>
            </a:r>
          </a:p>
          <a:p>
            <a:r>
              <a:rPr lang="en-US" sz="2800" b="1">
                <a:solidFill>
                  <a:schemeClr val="folHlink"/>
                </a:solidFill>
                <a:latin typeface="Arial" charset="0"/>
              </a:rPr>
              <a:t>v = 3 m/s</a:t>
            </a:r>
            <a:endParaRPr lang="en-US" sz="28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9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9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95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95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95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95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9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9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09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09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095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 build="p" autoUpdateAnimBg="0"/>
      <p:bldP spid="109574" grpId="0" build="p" autoUpdateAnimBg="0"/>
      <p:bldP spid="109577" grpId="0" autoUpdateAnimBg="0"/>
      <p:bldP spid="109578" grpId="0" autoUpdateAnimBg="0"/>
      <p:bldP spid="109579" grpId="0" autoUpdateAnimBg="0"/>
      <p:bldP spid="109581" grpId="0" autoUpdateAnimBg="0"/>
      <p:bldP spid="109583" grpId="0" animBg="1"/>
      <p:bldP spid="109592" grpId="0" animBg="1"/>
      <p:bldP spid="109593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8825" y="228600"/>
            <a:ext cx="8385175" cy="762000"/>
          </a:xfrm>
        </p:spPr>
        <p:txBody>
          <a:bodyPr/>
          <a:lstStyle/>
          <a:p>
            <a:r>
              <a:rPr lang="en-US" sz="3500" dirty="0" smtClean="0"/>
              <a:t>Impulse</a:t>
            </a:r>
            <a:endParaRPr lang="en-US" sz="35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6988" y="1371600"/>
            <a:ext cx="7847012" cy="5029200"/>
          </a:xfrm>
        </p:spPr>
        <p:txBody>
          <a:bodyPr/>
          <a:lstStyle/>
          <a:p>
            <a:pPr>
              <a:tabLst>
                <a:tab pos="1200150" algn="l"/>
              </a:tabLst>
            </a:pPr>
            <a:r>
              <a:rPr lang="en-US" sz="3400" b="1" dirty="0" smtClean="0"/>
              <a:t>Impulse is the product of average force and time.</a:t>
            </a:r>
          </a:p>
          <a:p>
            <a:pPr>
              <a:tabLst>
                <a:tab pos="1200150" algn="l"/>
              </a:tabLst>
            </a:pPr>
            <a:r>
              <a:rPr lang="en-US" sz="3400" b="1" dirty="0" smtClean="0">
                <a:solidFill>
                  <a:srgbClr val="FFFF00"/>
                </a:solidFill>
              </a:rPr>
              <a:t>Impulse = F</a:t>
            </a:r>
            <a:r>
              <a:rPr lang="el-GR" sz="3400" b="1" dirty="0" smtClean="0">
                <a:solidFill>
                  <a:srgbClr val="FFFF00"/>
                </a:solidFill>
              </a:rPr>
              <a:t>Δ</a:t>
            </a:r>
            <a:r>
              <a:rPr lang="en-US" sz="3400" b="1" dirty="0" smtClean="0">
                <a:solidFill>
                  <a:srgbClr val="FFFF00"/>
                </a:solidFill>
              </a:rPr>
              <a:t>t</a:t>
            </a:r>
          </a:p>
          <a:p>
            <a:pPr>
              <a:tabLst>
                <a:tab pos="1200150" algn="l"/>
              </a:tabLst>
            </a:pPr>
            <a:r>
              <a:rPr lang="en-US" sz="3400" b="1" dirty="0" smtClean="0"/>
              <a:t>Impulse is equal to change in momentum.</a:t>
            </a:r>
            <a:endParaRPr lang="en-US" sz="3400" b="1" dirty="0" smtClean="0"/>
          </a:p>
          <a:p>
            <a:pPr lvl="1">
              <a:tabLst>
                <a:tab pos="1200150" algn="l"/>
              </a:tabLst>
            </a:pPr>
            <a:r>
              <a:rPr lang="en-US" sz="3400" dirty="0" smtClean="0"/>
              <a:t>Recall: F=ma, or F=m</a:t>
            </a:r>
            <a:r>
              <a:rPr lang="el-GR" sz="3400" dirty="0" smtClean="0"/>
              <a:t>Δ</a:t>
            </a:r>
            <a:r>
              <a:rPr lang="en-US" sz="3400" dirty="0" smtClean="0"/>
              <a:t>v/</a:t>
            </a:r>
            <a:r>
              <a:rPr lang="el-GR" sz="3400" dirty="0" smtClean="0"/>
              <a:t>Δ</a:t>
            </a:r>
            <a:r>
              <a:rPr lang="en-US" sz="3400" dirty="0" smtClean="0"/>
              <a:t>t</a:t>
            </a:r>
          </a:p>
          <a:p>
            <a:pPr lvl="1">
              <a:tabLst>
                <a:tab pos="1200150" algn="l"/>
              </a:tabLst>
            </a:pPr>
            <a:r>
              <a:rPr lang="en-US" sz="3400" dirty="0" smtClean="0"/>
              <a:t>This means F</a:t>
            </a:r>
            <a:r>
              <a:rPr lang="el-GR" sz="3400" dirty="0" smtClean="0"/>
              <a:t>Δ</a:t>
            </a:r>
            <a:r>
              <a:rPr lang="en-US" sz="3400" dirty="0" smtClean="0"/>
              <a:t>t = </a:t>
            </a:r>
            <a:r>
              <a:rPr lang="en-US" sz="3400" dirty="0" smtClean="0"/>
              <a:t>m</a:t>
            </a:r>
            <a:r>
              <a:rPr lang="el-GR" sz="3400" dirty="0" smtClean="0"/>
              <a:t>Δ</a:t>
            </a:r>
            <a:r>
              <a:rPr lang="en-US" sz="3400" dirty="0" smtClean="0"/>
              <a:t>v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bldLvl="2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larger change in momentum can be caused by:</a:t>
            </a:r>
          </a:p>
          <a:p>
            <a:pPr lvl="1"/>
            <a:r>
              <a:rPr lang="en-US" dirty="0" smtClean="0"/>
              <a:t>Larger force</a:t>
            </a:r>
          </a:p>
          <a:p>
            <a:pPr lvl="1"/>
            <a:r>
              <a:rPr lang="en-US" dirty="0" smtClean="0"/>
              <a:t>Longer</a:t>
            </a:r>
          </a:p>
          <a:p>
            <a:pPr lvl="1">
              <a:buNone/>
            </a:pPr>
            <a:r>
              <a:rPr lang="en-US" dirty="0" smtClean="0"/>
              <a:t>contact time</a:t>
            </a:r>
          </a:p>
          <a:p>
            <a:pPr lvl="1">
              <a:buNone/>
            </a:pPr>
            <a:r>
              <a:rPr lang="en-US" dirty="0" smtClean="0"/>
              <a:t>of force</a:t>
            </a:r>
          </a:p>
        </p:txBody>
      </p:sp>
      <p:pic>
        <p:nvPicPr>
          <p:cNvPr id="184322" name="Picture 2" descr="http://www.hititlonger.com/images/uploads/blog/driverimpa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8001" y="2961237"/>
            <a:ext cx="3688541" cy="2950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OR, for the same change in momentum:</a:t>
            </a:r>
          </a:p>
          <a:p>
            <a:pPr lvl="1"/>
            <a:r>
              <a:rPr lang="en-US" sz="3200" dirty="0" smtClean="0"/>
              <a:t>Larger contact time = smaller force</a:t>
            </a:r>
          </a:p>
          <a:p>
            <a:pPr lvl="1"/>
            <a:r>
              <a:rPr lang="en-US" sz="3200" dirty="0" smtClean="0"/>
              <a:t>Shorter contact time = larger force</a:t>
            </a:r>
          </a:p>
          <a:p>
            <a:pPr lvl="1"/>
            <a:r>
              <a:rPr lang="en-US" sz="3200" dirty="0" smtClean="0"/>
              <a:t>Examples:</a:t>
            </a:r>
          </a:p>
        </p:txBody>
      </p:sp>
      <p:pic>
        <p:nvPicPr>
          <p:cNvPr id="183298" name="Picture 2" descr="http://reflectionsandshadows.com/air-bags/airb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4471" y="3988677"/>
            <a:ext cx="2333297" cy="2333297"/>
          </a:xfrm>
          <a:prstGeom prst="rect">
            <a:avLst/>
          </a:prstGeom>
          <a:noFill/>
        </p:spPr>
      </p:pic>
      <p:pic>
        <p:nvPicPr>
          <p:cNvPr id="183300" name="Picture 4" descr="http://www.wikihow.com/images/b/b0/Landroll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1116" y="3894082"/>
            <a:ext cx="3655780" cy="2445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A:\newton2.jpg"/>
          <p:cNvPicPr>
            <a:picLocks noChangeAspect="1" noChangeArrowheads="1"/>
          </p:cNvPicPr>
          <p:nvPr/>
        </p:nvPicPr>
        <p:blipFill>
          <a:blip r:embed="rId2" cstate="print">
            <a:lum contrast="-78000"/>
          </a:blip>
          <a:srcRect t="3360"/>
          <a:stretch>
            <a:fillRect/>
          </a:stretch>
        </p:blipFill>
        <p:spPr bwMode="auto">
          <a:xfrm>
            <a:off x="3024188" y="1512888"/>
            <a:ext cx="3949700" cy="50530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</a:t>
            </a:r>
            <a:r>
              <a:rPr lang="en-US" dirty="0"/>
              <a:t>First Law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7925" y="2216150"/>
            <a:ext cx="7537450" cy="4075113"/>
          </a:xfrm>
        </p:spPr>
        <p:txBody>
          <a:bodyPr/>
          <a:lstStyle/>
          <a:p>
            <a:r>
              <a:rPr lang="en-US" b="1" dirty="0">
                <a:solidFill>
                  <a:schemeClr val="folHlink"/>
                </a:solidFill>
              </a:rPr>
              <a:t>Newton’s First Law of Motion</a:t>
            </a:r>
            <a:endParaRPr lang="en-US" dirty="0"/>
          </a:p>
          <a:p>
            <a:pPr lvl="1"/>
            <a:r>
              <a:rPr lang="en-US" dirty="0"/>
              <a:t>An object at rest will remain at rest and an object in motion will continue moving at a constant velocity unless acted upon by a net force.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First Law</a:t>
            </a:r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371600"/>
            <a:ext cx="6326188" cy="715963"/>
          </a:xfrm>
        </p:spPr>
        <p:txBody>
          <a:bodyPr/>
          <a:lstStyle/>
          <a:p>
            <a:r>
              <a:rPr lang="en-US" sz="3400" b="1">
                <a:solidFill>
                  <a:schemeClr val="folHlink"/>
                </a:solidFill>
              </a:rPr>
              <a:t>Balanced Forces</a:t>
            </a:r>
            <a:endParaRPr lang="en-US" sz="3400"/>
          </a:p>
        </p:txBody>
      </p:sp>
      <p:pic>
        <p:nvPicPr>
          <p:cNvPr id="126980" name="Picture 4" descr="C:\MYDOCU~1\GRAPHICS\PS\BOKTAB.GIF"/>
          <p:cNvPicPr>
            <a:picLocks noChangeAspect="1" noChangeArrowheads="1"/>
          </p:cNvPicPr>
          <p:nvPr/>
        </p:nvPicPr>
        <p:blipFill>
          <a:blip r:embed="rId2" cstate="print"/>
          <a:srcRect l="45161" t="2011" r="3668" b="7591"/>
          <a:stretch>
            <a:fillRect/>
          </a:stretch>
        </p:blipFill>
        <p:spPr bwMode="auto">
          <a:xfrm>
            <a:off x="1479550" y="2119313"/>
            <a:ext cx="3743325" cy="44227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2698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51400" y="2263775"/>
            <a:ext cx="4140200" cy="4098925"/>
          </a:xfrm>
        </p:spPr>
        <p:txBody>
          <a:bodyPr/>
          <a:lstStyle/>
          <a:p>
            <a:pPr lvl="1">
              <a:spcBef>
                <a:spcPct val="10000"/>
              </a:spcBef>
            </a:pPr>
            <a:r>
              <a:rPr lang="en-US" sz="3400"/>
              <a:t>forces acting on an object that are opposite in direction and equal in size</a:t>
            </a:r>
          </a:p>
          <a:p>
            <a:pPr lvl="1">
              <a:spcBef>
                <a:spcPct val="30000"/>
              </a:spcBef>
            </a:pPr>
            <a:r>
              <a:rPr lang="en-US" sz="3400"/>
              <a:t>no change in velocity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02" name="Object 2"/>
          <p:cNvGraphicFramePr>
            <a:graphicFrameLocks noChangeAspect="1"/>
          </p:cNvGraphicFramePr>
          <p:nvPr/>
        </p:nvGraphicFramePr>
        <p:xfrm>
          <a:off x="2163763" y="3906838"/>
          <a:ext cx="5715000" cy="1858962"/>
        </p:xfrm>
        <a:graphic>
          <a:graphicData uri="http://schemas.openxmlformats.org/presentationml/2006/ole">
            <p:oleObj spid="_x0000_s133122" name="Photo Editor Photo" r:id="rId3" imgW="3247619" imgH="1324160" progId="">
              <p:embed/>
            </p:oleObj>
          </a:graphicData>
        </a:graphic>
      </p:graphicFrame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 forces aren’t balanced?</a:t>
            </a:r>
            <a:endParaRPr lang="en-US" dirty="0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68375" y="1371600"/>
            <a:ext cx="8099425" cy="4648200"/>
          </a:xfrm>
        </p:spPr>
        <p:txBody>
          <a:bodyPr/>
          <a:lstStyle/>
          <a:p>
            <a:r>
              <a:rPr lang="en-US" sz="3400" b="1" dirty="0">
                <a:solidFill>
                  <a:schemeClr val="folHlink"/>
                </a:solidFill>
              </a:rPr>
              <a:t>Net Force</a:t>
            </a:r>
            <a:endParaRPr lang="en-US" sz="3400" dirty="0"/>
          </a:p>
          <a:p>
            <a:pPr lvl="1">
              <a:spcBef>
                <a:spcPct val="10000"/>
              </a:spcBef>
            </a:pPr>
            <a:r>
              <a:rPr lang="en-US" sz="3400" dirty="0"/>
              <a:t>unbalanced forces that are not opposite and equal</a:t>
            </a:r>
          </a:p>
          <a:p>
            <a:pPr lvl="1">
              <a:spcBef>
                <a:spcPct val="10000"/>
              </a:spcBef>
            </a:pPr>
            <a:r>
              <a:rPr lang="en-US" sz="3400" dirty="0"/>
              <a:t>velocity changes (object accelerates)</a:t>
            </a:r>
          </a:p>
        </p:txBody>
      </p:sp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3546475" y="5000625"/>
            <a:ext cx="2349500" cy="0"/>
          </a:xfrm>
          <a:prstGeom prst="line">
            <a:avLst/>
          </a:prstGeom>
          <a:noFill/>
          <a:ln w="57150">
            <a:solidFill>
              <a:srgbClr val="663300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8006" name="Line 6"/>
          <p:cNvSpPr>
            <a:spLocks noChangeShapeType="1"/>
          </p:cNvSpPr>
          <p:nvPr/>
        </p:nvSpPr>
        <p:spPr bwMode="auto">
          <a:xfrm flipH="1">
            <a:off x="1208088" y="5694363"/>
            <a:ext cx="1330325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8007" name="Line 7"/>
          <p:cNvSpPr>
            <a:spLocks noChangeShapeType="1"/>
          </p:cNvSpPr>
          <p:nvPr/>
        </p:nvSpPr>
        <p:spPr bwMode="auto">
          <a:xfrm>
            <a:off x="2981325" y="4794250"/>
            <a:ext cx="0" cy="1458913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 flipV="1">
            <a:off x="3546475" y="4565650"/>
            <a:ext cx="1019175" cy="127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763588" y="4918075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3400" b="1">
                <a:solidFill>
                  <a:schemeClr val="folHlink"/>
                </a:solidFill>
              </a:rPr>
              <a:t>F</a:t>
            </a:r>
            <a:r>
              <a:rPr kumimoji="0" lang="en-US" sz="3400" b="1" baseline="-25000">
                <a:solidFill>
                  <a:schemeClr val="folHlink"/>
                </a:solidFill>
              </a:rPr>
              <a:t>friction</a:t>
            </a:r>
            <a:endParaRPr kumimoji="0" lang="en-US" sz="3400" b="1">
              <a:solidFill>
                <a:schemeClr val="folHlink"/>
              </a:solidFill>
            </a:endParaRPr>
          </a:p>
        </p:txBody>
      </p: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2668588" y="6194425"/>
            <a:ext cx="615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3400" b="1" dirty="0">
                <a:solidFill>
                  <a:srgbClr val="00FF00"/>
                </a:solidFill>
              </a:rPr>
              <a:t>W</a:t>
            </a:r>
            <a:endParaRPr kumimoji="0" lang="en-US" sz="3400" b="1" dirty="0">
              <a:solidFill>
                <a:schemeClr val="folHlink"/>
              </a:solidFill>
            </a:endParaRPr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4100513" y="4943475"/>
            <a:ext cx="933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3400" b="1">
                <a:solidFill>
                  <a:srgbClr val="663300"/>
                </a:solidFill>
              </a:rPr>
              <a:t>F</a:t>
            </a:r>
            <a:r>
              <a:rPr kumimoji="0" lang="en-US" sz="3400" b="1" baseline="-25000">
                <a:solidFill>
                  <a:srgbClr val="663300"/>
                </a:solidFill>
              </a:rPr>
              <a:t>pull</a:t>
            </a:r>
            <a:endParaRPr kumimoji="0" lang="en-US" sz="3400" b="1">
              <a:solidFill>
                <a:srgbClr val="663300"/>
              </a:solidFill>
            </a:endParaRPr>
          </a:p>
        </p:txBody>
      </p: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3792538" y="3843338"/>
            <a:ext cx="836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3400" b="1">
                <a:solidFill>
                  <a:srgbClr val="000000"/>
                </a:solidFill>
              </a:rPr>
              <a:t>F</a:t>
            </a:r>
            <a:r>
              <a:rPr kumimoji="0" lang="en-US" sz="3400" b="1" baseline="-25000">
                <a:solidFill>
                  <a:srgbClr val="000000"/>
                </a:solidFill>
              </a:rPr>
              <a:t>net</a:t>
            </a:r>
            <a:endParaRPr kumimoji="0" lang="en-US" sz="3400" b="1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600325" y="5632450"/>
            <a:ext cx="790575" cy="731838"/>
            <a:chOff x="1638" y="3462"/>
            <a:chExt cx="498" cy="461"/>
          </a:xfrm>
        </p:grpSpPr>
        <p:sp>
          <p:nvSpPr>
            <p:cNvPr id="128014" name="Line 14"/>
            <p:cNvSpPr>
              <a:spLocks noChangeShapeType="1"/>
            </p:cNvSpPr>
            <p:nvPr/>
          </p:nvSpPr>
          <p:spPr bwMode="auto">
            <a:xfrm flipV="1">
              <a:off x="1638" y="3462"/>
              <a:ext cx="0" cy="461"/>
            </a:xfrm>
            <a:prstGeom prst="line">
              <a:avLst/>
            </a:prstGeom>
            <a:noFill/>
            <a:ln w="57150">
              <a:solidFill>
                <a:srgbClr val="FFCCFF"/>
              </a:solidFill>
              <a:round/>
              <a:headEnd/>
              <a:tailEnd type="triangle" w="med" len="sm"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28015" name="Line 15"/>
            <p:cNvSpPr>
              <a:spLocks noChangeShapeType="1"/>
            </p:cNvSpPr>
            <p:nvPr/>
          </p:nvSpPr>
          <p:spPr bwMode="auto">
            <a:xfrm flipV="1">
              <a:off x="2136" y="3462"/>
              <a:ext cx="0" cy="461"/>
            </a:xfrm>
            <a:prstGeom prst="line">
              <a:avLst/>
            </a:prstGeom>
            <a:noFill/>
            <a:ln w="57150">
              <a:solidFill>
                <a:srgbClr val="FFCCFF"/>
              </a:solidFill>
              <a:round/>
              <a:headEnd/>
              <a:tailEnd type="triangle" w="med" len="sm"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041525" y="5780088"/>
            <a:ext cx="1905000" cy="609600"/>
            <a:chOff x="1286" y="3555"/>
            <a:chExt cx="1200" cy="384"/>
          </a:xfrm>
        </p:grpSpPr>
        <p:sp>
          <p:nvSpPr>
            <p:cNvPr id="128017" name="Text Box 17"/>
            <p:cNvSpPr txBox="1">
              <a:spLocks noChangeArrowheads="1"/>
            </p:cNvSpPr>
            <p:nvPr/>
          </p:nvSpPr>
          <p:spPr bwMode="auto">
            <a:xfrm>
              <a:off x="2174" y="3555"/>
              <a:ext cx="31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kumimoji="0" lang="en-US" sz="3400" b="1" dirty="0">
                  <a:solidFill>
                    <a:srgbClr val="FFCCFF"/>
                  </a:solidFill>
                </a:rPr>
                <a:t>N</a:t>
              </a:r>
            </a:p>
          </p:txBody>
        </p:sp>
        <p:sp>
          <p:nvSpPr>
            <p:cNvPr id="128018" name="Text Box 18"/>
            <p:cNvSpPr txBox="1">
              <a:spLocks noChangeArrowheads="1"/>
            </p:cNvSpPr>
            <p:nvPr/>
          </p:nvSpPr>
          <p:spPr bwMode="auto">
            <a:xfrm>
              <a:off x="1286" y="3555"/>
              <a:ext cx="31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kumimoji="0" lang="en-US" sz="3400" b="1">
                  <a:solidFill>
                    <a:srgbClr val="FFCCFF"/>
                  </a:solidFill>
                </a:rPr>
                <a:t>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 build="p" bldLvl="2" autoUpdateAnimBg="0"/>
      <p:bldP spid="128005" grpId="0" animBg="1"/>
      <p:bldP spid="128006" grpId="0" animBg="1"/>
      <p:bldP spid="128007" grpId="0" animBg="1"/>
      <p:bldP spid="128008" grpId="0" animBg="1"/>
      <p:bldP spid="128009" grpId="0" autoUpdateAnimBg="0"/>
      <p:bldP spid="128010" grpId="0" autoUpdateAnimBg="0"/>
      <p:bldP spid="128011" grpId="0" autoUpdateAnimBg="0"/>
      <p:bldP spid="1280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A:\newton2.jpg"/>
          <p:cNvPicPr>
            <a:picLocks noChangeAspect="1" noChangeArrowheads="1"/>
          </p:cNvPicPr>
          <p:nvPr/>
        </p:nvPicPr>
        <p:blipFill>
          <a:blip r:embed="rId2" cstate="print">
            <a:lum contrast="-78000"/>
          </a:blip>
          <a:srcRect t="3360"/>
          <a:stretch>
            <a:fillRect/>
          </a:stretch>
        </p:blipFill>
        <p:spPr bwMode="auto">
          <a:xfrm>
            <a:off x="3024188" y="1512888"/>
            <a:ext cx="3949700" cy="50530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</a:t>
            </a:r>
            <a:r>
              <a:rPr lang="en-US" dirty="0"/>
              <a:t>Second Law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77925" y="2216150"/>
            <a:ext cx="7966075" cy="4075113"/>
          </a:xfrm>
        </p:spPr>
        <p:txBody>
          <a:bodyPr/>
          <a:lstStyle/>
          <a:p>
            <a:r>
              <a:rPr lang="en-US" sz="3400" b="1">
                <a:solidFill>
                  <a:schemeClr val="folHlink"/>
                </a:solidFill>
              </a:rPr>
              <a:t>Newton’s Second Law of Motion</a:t>
            </a:r>
            <a:endParaRPr lang="en-US" sz="3400"/>
          </a:p>
          <a:p>
            <a:pPr lvl="1"/>
            <a:r>
              <a:rPr lang="en-US" sz="3400"/>
              <a:t>The acceleration of an object is </a:t>
            </a:r>
            <a:r>
              <a:rPr lang="en-US" sz="3400">
                <a:solidFill>
                  <a:schemeClr val="folHlink"/>
                </a:solidFill>
              </a:rPr>
              <a:t>directly proportional</a:t>
            </a:r>
            <a:r>
              <a:rPr lang="en-US" sz="3400"/>
              <a:t> to the net force acting on it and </a:t>
            </a:r>
            <a:r>
              <a:rPr lang="en-US" sz="3400">
                <a:solidFill>
                  <a:schemeClr val="folHlink"/>
                </a:solidFill>
              </a:rPr>
              <a:t>inversely proportional</a:t>
            </a:r>
            <a:r>
              <a:rPr lang="en-US" sz="3400"/>
              <a:t> to its mass.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875088" y="5521325"/>
            <a:ext cx="22510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5400" b="1" i="1"/>
              <a:t>F = 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uild="p" bldLvl="5" autoUpdateAnimBg="0" advAuto="0"/>
      <p:bldP spid="5734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</a:t>
            </a:r>
            <a:r>
              <a:rPr lang="en-US" dirty="0"/>
              <a:t>Second Law</a:t>
            </a:r>
          </a:p>
        </p:txBody>
      </p:sp>
      <p:sp>
        <p:nvSpPr>
          <p:cNvPr id="59396" name="AutoShape 1028"/>
          <p:cNvSpPr>
            <a:spLocks noChangeArrowheads="1"/>
          </p:cNvSpPr>
          <p:nvPr/>
        </p:nvSpPr>
        <p:spPr bwMode="auto">
          <a:xfrm>
            <a:off x="914400" y="3954463"/>
            <a:ext cx="4935538" cy="2511425"/>
          </a:xfrm>
          <a:prstGeom prst="star32">
            <a:avLst>
              <a:gd name="adj" fmla="val 44491"/>
            </a:avLst>
          </a:prstGeom>
          <a:solidFill>
            <a:schemeClr val="folHlink"/>
          </a:solidFill>
          <a:ln w="28575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8800" b="1" i="1">
                <a:solidFill>
                  <a:srgbClr val="000000"/>
                </a:solidFill>
              </a:rPr>
              <a:t>F</a:t>
            </a:r>
            <a:r>
              <a:rPr kumimoji="0" lang="en-US" sz="8800" b="1">
                <a:solidFill>
                  <a:srgbClr val="000000"/>
                </a:solidFill>
              </a:rPr>
              <a:t> = </a:t>
            </a:r>
            <a:r>
              <a:rPr kumimoji="0" lang="en-US" sz="8800" b="1" i="1">
                <a:solidFill>
                  <a:srgbClr val="000000"/>
                </a:solidFill>
              </a:rPr>
              <a:t>ma</a:t>
            </a:r>
            <a:endParaRPr kumimoji="0" lang="en-US" sz="2400"/>
          </a:p>
        </p:txBody>
      </p:sp>
      <p:sp>
        <p:nvSpPr>
          <p:cNvPr id="59397" name="Text Box 1029"/>
          <p:cNvSpPr txBox="1">
            <a:spLocks noChangeArrowheads="1"/>
          </p:cNvSpPr>
          <p:nvPr/>
        </p:nvSpPr>
        <p:spPr bwMode="auto">
          <a:xfrm>
            <a:off x="6007100" y="4049713"/>
            <a:ext cx="2938463" cy="2528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574675" indent="-574675"/>
            <a:r>
              <a:rPr kumimoji="0" lang="en-US" sz="3200" b="1" i="1">
                <a:solidFill>
                  <a:srgbClr val="FFFFFF"/>
                </a:solidFill>
              </a:rPr>
              <a:t>F</a:t>
            </a:r>
            <a:r>
              <a:rPr kumimoji="0" lang="en-US" sz="3200" b="1">
                <a:solidFill>
                  <a:srgbClr val="FFFFFF"/>
                </a:solidFill>
              </a:rPr>
              <a:t>:	force (N)</a:t>
            </a:r>
          </a:p>
          <a:p>
            <a:pPr marL="574675" indent="-574675"/>
            <a:r>
              <a:rPr kumimoji="0" lang="en-US" sz="3200" b="1" i="1">
                <a:solidFill>
                  <a:srgbClr val="FFFFFF"/>
                </a:solidFill>
              </a:rPr>
              <a:t>m</a:t>
            </a:r>
            <a:r>
              <a:rPr kumimoji="0" lang="en-US" sz="3200" b="1">
                <a:solidFill>
                  <a:srgbClr val="FFFFFF"/>
                </a:solidFill>
              </a:rPr>
              <a:t>:	mass (kg)</a:t>
            </a:r>
          </a:p>
          <a:p>
            <a:pPr marL="574675" indent="-574675"/>
            <a:r>
              <a:rPr kumimoji="0" lang="en-US" sz="3200" b="1" i="1">
                <a:solidFill>
                  <a:srgbClr val="FFFFFF"/>
                </a:solidFill>
              </a:rPr>
              <a:t>a</a:t>
            </a:r>
            <a:r>
              <a:rPr kumimoji="0" lang="en-US" sz="3200" b="1">
                <a:solidFill>
                  <a:srgbClr val="FFFFFF"/>
                </a:solidFill>
              </a:rPr>
              <a:t>:	accel (m/s</a:t>
            </a:r>
            <a:r>
              <a:rPr kumimoji="0" lang="en-US" sz="3200" b="1" baseline="30000">
                <a:solidFill>
                  <a:srgbClr val="FFFFFF"/>
                </a:solidFill>
              </a:rPr>
              <a:t>2</a:t>
            </a:r>
            <a:r>
              <a:rPr kumimoji="0" lang="en-US" sz="3200" b="1">
                <a:solidFill>
                  <a:srgbClr val="FFFFFF"/>
                </a:solidFill>
              </a:rPr>
              <a:t>)</a:t>
            </a:r>
          </a:p>
          <a:p>
            <a:pPr marL="574675" indent="-574675"/>
            <a:endParaRPr kumimoji="0" lang="en-US" sz="3200" b="1">
              <a:solidFill>
                <a:srgbClr val="FFFFFF"/>
              </a:solidFill>
            </a:endParaRPr>
          </a:p>
          <a:p>
            <a:pPr marL="574675" indent="-574675"/>
            <a:r>
              <a:rPr kumimoji="0" lang="en-US" sz="3200" b="1">
                <a:solidFill>
                  <a:srgbClr val="FFFFFF"/>
                </a:solidFill>
              </a:rPr>
              <a:t>1 N = 1 kg ·m/s</a:t>
            </a:r>
            <a:r>
              <a:rPr kumimoji="0" lang="en-US" sz="3200" b="1" baseline="30000">
                <a:solidFill>
                  <a:srgbClr val="FFFFFF"/>
                </a:solidFill>
              </a:rPr>
              <a:t>2</a:t>
            </a:r>
            <a:endParaRPr kumimoji="0" lang="en-US" sz="3200" b="1">
              <a:solidFill>
                <a:srgbClr val="FFFFFF"/>
              </a:solidFill>
            </a:endParaRPr>
          </a:p>
        </p:txBody>
      </p:sp>
      <p:grpSp>
        <p:nvGrpSpPr>
          <p:cNvPr id="2" name="Group 1060"/>
          <p:cNvGrpSpPr>
            <a:grpSpLocks/>
          </p:cNvGrpSpPr>
          <p:nvPr/>
        </p:nvGrpSpPr>
        <p:grpSpPr bwMode="auto">
          <a:xfrm>
            <a:off x="1995488" y="1487488"/>
            <a:ext cx="2400300" cy="2008187"/>
            <a:chOff x="1257" y="937"/>
            <a:chExt cx="1512" cy="1265"/>
          </a:xfrm>
        </p:grpSpPr>
        <p:sp>
          <p:nvSpPr>
            <p:cNvPr id="59412" name="AutoShape 1044"/>
            <p:cNvSpPr>
              <a:spLocks noChangeArrowheads="1"/>
            </p:cNvSpPr>
            <p:nvPr/>
          </p:nvSpPr>
          <p:spPr bwMode="auto">
            <a:xfrm>
              <a:off x="1257" y="937"/>
              <a:ext cx="1512" cy="1265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graphicFrame>
          <p:nvGraphicFramePr>
            <p:cNvPr id="59399" name="Object 1031"/>
            <p:cNvGraphicFramePr>
              <a:graphicFrameLocks noChangeAspect="1"/>
            </p:cNvGraphicFramePr>
            <p:nvPr/>
          </p:nvGraphicFramePr>
          <p:xfrm>
            <a:off x="1464" y="966"/>
            <a:ext cx="1098" cy="1206"/>
          </p:xfrm>
          <a:graphic>
            <a:graphicData uri="http://schemas.openxmlformats.org/presentationml/2006/ole">
              <p:oleObj spid="_x0000_s126978" name="Equation" r:id="rId3" imgW="368280" imgH="431640" progId="Equation.3">
                <p:embed/>
              </p:oleObj>
            </a:graphicData>
          </a:graphic>
        </p:graphicFrame>
      </p:grpSp>
      <p:grpSp>
        <p:nvGrpSpPr>
          <p:cNvPr id="3" name="Group 1032"/>
          <p:cNvGrpSpPr>
            <a:grpSpLocks/>
          </p:cNvGrpSpPr>
          <p:nvPr/>
        </p:nvGrpSpPr>
        <p:grpSpPr bwMode="auto">
          <a:xfrm>
            <a:off x="5451475" y="1447800"/>
            <a:ext cx="2611438" cy="2085975"/>
            <a:chOff x="521" y="2901"/>
            <a:chExt cx="1424" cy="1191"/>
          </a:xfrm>
        </p:grpSpPr>
        <p:grpSp>
          <p:nvGrpSpPr>
            <p:cNvPr id="4" name="Group 1033"/>
            <p:cNvGrpSpPr>
              <a:grpSpLocks/>
            </p:cNvGrpSpPr>
            <p:nvPr/>
          </p:nvGrpSpPr>
          <p:grpSpPr bwMode="auto">
            <a:xfrm>
              <a:off x="521" y="2901"/>
              <a:ext cx="1424" cy="1191"/>
              <a:chOff x="2688" y="2640"/>
              <a:chExt cx="1728" cy="1584"/>
            </a:xfrm>
          </p:grpSpPr>
          <p:sp>
            <p:nvSpPr>
              <p:cNvPr id="59402" name="AutoShape 1034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728" cy="158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381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3" name="Line 1035"/>
              <p:cNvSpPr>
                <a:spLocks noChangeShapeType="1"/>
              </p:cNvSpPr>
              <p:nvPr/>
            </p:nvSpPr>
            <p:spPr bwMode="auto">
              <a:xfrm flipV="1">
                <a:off x="3080" y="3500"/>
                <a:ext cx="932" cy="4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4" name="Line 1036"/>
              <p:cNvSpPr>
                <a:spLocks noChangeShapeType="1"/>
              </p:cNvSpPr>
              <p:nvPr/>
            </p:nvSpPr>
            <p:spPr bwMode="auto">
              <a:xfrm>
                <a:off x="3552" y="3508"/>
                <a:ext cx="0" cy="712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05" name="Rectangle 1037"/>
            <p:cNvSpPr>
              <a:spLocks noChangeArrowheads="1"/>
            </p:cNvSpPr>
            <p:nvPr/>
          </p:nvSpPr>
          <p:spPr bwMode="auto">
            <a:xfrm>
              <a:off x="821" y="3588"/>
              <a:ext cx="338" cy="4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400" b="1" i="1">
                  <a:solidFill>
                    <a:srgbClr val="000B10"/>
                  </a:solidFill>
                </a:rPr>
                <a:t>m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59406" name="Rectangle 1038"/>
            <p:cNvSpPr>
              <a:spLocks noChangeArrowheads="1"/>
            </p:cNvSpPr>
            <p:nvPr/>
          </p:nvSpPr>
          <p:spPr bwMode="auto">
            <a:xfrm>
              <a:off x="1053" y="3089"/>
              <a:ext cx="304" cy="4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400" b="1" i="1">
                  <a:solidFill>
                    <a:srgbClr val="000B10"/>
                  </a:solidFill>
                </a:rPr>
                <a:t>F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59407" name="Rectangle 1039"/>
            <p:cNvSpPr>
              <a:spLocks noChangeArrowheads="1"/>
            </p:cNvSpPr>
            <p:nvPr/>
          </p:nvSpPr>
          <p:spPr bwMode="auto">
            <a:xfrm>
              <a:off x="1312" y="3549"/>
              <a:ext cx="267" cy="47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800" b="1" i="1">
                  <a:solidFill>
                    <a:srgbClr val="000B10"/>
                  </a:solidFill>
                </a:rPr>
                <a:t>a</a:t>
              </a:r>
              <a:endParaRPr kumimoji="0" lang="en-US" sz="4400" b="1">
                <a:solidFill>
                  <a:srgbClr val="000B10"/>
                </a:solidFill>
                <a:latin typeface="Arial" charset="0"/>
              </a:endParaRPr>
            </a:p>
          </p:txBody>
        </p:sp>
      </p:grpSp>
      <p:sp>
        <p:nvSpPr>
          <p:cNvPr id="59426" name="Rectangle 1058"/>
          <p:cNvSpPr>
            <a:spLocks noChangeArrowheads="1"/>
          </p:cNvSpPr>
          <p:nvPr/>
        </p:nvSpPr>
        <p:spPr bwMode="auto">
          <a:xfrm>
            <a:off x="3455988" y="1625600"/>
            <a:ext cx="5905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4800" b="1" i="1">
                <a:solidFill>
                  <a:srgbClr val="000B10"/>
                </a:solidFill>
              </a:rPr>
              <a:t>F</a:t>
            </a:r>
          </a:p>
        </p:txBody>
      </p:sp>
      <p:sp>
        <p:nvSpPr>
          <p:cNvPr id="59427" name="Rectangle 1059"/>
          <p:cNvSpPr>
            <a:spLocks noChangeArrowheads="1"/>
          </p:cNvSpPr>
          <p:nvPr/>
        </p:nvSpPr>
        <p:spPr bwMode="auto">
          <a:xfrm>
            <a:off x="3408363" y="2322513"/>
            <a:ext cx="6588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4800" b="1" i="1">
                <a:solidFill>
                  <a:srgbClr val="000B10"/>
                </a:solidFill>
              </a:rPr>
              <a:t>m</a:t>
            </a:r>
            <a:endParaRPr kumimoji="0" lang="en-US" sz="4400" b="1" i="1">
              <a:solidFill>
                <a:srgbClr val="000B1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 autoUpdateAnimBg="0"/>
      <p:bldP spid="59397" grpId="0" autoUpdateAnimBg="0"/>
      <p:bldP spid="59426" grpId="0" autoUpdateAnimBg="0"/>
      <p:bldP spid="59427" grpId="0" autoUpdateAnimBg="0"/>
    </p:bldLst>
  </p:timing>
</p:sld>
</file>

<file path=ppt/theme/theme1.xml><?xml version="1.0" encoding="utf-8"?>
<a:theme xmlns:a="http://schemas.openxmlformats.org/drawingml/2006/main" name="H.R. Information Kiosk (Standard)">
  <a:themeElements>
    <a:clrScheme name="">
      <a:dk1>
        <a:srgbClr val="00354E"/>
      </a:dk1>
      <a:lt1>
        <a:srgbClr val="EAEAEA"/>
      </a:lt1>
      <a:dk2>
        <a:srgbClr val="006699"/>
      </a:dk2>
      <a:lt2>
        <a:srgbClr val="CCECFF"/>
      </a:lt2>
      <a:accent1>
        <a:srgbClr val="006699"/>
      </a:accent1>
      <a:accent2>
        <a:srgbClr val="6699FF"/>
      </a:accent2>
      <a:accent3>
        <a:srgbClr val="AAB8CA"/>
      </a:accent3>
      <a:accent4>
        <a:srgbClr val="C8C8C8"/>
      </a:accent4>
      <a:accent5>
        <a:srgbClr val="AAB8CA"/>
      </a:accent5>
      <a:accent6>
        <a:srgbClr val="5C8AE7"/>
      </a:accent6>
      <a:hlink>
        <a:srgbClr val="CCCCFF"/>
      </a:hlink>
      <a:folHlink>
        <a:srgbClr val="FFFF99"/>
      </a:folHlink>
    </a:clrScheme>
    <a:fontScheme name="H.R. Information Kiosk (Standard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.R. Information Kiosk (Standard)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.R. Information Kiosk (Standard)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.R. Information Kiosk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EAEAEA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.R. Information Kiosk (Standard)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CCFF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.R. Information Kiosk (Standard) 5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.R. Information Kiosk (Standard) 6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Office\Templates\Presentations\H.R. Information Kiosk (Standard).pot</Template>
  <TotalTime>757</TotalTime>
  <Words>1357</Words>
  <Application>Microsoft Office PowerPoint</Application>
  <PresentationFormat>On-screen Show (4:3)</PresentationFormat>
  <Paragraphs>313</Paragraphs>
  <Slides>44</Slides>
  <Notes>2</Notes>
  <HiddenSlides>0</HiddenSlides>
  <MMClips>3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H.R. Information Kiosk (Standard)</vt:lpstr>
      <vt:lpstr>Clip</vt:lpstr>
      <vt:lpstr>Photo Editor Photo</vt:lpstr>
      <vt:lpstr>Equation</vt:lpstr>
      <vt:lpstr>Motion &amp; Forces</vt:lpstr>
      <vt:lpstr>Force</vt:lpstr>
      <vt:lpstr>Slide 3</vt:lpstr>
      <vt:lpstr>Newton’s First Law</vt:lpstr>
      <vt:lpstr>Newton’s First Law</vt:lpstr>
      <vt:lpstr>Newton’s First Law</vt:lpstr>
      <vt:lpstr>What if the forces aren’t balanced?</vt:lpstr>
      <vt:lpstr>Newton’s Second Law</vt:lpstr>
      <vt:lpstr>Newton’s Second Law</vt:lpstr>
      <vt:lpstr>Calculations</vt:lpstr>
      <vt:lpstr>Calculations</vt:lpstr>
      <vt:lpstr>Newton’s Third Law</vt:lpstr>
      <vt:lpstr>Newton’s Third Law</vt:lpstr>
      <vt:lpstr>Newton’s Third Law</vt:lpstr>
      <vt:lpstr>Newton’s Third Law</vt:lpstr>
      <vt:lpstr>Newton’s Third Law</vt:lpstr>
      <vt:lpstr>Newton’s Third Law</vt:lpstr>
      <vt:lpstr>Slide 18</vt:lpstr>
      <vt:lpstr>Gravity</vt:lpstr>
      <vt:lpstr>Gravity</vt:lpstr>
      <vt:lpstr>Gravity</vt:lpstr>
      <vt:lpstr>Gravity</vt:lpstr>
      <vt:lpstr>Gravity</vt:lpstr>
      <vt:lpstr>Gravity</vt:lpstr>
      <vt:lpstr>Calculations</vt:lpstr>
      <vt:lpstr>Concept Test</vt:lpstr>
      <vt:lpstr>Friction</vt:lpstr>
      <vt:lpstr>Friction</vt:lpstr>
      <vt:lpstr>Friction</vt:lpstr>
      <vt:lpstr>Friction</vt:lpstr>
      <vt:lpstr>Friction</vt:lpstr>
      <vt:lpstr>Air Resistance</vt:lpstr>
      <vt:lpstr>Air Resistance</vt:lpstr>
      <vt:lpstr>Air Resistance</vt:lpstr>
      <vt:lpstr>Slide 35</vt:lpstr>
      <vt:lpstr>Momentum</vt:lpstr>
      <vt:lpstr>Momentum</vt:lpstr>
      <vt:lpstr>Momentum</vt:lpstr>
      <vt:lpstr>Conservation of Momentum</vt:lpstr>
      <vt:lpstr>Conservation of Momentum</vt:lpstr>
      <vt:lpstr>Conservation of Momentum</vt:lpstr>
      <vt:lpstr>Impulse</vt:lpstr>
      <vt:lpstr>Impulse</vt:lpstr>
      <vt:lpstr>Impulse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Newton's Laws of Motion</dc:title>
  <dc:creator>Mrs. Johannesson</dc:creator>
  <cp:lastModifiedBy>Tim Uher</cp:lastModifiedBy>
  <cp:revision>47</cp:revision>
  <cp:lastPrinted>1995-12-08T18:02:18Z</cp:lastPrinted>
  <dcterms:created xsi:type="dcterms:W3CDTF">2001-10-23T03:46:48Z</dcterms:created>
  <dcterms:modified xsi:type="dcterms:W3CDTF">2013-09-10T21:37:20Z</dcterms:modified>
</cp:coreProperties>
</file>