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71" r:id="rId26"/>
    <p:sldId id="272" r:id="rId27"/>
    <p:sldId id="2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Gases and Kinetic Molecular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Honors Chemistry</a:t>
            </a:r>
          </a:p>
          <a:p>
            <a:r>
              <a:rPr lang="en-US" smtClean="0"/>
              <a:t>Enloe</a:t>
            </a:r>
            <a:r>
              <a:rPr lang="en-US" dirty="0" smtClean="0"/>
              <a:t> </a:t>
            </a:r>
            <a:r>
              <a:rPr lang="en-US" dirty="0" smtClean="0"/>
              <a:t>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4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Molecular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All substances are made up of tiny moving particles which allows us to understand the physical properties of gases</a:t>
            </a:r>
          </a:p>
          <a:p>
            <a:r>
              <a:rPr lang="en-US" sz="3200" dirty="0" smtClean="0"/>
              <a:t>Kinetic molecular theory can be summarized with the following statements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909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Molecular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2556931"/>
            <a:ext cx="11178861" cy="38309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Gases consist of large numbers of molecules that are in continuous, random motion</a:t>
            </a:r>
          </a:p>
          <a:p>
            <a:r>
              <a:rPr lang="en-US" sz="3200" dirty="0" smtClean="0"/>
              <a:t>The volume of all the molecules of the gas is negligible compared to the total volume in which the gas is contained</a:t>
            </a:r>
          </a:p>
          <a:p>
            <a:r>
              <a:rPr lang="en-US" sz="3200" dirty="0" smtClean="0"/>
              <a:t>Attractive and repulsive forces between gas molecules are negligible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617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Molecular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2556932"/>
            <a:ext cx="11153104" cy="3779474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Energy can be transferred between molecules during collisions, but the average kinetic energy stays constant as long as the temperature remains constant.</a:t>
            </a:r>
          </a:p>
          <a:p>
            <a:pPr lvl="1"/>
            <a:r>
              <a:rPr lang="en-US" sz="2800" dirty="0" smtClean="0"/>
              <a:t>Collisions are perfectly elastic</a:t>
            </a:r>
          </a:p>
          <a:p>
            <a:r>
              <a:rPr lang="en-US" sz="3200" dirty="0" smtClean="0"/>
              <a:t>Average kinetic energy is proportional to the absolute temperature (K)</a:t>
            </a:r>
          </a:p>
          <a:p>
            <a:pPr lvl="1"/>
            <a:r>
              <a:rPr lang="en-US" sz="2800" dirty="0" smtClean="0"/>
              <a:t>All gases at the same temperature will have the same average K.E.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384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Molecular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2556932"/>
            <a:ext cx="11178862" cy="381811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These assumptions give us an understanding of pressure and temperature at a molecular level</a:t>
            </a:r>
          </a:p>
          <a:p>
            <a:r>
              <a:rPr lang="en-US" sz="3200" dirty="0" smtClean="0"/>
              <a:t>The pressure can be determined by how often and how forcefully the particles collide</a:t>
            </a:r>
          </a:p>
          <a:p>
            <a:r>
              <a:rPr lang="en-US" sz="3200" dirty="0" smtClean="0"/>
              <a:t>Temperature gives us insight as to the motion of the particles</a:t>
            </a:r>
          </a:p>
          <a:p>
            <a:pPr lvl="1"/>
            <a:r>
              <a:rPr lang="en-US" sz="2800" dirty="0" smtClean="0"/>
              <a:t>Individual molecules move at different speeds</a:t>
            </a:r>
          </a:p>
          <a:p>
            <a:pPr lvl="1"/>
            <a:r>
              <a:rPr lang="en-US" sz="2800" dirty="0" smtClean="0"/>
              <a:t>Heavier molecules move more slowly, lighter molecules move faster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411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Properties and KMT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Effect of a volume increase at constant T: If volume is increased the molecules will collide less frequently and the pressure will decrease</a:t>
            </a:r>
          </a:p>
          <a:p>
            <a:r>
              <a:rPr lang="en-US" sz="3200" dirty="0" smtClean="0"/>
              <a:t>Effect of a temperature increase at constant V: increasing temperature increases the frequency of collisions and their speed. As a result pressure will increase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036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Real Gas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Deviate from Ideal gas behavior</a:t>
            </a:r>
          </a:p>
          <a:p>
            <a:r>
              <a:rPr lang="en-US" dirty="0" smtClean="0"/>
              <a:t>Have a finite volume and they do attract one another</a:t>
            </a:r>
          </a:p>
          <a:p>
            <a:r>
              <a:rPr lang="en-US" dirty="0" smtClean="0"/>
              <a:t>Deviation occurs at high pressure and low temperature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Ideal Gas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Described by KMT</a:t>
            </a:r>
          </a:p>
          <a:p>
            <a:r>
              <a:rPr lang="en-US" dirty="0" smtClean="0"/>
              <a:t>Do not occupy space and have no attractions for one another</a:t>
            </a:r>
          </a:p>
          <a:p>
            <a:r>
              <a:rPr lang="en-US" dirty="0" smtClean="0"/>
              <a:t>PV = </a:t>
            </a:r>
            <a:r>
              <a:rPr lang="en-US" dirty="0" err="1" smtClean="0"/>
              <a:t>nRT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8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Laws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Boyle’s Law: relationship between P and V at constant n and T</a:t>
            </a:r>
          </a:p>
          <a:p>
            <a:pPr lvl="1"/>
            <a:r>
              <a:rPr lang="en-US" sz="2800" dirty="0" smtClean="0"/>
              <a:t>Pressure and volume are inversely related</a:t>
            </a:r>
          </a:p>
          <a:p>
            <a:r>
              <a:rPr lang="en-US" sz="3200" dirty="0" smtClean="0"/>
              <a:t>Charles’ Law: relationship between T and V at constant P, and n</a:t>
            </a:r>
          </a:p>
          <a:p>
            <a:pPr lvl="1"/>
            <a:r>
              <a:rPr lang="en-US" sz="2800" dirty="0" smtClean="0"/>
              <a:t>Temperature and volume are directly related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30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Gay-Lussac’s: relationship between P and T at constant n and V</a:t>
            </a:r>
          </a:p>
          <a:p>
            <a:pPr lvl="1"/>
            <a:r>
              <a:rPr lang="en-US" sz="2800" dirty="0" smtClean="0"/>
              <a:t>Pressure and temperature are directly related</a:t>
            </a:r>
          </a:p>
          <a:p>
            <a:r>
              <a:rPr lang="en-US" sz="3200" dirty="0" smtClean="0"/>
              <a:t>Avogadro’s Law: relationship between n and V at constant P and T</a:t>
            </a:r>
          </a:p>
          <a:p>
            <a:pPr lvl="1"/>
            <a:r>
              <a:rPr lang="en-US" sz="2800" dirty="0" smtClean="0"/>
              <a:t>Volume and moles are directly related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523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Boyle’s Law: 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r>
              <a:rPr lang="en-US" sz="3200" dirty="0" smtClean="0"/>
              <a:t>Charles’ Law: 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/T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/T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r>
              <a:rPr lang="en-US" sz="3200" dirty="0" smtClean="0"/>
              <a:t>Gay-Lussac’s Law: 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/T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/T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r>
              <a:rPr lang="en-US" sz="3200" dirty="0" smtClean="0"/>
              <a:t>Avogadro’s Law: 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/n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/n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r>
              <a:rPr lang="en-US" sz="3200" dirty="0" smtClean="0"/>
              <a:t>Combined Gas Law: 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/n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/n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152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2556931"/>
            <a:ext cx="11178861" cy="379235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gas occupies a volume of 952 mL at 561 </a:t>
            </a:r>
            <a:r>
              <a:rPr lang="en-US" sz="3200" dirty="0" err="1" smtClean="0"/>
              <a:t>torr</a:t>
            </a:r>
            <a:r>
              <a:rPr lang="en-US" sz="3200" dirty="0" smtClean="0"/>
              <a:t>. What volume will this gas occupy at standard pressure?</a:t>
            </a:r>
          </a:p>
          <a:p>
            <a:r>
              <a:rPr lang="en-US" sz="3200" dirty="0" smtClean="0"/>
              <a:t>A gas occupies a volume of 135 mL at 25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C. What volume will it occupy at 125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C?</a:t>
            </a:r>
          </a:p>
          <a:p>
            <a:r>
              <a:rPr lang="en-US" sz="3200" dirty="0" smtClean="0"/>
              <a:t>A gas has a pressure of 1.25 </a:t>
            </a:r>
            <a:r>
              <a:rPr lang="en-US" sz="3200" dirty="0" err="1" smtClean="0"/>
              <a:t>atm</a:t>
            </a:r>
            <a:r>
              <a:rPr lang="en-US" sz="3200" dirty="0" smtClean="0"/>
              <a:t> at 20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C. What is the pressure of the gas at 100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C?</a:t>
            </a:r>
          </a:p>
          <a:p>
            <a:r>
              <a:rPr lang="en-US" sz="3200" dirty="0" smtClean="0"/>
              <a:t>A gas occupies a volume of 7.51 L at 5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 and 449 </a:t>
            </a:r>
            <a:r>
              <a:rPr lang="en-US" sz="3200" dirty="0" err="1" smtClean="0"/>
              <a:t>torr</a:t>
            </a:r>
            <a:r>
              <a:rPr lang="en-US" sz="3200" dirty="0" smtClean="0"/>
              <a:t>. What volume will this gas occupy at STP?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234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 we have seen in previous units, gases have low molecular weights, low melting/boiling points, and have molecules that are far apart</a:t>
            </a:r>
          </a:p>
          <a:p>
            <a:r>
              <a:rPr lang="en-US" sz="3200" dirty="0" smtClean="0"/>
              <a:t>Gases spontaneously expand to fill their container, thus all gases will take the volume of their container</a:t>
            </a:r>
          </a:p>
        </p:txBody>
      </p:sp>
    </p:spTree>
    <p:extLst>
      <p:ext uri="{BB962C8B-B14F-4D97-AF65-F5344CB8AC3E}">
        <p14:creationId xmlns:p14="http://schemas.microsoft.com/office/powerpoint/2010/main" val="3366416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2556931"/>
            <a:ext cx="11153103" cy="376659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When a gas behaves ideally, we can see how P, V, n, and T are all related:</a:t>
            </a:r>
          </a:p>
          <a:p>
            <a:pPr lvl="1"/>
            <a:r>
              <a:rPr lang="en-US" sz="2800" dirty="0" smtClean="0"/>
              <a:t>PV/</a:t>
            </a:r>
            <a:r>
              <a:rPr lang="en-US" sz="2800" dirty="0" err="1" smtClean="0"/>
              <a:t>nT</a:t>
            </a:r>
            <a:r>
              <a:rPr lang="en-US" sz="2800" dirty="0" smtClean="0"/>
              <a:t> = constant (R)</a:t>
            </a:r>
          </a:p>
          <a:p>
            <a:pPr lvl="1"/>
            <a:r>
              <a:rPr lang="en-US" sz="2800" dirty="0" smtClean="0"/>
              <a:t>R = 62.4 (</a:t>
            </a:r>
            <a:r>
              <a:rPr lang="en-US" sz="2800" dirty="0" err="1" smtClean="0"/>
              <a:t>torr</a:t>
            </a:r>
            <a:r>
              <a:rPr lang="en-US" sz="2800" dirty="0" smtClean="0"/>
              <a:t> ● liters)/(mole ● Kelvin) or 0.0821 (</a:t>
            </a:r>
            <a:r>
              <a:rPr lang="en-US" sz="2800" dirty="0" err="1" smtClean="0"/>
              <a:t>atm</a:t>
            </a:r>
            <a:r>
              <a:rPr lang="en-US" sz="2800" dirty="0" smtClean="0"/>
              <a:t> </a:t>
            </a:r>
            <a:r>
              <a:rPr lang="en-US" sz="2800" dirty="0"/>
              <a:t>● liters)/(mole ● Kelvin</a:t>
            </a:r>
            <a:r>
              <a:rPr lang="en-US" sz="2800" dirty="0" smtClean="0"/>
              <a:t>) or 8.314 (</a:t>
            </a:r>
            <a:r>
              <a:rPr lang="en-US" sz="2800" dirty="0" err="1" smtClean="0"/>
              <a:t>kPa</a:t>
            </a:r>
            <a:r>
              <a:rPr lang="en-US" sz="2800" dirty="0" smtClean="0"/>
              <a:t> </a:t>
            </a:r>
            <a:r>
              <a:rPr lang="en-US" sz="2800" dirty="0"/>
              <a:t>● liters)/(mole ● Kelvin)</a:t>
            </a:r>
            <a:r>
              <a:rPr lang="en-US" sz="2800" dirty="0" smtClean="0"/>
              <a:t> </a:t>
            </a:r>
          </a:p>
          <a:p>
            <a:r>
              <a:rPr lang="en-US" sz="3200" dirty="0" smtClean="0"/>
              <a:t>The R value will be determined by the pressure units you are given</a:t>
            </a:r>
          </a:p>
          <a:p>
            <a:r>
              <a:rPr lang="en-US" sz="3200" dirty="0" smtClean="0"/>
              <a:t>PV = </a:t>
            </a:r>
            <a:r>
              <a:rPr lang="en-US" sz="3200" dirty="0" err="1" smtClean="0"/>
              <a:t>nRT</a:t>
            </a:r>
            <a:r>
              <a:rPr lang="en-US" sz="3200" dirty="0" smtClean="0"/>
              <a:t> is the Ideal gas equation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3322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 sample of nitrogen gas kept in a container of volume 2.3 L and at a temperature of 32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 exerts a pressure of 4.7 atm. Calculate the moles of gas present.</a:t>
            </a:r>
          </a:p>
          <a:p>
            <a:r>
              <a:rPr lang="en-US" sz="3200" dirty="0" smtClean="0"/>
              <a:t>It is not safe to place an aerosol can in a campfire, because the pressure inside the container gets very high. If I have a 1.0 L canister that holds 2.0 moles of gas, and the campfire temperature is 1400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C, what is the pressure?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920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 Law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Using the ideal gas law it is possible to also calculate the:</a:t>
            </a:r>
          </a:p>
          <a:p>
            <a:pPr lvl="1"/>
            <a:r>
              <a:rPr lang="en-US" sz="2800" dirty="0" smtClean="0"/>
              <a:t>Density: d = (P x molar mass)/ RT</a:t>
            </a:r>
          </a:p>
          <a:p>
            <a:pPr lvl="1"/>
            <a:r>
              <a:rPr lang="en-US" sz="2800" dirty="0" smtClean="0"/>
              <a:t>Molar Mass: molar mass = (mass x R x T)/ PV</a:t>
            </a:r>
          </a:p>
          <a:p>
            <a:pPr lvl="1"/>
            <a:r>
              <a:rPr lang="en-US" sz="2800" dirty="0" smtClean="0"/>
              <a:t>Stoichiometry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0486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 Law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Determine the density of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at 745 mmHg and 65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</a:t>
            </a:r>
          </a:p>
          <a:p>
            <a:r>
              <a:rPr lang="en-US" sz="3200" dirty="0" smtClean="0"/>
              <a:t>A sample of gas of mass 2.929 g occupies a volume of 426 mL at 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 and 1.00 </a:t>
            </a:r>
            <a:r>
              <a:rPr lang="en-US" sz="3200" dirty="0" err="1" smtClean="0"/>
              <a:t>atm</a:t>
            </a:r>
            <a:r>
              <a:rPr lang="en-US" sz="3200" dirty="0" smtClean="0"/>
              <a:t> pressure. What is the molar mass of the gas</a:t>
            </a:r>
          </a:p>
        </p:txBody>
      </p:sp>
    </p:spTree>
    <p:extLst>
      <p:ext uri="{BB962C8B-B14F-4D97-AF65-F5344CB8AC3E}">
        <p14:creationId xmlns:p14="http://schemas.microsoft.com/office/powerpoint/2010/main" val="2061652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 Law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air bags in automobiles are inflated by nitrogen gas generated by the rapid decomposition of sodium </a:t>
            </a:r>
            <a:r>
              <a:rPr lang="en-US" sz="3200" dirty="0" err="1" smtClean="0"/>
              <a:t>azide</a:t>
            </a:r>
            <a:r>
              <a:rPr lang="en-US" sz="3200" dirty="0" smtClean="0"/>
              <a:t>, NaN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: 2NaN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(s) </a:t>
            </a:r>
            <a:r>
              <a:rPr lang="en-US" sz="3200" dirty="0" smtClean="0">
                <a:sym typeface="Wingdings" panose="05000000000000000000" pitchFamily="2" charset="2"/>
              </a:rPr>
              <a:t> 2Na(s) + 3N</a:t>
            </a:r>
            <a:r>
              <a:rPr lang="en-US" sz="3200" baseline="-25000" dirty="0" smtClean="0">
                <a:sym typeface="Wingdings" panose="05000000000000000000" pitchFamily="2" charset="2"/>
              </a:rPr>
              <a:t>2</a:t>
            </a:r>
            <a:r>
              <a:rPr lang="en-US" sz="3200" dirty="0" smtClean="0">
                <a:sym typeface="Wingdings" panose="05000000000000000000" pitchFamily="2" charset="2"/>
              </a:rPr>
              <a:t>(g)</a:t>
            </a:r>
          </a:p>
          <a:p>
            <a:pPr marL="0" indent="0">
              <a:buNone/>
            </a:pPr>
            <a:r>
              <a:rPr lang="en-US" sz="3200" dirty="0" smtClean="0">
                <a:sym typeface="Wingdings" panose="05000000000000000000" pitchFamily="2" charset="2"/>
              </a:rPr>
              <a:t>If an air bag has a volume of 36 L and is to be filled with nitrogen gas at a pressure of 1.15 </a:t>
            </a:r>
            <a:r>
              <a:rPr lang="en-US" sz="3200" dirty="0" err="1" smtClean="0">
                <a:sym typeface="Wingdings" panose="05000000000000000000" pitchFamily="2" charset="2"/>
              </a:rPr>
              <a:t>atm</a:t>
            </a:r>
            <a:r>
              <a:rPr lang="en-US" sz="3200" dirty="0" smtClean="0">
                <a:sym typeface="Wingdings" panose="05000000000000000000" pitchFamily="2" charset="2"/>
              </a:rPr>
              <a:t> at a temperature of 26.0</a:t>
            </a:r>
            <a:r>
              <a:rPr lang="en-US" sz="3200" baseline="30000" dirty="0" smtClean="0">
                <a:sym typeface="Wingdings" panose="05000000000000000000" pitchFamily="2" charset="2"/>
              </a:rPr>
              <a:t>o</a:t>
            </a:r>
            <a:r>
              <a:rPr lang="en-US" sz="3200" dirty="0" smtClean="0">
                <a:sym typeface="Wingdings" panose="05000000000000000000" pitchFamily="2" charset="2"/>
              </a:rPr>
              <a:t>C, how many grams of NaN</a:t>
            </a:r>
            <a:r>
              <a:rPr lang="en-US" sz="3200" baseline="-25000" dirty="0" smtClean="0">
                <a:sym typeface="Wingdings" panose="05000000000000000000" pitchFamily="2" charset="2"/>
              </a:rPr>
              <a:t>3</a:t>
            </a:r>
            <a:r>
              <a:rPr lang="en-US" sz="3200" dirty="0" smtClean="0">
                <a:sym typeface="Wingdings" panose="05000000000000000000" pitchFamily="2" charset="2"/>
              </a:rPr>
              <a:t> must be decomposed?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1837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7124"/>
          </a:xfrm>
        </p:spPr>
        <p:txBody>
          <a:bodyPr/>
          <a:lstStyle/>
          <a:p>
            <a:r>
              <a:rPr lang="en-US" dirty="0" smtClean="0"/>
              <a:t>Dalton’s Law of Partial Pressure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2276" y="2421229"/>
            <a:ext cx="11165983" cy="3928056"/>
          </a:xfrm>
        </p:spPr>
        <p:txBody>
          <a:bodyPr>
            <a:normAutofit/>
          </a:bodyPr>
          <a:lstStyle/>
          <a:p>
            <a:r>
              <a:rPr lang="en-US" sz="3200" dirty="0"/>
              <a:t>Dalton’s law states that the total pressure of a mixture of gases equals the sum of the partial pressures of the gases</a:t>
            </a:r>
          </a:p>
          <a:p>
            <a:r>
              <a:rPr lang="en-US" sz="3200" dirty="0" smtClean="0"/>
              <a:t>Partial Pressure: the pressure exerted by a specific component in a gas mixture</a:t>
            </a:r>
          </a:p>
          <a:p>
            <a:r>
              <a:rPr lang="en-US" sz="3200" dirty="0" err="1" smtClean="0"/>
              <a:t>P</a:t>
            </a:r>
            <a:r>
              <a:rPr lang="en-US" sz="3200" baseline="-25000" dirty="0" err="1" smtClean="0"/>
              <a:t>total</a:t>
            </a:r>
            <a:r>
              <a:rPr lang="en-US" sz="3200" dirty="0" smtClean="0"/>
              <a:t> = 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+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P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…</a:t>
            </a:r>
          </a:p>
          <a:p>
            <a:r>
              <a:rPr lang="en-US" sz="3200" dirty="0" smtClean="0"/>
              <a:t>Gases can be collected over water: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total</a:t>
            </a:r>
            <a:r>
              <a:rPr lang="en-US" sz="3200" dirty="0" smtClean="0"/>
              <a:t> =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gas</a:t>
            </a:r>
            <a:r>
              <a:rPr lang="en-US" sz="3200" dirty="0" smtClean="0"/>
              <a:t> +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water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54802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Partial pressure can also be determined by the following relationship: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𝑀𝑜𝑙𝑒𝑠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𝑔𝑎𝑠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𝑀𝑜𝑙𝑒𝑠</m:t>
                        </m:r>
                      </m:den>
                    </m:f>
                  </m:oMath>
                </a14:m>
                <a:r>
                  <a:rPr lang="en-US" sz="2800" dirty="0" smtClean="0"/>
                  <a:t> × </a:t>
                </a:r>
                <a:r>
                  <a:rPr lang="en-US" sz="2800" dirty="0" err="1" smtClean="0"/>
                  <a:t>P</a:t>
                </a:r>
                <a:r>
                  <a:rPr lang="en-US" sz="2800" baseline="-25000" dirty="0" err="1" smtClean="0"/>
                  <a:t>total</a:t>
                </a:r>
                <a:r>
                  <a:rPr lang="en-US" sz="2800" dirty="0" smtClean="0"/>
                  <a:t> = </a:t>
                </a:r>
                <a:r>
                  <a:rPr lang="en-US" sz="2800" dirty="0" err="1" smtClean="0"/>
                  <a:t>P</a:t>
                </a:r>
                <a:r>
                  <a:rPr lang="en-US" sz="2800" baseline="-25000" dirty="0" err="1" smtClean="0"/>
                  <a:t>x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2" t="-4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712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A gaseous mixture made from 6.00 g O</a:t>
            </a:r>
            <a:r>
              <a:rPr lang="en-US" sz="3200" baseline="-25000" dirty="0"/>
              <a:t>2</a:t>
            </a:r>
            <a:r>
              <a:rPr lang="en-US" sz="3200" dirty="0"/>
              <a:t> and 9.00 g CH</a:t>
            </a:r>
            <a:r>
              <a:rPr lang="en-US" sz="3200" baseline="-25000" dirty="0"/>
              <a:t>4</a:t>
            </a:r>
            <a:r>
              <a:rPr lang="en-US" sz="3200" dirty="0"/>
              <a:t> is placed in a 15.0-L vessel at 0</a:t>
            </a:r>
            <a:r>
              <a:rPr lang="en-US" sz="3200" baseline="30000" dirty="0"/>
              <a:t>o</a:t>
            </a:r>
            <a:r>
              <a:rPr lang="en-US" sz="3200" dirty="0"/>
              <a:t>C. What is the partial pressure of each gas, and what is the total pressure</a:t>
            </a:r>
          </a:p>
          <a:p>
            <a:r>
              <a:rPr lang="en-US" sz="3200" dirty="0" smtClean="0"/>
              <a:t>A sample of KClO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is partially decomposed producing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gas that is collected over water. The volume of gas collected is 0.250 L at 26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 and 765 </a:t>
            </a:r>
            <a:r>
              <a:rPr lang="en-US" sz="3200" dirty="0" err="1" smtClean="0"/>
              <a:t>torr</a:t>
            </a:r>
            <a:r>
              <a:rPr lang="en-US" sz="3200" dirty="0" smtClean="0"/>
              <a:t> total pressure. How many moles of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are collected and how many grams of KClO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were decomposed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2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Gases are highly compressible due to the space between the molecules</a:t>
            </a:r>
          </a:p>
          <a:p>
            <a:pPr lvl="1"/>
            <a:r>
              <a:rPr lang="en-US" sz="2800" dirty="0" smtClean="0"/>
              <a:t>As a result, pressure can significantly influence their properties</a:t>
            </a:r>
          </a:p>
          <a:p>
            <a:r>
              <a:rPr lang="en-US" sz="3200" dirty="0" smtClean="0"/>
              <a:t>All gaseous mixtures will be homogeneous</a:t>
            </a:r>
          </a:p>
          <a:p>
            <a:r>
              <a:rPr lang="en-US" sz="3200" dirty="0" smtClean="0"/>
              <a:t>The density of a gas is much lower than the liquid or solid phase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498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Monatomic gases: He, Ne, </a:t>
            </a:r>
            <a:r>
              <a:rPr lang="en-US" sz="3200" dirty="0" err="1" smtClean="0"/>
              <a:t>Ar</a:t>
            </a:r>
            <a:r>
              <a:rPr lang="en-US" sz="3200" dirty="0" smtClean="0"/>
              <a:t>, Kr, </a:t>
            </a:r>
            <a:r>
              <a:rPr lang="en-US" sz="3200" dirty="0" err="1" smtClean="0"/>
              <a:t>Xe</a:t>
            </a:r>
            <a:r>
              <a:rPr lang="en-US" sz="3200" dirty="0" smtClean="0"/>
              <a:t>, Rn</a:t>
            </a:r>
          </a:p>
          <a:p>
            <a:r>
              <a:rPr lang="en-US" sz="3200" dirty="0" smtClean="0"/>
              <a:t>Diatomic gases: H, N, O, F, Cl</a:t>
            </a:r>
          </a:p>
          <a:p>
            <a:r>
              <a:rPr lang="en-US" sz="3200" dirty="0" smtClean="0"/>
              <a:t>Most common compounds include: CO,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O, 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SO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SO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NH</a:t>
            </a:r>
            <a:r>
              <a:rPr lang="en-US" sz="3200" baseline="-25000" dirty="0" smtClean="0"/>
              <a:t>3,</a:t>
            </a:r>
            <a:r>
              <a:rPr lang="en-US" sz="3200" dirty="0" smtClean="0"/>
              <a:t> CH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and </a:t>
            </a:r>
            <a:r>
              <a:rPr lang="en-US" sz="3200" dirty="0" err="1" smtClean="0"/>
              <a:t>HCl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the Behavior of a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Number of particles</a:t>
            </a:r>
          </a:p>
          <a:p>
            <a:r>
              <a:rPr lang="en-US" sz="3200" dirty="0" smtClean="0"/>
              <a:t>Temperature: as temperature increases the gas particles move more quickly</a:t>
            </a:r>
          </a:p>
          <a:p>
            <a:r>
              <a:rPr lang="en-US" sz="3200" dirty="0" smtClean="0"/>
              <a:t>Volume: the space the gas particles have to move in</a:t>
            </a:r>
          </a:p>
          <a:p>
            <a:r>
              <a:rPr lang="en-US" sz="3200" dirty="0" smtClean="0"/>
              <a:t>Pressure: is a force, a push or collision that tends to move an object in a given direction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610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1811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Mathematically defined as the force per unit area</a:t>
            </a:r>
          </a:p>
          <a:p>
            <a:r>
              <a:rPr lang="en-US" sz="3200" dirty="0" smtClean="0"/>
              <a:t>All gases exert a pressure on any surface that they come in contact</a:t>
            </a:r>
          </a:p>
          <a:p>
            <a:r>
              <a:rPr lang="en-US" sz="3200" dirty="0" smtClean="0"/>
              <a:t>Our atmosphere exerts a downward force (atmospheric pressure)</a:t>
            </a:r>
          </a:p>
          <a:p>
            <a:r>
              <a:rPr lang="en-US" sz="3200" dirty="0" smtClean="0"/>
              <a:t>The SI unit for pressure is the pascal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33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SI unit is the Pascal but there are many other units:</a:t>
            </a:r>
          </a:p>
          <a:p>
            <a:pPr lvl="1"/>
            <a:r>
              <a:rPr lang="en-US" sz="2800" dirty="0" smtClean="0"/>
              <a:t>Atmospheres: </a:t>
            </a:r>
            <a:r>
              <a:rPr lang="en-US" sz="2800" dirty="0" err="1" smtClean="0"/>
              <a:t>atm</a:t>
            </a:r>
            <a:endParaRPr lang="en-US" sz="2800" dirty="0" smtClean="0"/>
          </a:p>
          <a:p>
            <a:pPr lvl="1"/>
            <a:r>
              <a:rPr lang="en-US" sz="2800" dirty="0" err="1" smtClean="0"/>
              <a:t>Torr</a:t>
            </a:r>
            <a:endParaRPr lang="en-US" sz="2800" dirty="0" smtClean="0"/>
          </a:p>
          <a:p>
            <a:pPr lvl="1"/>
            <a:r>
              <a:rPr lang="en-US" sz="2800" dirty="0" smtClean="0"/>
              <a:t>Millimeters of Mercury: mm Hg</a:t>
            </a:r>
          </a:p>
          <a:p>
            <a:r>
              <a:rPr lang="en-US" sz="3200" dirty="0" smtClean="0"/>
              <a:t>1 </a:t>
            </a:r>
            <a:r>
              <a:rPr lang="en-US" sz="3200" dirty="0" err="1" smtClean="0"/>
              <a:t>atm</a:t>
            </a:r>
            <a:r>
              <a:rPr lang="en-US" sz="3200" dirty="0" smtClean="0"/>
              <a:t> = 760 mm Hg = 760 </a:t>
            </a:r>
            <a:r>
              <a:rPr lang="en-US" sz="3200" dirty="0" err="1" smtClean="0"/>
              <a:t>torr</a:t>
            </a:r>
            <a:r>
              <a:rPr lang="en-US" sz="3200" dirty="0" smtClean="0"/>
              <a:t>  = 1.01325 × 10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Pa</a:t>
            </a:r>
          </a:p>
        </p:txBody>
      </p:sp>
    </p:spTree>
    <p:extLst>
      <p:ext uri="{BB962C8B-B14F-4D97-AF65-F5344CB8AC3E}">
        <p14:creationId xmlns:p14="http://schemas.microsoft.com/office/powerpoint/2010/main" val="142833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Standard Atmospheric Pressure: typical pressure exerted by the atmosphere at sea level</a:t>
            </a:r>
          </a:p>
          <a:p>
            <a:pPr lvl="1"/>
            <a:r>
              <a:rPr lang="en-US" sz="2800" dirty="0" smtClean="0"/>
              <a:t>This can be measured by using a mercury barometer which has a height of 760 mm Hg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82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Make the following unit conversions:</a:t>
            </a:r>
          </a:p>
          <a:p>
            <a:pPr lvl="1"/>
            <a:r>
              <a:rPr lang="en-US" sz="2800" dirty="0" smtClean="0"/>
              <a:t>0.357 </a:t>
            </a:r>
            <a:r>
              <a:rPr lang="en-US" sz="2800" dirty="0" err="1" smtClean="0"/>
              <a:t>atm</a:t>
            </a:r>
            <a:r>
              <a:rPr lang="en-US" sz="2800" dirty="0" smtClean="0"/>
              <a:t> to </a:t>
            </a:r>
            <a:r>
              <a:rPr lang="en-US" sz="2800" dirty="0" err="1" smtClean="0"/>
              <a:t>torr</a:t>
            </a:r>
            <a:endParaRPr lang="en-US" sz="2800" dirty="0" smtClean="0"/>
          </a:p>
          <a:p>
            <a:pPr lvl="1"/>
            <a:r>
              <a:rPr lang="en-US" sz="2800" dirty="0" smtClean="0"/>
              <a:t>6.6 × 10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 </a:t>
            </a:r>
            <a:r>
              <a:rPr lang="en-US" sz="2800" dirty="0" err="1" smtClean="0"/>
              <a:t>torr</a:t>
            </a:r>
            <a:r>
              <a:rPr lang="en-US" sz="2800" dirty="0" smtClean="0"/>
              <a:t> to </a:t>
            </a:r>
            <a:r>
              <a:rPr lang="en-US" sz="2800" dirty="0" err="1" smtClean="0"/>
              <a:t>atm</a:t>
            </a:r>
            <a:endParaRPr lang="en-US" sz="2800" dirty="0" smtClean="0"/>
          </a:p>
          <a:p>
            <a:pPr lvl="1"/>
            <a:r>
              <a:rPr lang="en-US" sz="2800" dirty="0" smtClean="0"/>
              <a:t>147.2 </a:t>
            </a:r>
            <a:r>
              <a:rPr lang="en-US" sz="2800" dirty="0" err="1" smtClean="0"/>
              <a:t>kPa</a:t>
            </a:r>
            <a:r>
              <a:rPr lang="en-US" sz="2800" dirty="0" smtClean="0"/>
              <a:t> to </a:t>
            </a:r>
            <a:r>
              <a:rPr lang="en-US" sz="2800" dirty="0" err="1" smtClean="0"/>
              <a:t>torr</a:t>
            </a:r>
            <a:endParaRPr lang="en-US" sz="2800" dirty="0" smtClean="0"/>
          </a:p>
          <a:p>
            <a:pPr lvl="1"/>
            <a:r>
              <a:rPr lang="en-US" sz="2800" dirty="0" smtClean="0"/>
              <a:t>745 </a:t>
            </a:r>
            <a:r>
              <a:rPr lang="en-US" sz="2800" dirty="0" err="1" smtClean="0"/>
              <a:t>torr</a:t>
            </a:r>
            <a:r>
              <a:rPr lang="en-US" sz="2800" dirty="0" smtClean="0"/>
              <a:t> to </a:t>
            </a:r>
            <a:r>
              <a:rPr lang="en-US" sz="2800" dirty="0" err="1" smtClean="0"/>
              <a:t>kPa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6546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1321</Words>
  <Application>Microsoft Office PowerPoint</Application>
  <PresentationFormat>Widescreen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 Math</vt:lpstr>
      <vt:lpstr>Garamond</vt:lpstr>
      <vt:lpstr>Wingdings</vt:lpstr>
      <vt:lpstr>Organic</vt:lpstr>
      <vt:lpstr>Gases and Kinetic Molecular Theory</vt:lpstr>
      <vt:lpstr>Introduction to Gases</vt:lpstr>
      <vt:lpstr>Introduction to Gases</vt:lpstr>
      <vt:lpstr>Gases</vt:lpstr>
      <vt:lpstr>Factors that Affect the Behavior of a Gas</vt:lpstr>
      <vt:lpstr>Pressure</vt:lpstr>
      <vt:lpstr>Pressure</vt:lpstr>
      <vt:lpstr>Pressure</vt:lpstr>
      <vt:lpstr>Pressure</vt:lpstr>
      <vt:lpstr>Kinetic Molecular Theory</vt:lpstr>
      <vt:lpstr>Kinetic Molecular Theory</vt:lpstr>
      <vt:lpstr>Kinetic Molecular Theory</vt:lpstr>
      <vt:lpstr>Kinetic Molecular Theory</vt:lpstr>
      <vt:lpstr>Gas Properties and KMT</vt:lpstr>
      <vt:lpstr>Gases</vt:lpstr>
      <vt:lpstr>Gas Laws</vt:lpstr>
      <vt:lpstr>Gas Laws</vt:lpstr>
      <vt:lpstr>Gas Laws</vt:lpstr>
      <vt:lpstr>Gas Laws</vt:lpstr>
      <vt:lpstr>Ideal Gas Law</vt:lpstr>
      <vt:lpstr>Ideal Gas Law</vt:lpstr>
      <vt:lpstr>Ideal Gas Law Applications</vt:lpstr>
      <vt:lpstr>Ideal Gas Law Applications</vt:lpstr>
      <vt:lpstr>Ideal Gas Law Applications</vt:lpstr>
      <vt:lpstr>Dalton’s Law of Partial Pressure</vt:lpstr>
      <vt:lpstr>Dalton’s Law</vt:lpstr>
      <vt:lpstr>Dalton’s Law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Gases and Kinetic Molecular Theory</dc:title>
  <dc:creator>Jackson Kinton</dc:creator>
  <cp:lastModifiedBy>Admin</cp:lastModifiedBy>
  <cp:revision>16</cp:revision>
  <dcterms:created xsi:type="dcterms:W3CDTF">2017-08-08T00:27:00Z</dcterms:created>
  <dcterms:modified xsi:type="dcterms:W3CDTF">2019-05-13T12:51:23Z</dcterms:modified>
</cp:coreProperties>
</file>