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01" r:id="rId3"/>
    <p:sldId id="303" r:id="rId4"/>
    <p:sldId id="304" r:id="rId5"/>
    <p:sldId id="311" r:id="rId6"/>
    <p:sldId id="257" r:id="rId7"/>
    <p:sldId id="302" r:id="rId8"/>
    <p:sldId id="258" r:id="rId9"/>
    <p:sldId id="312" r:id="rId10"/>
    <p:sldId id="313" r:id="rId11"/>
    <p:sldId id="314" r:id="rId12"/>
    <p:sldId id="315" r:id="rId13"/>
    <p:sldId id="316" r:id="rId14"/>
    <p:sldId id="317" r:id="rId15"/>
    <p:sldId id="318" r:id="rId16"/>
    <p:sldId id="319" r:id="rId17"/>
    <p:sldId id="308" r:id="rId18"/>
    <p:sldId id="320" r:id="rId19"/>
    <p:sldId id="321" r:id="rId20"/>
    <p:sldId id="307" r:id="rId21"/>
    <p:sldId id="309" r:id="rId22"/>
    <p:sldId id="322" r:id="rId23"/>
    <p:sldId id="323" r:id="rId24"/>
    <p:sldId id="310" r:id="rId25"/>
    <p:sldId id="324" r:id="rId26"/>
    <p:sldId id="325" r:id="rId27"/>
    <p:sldId id="259" r:id="rId28"/>
    <p:sldId id="291" r:id="rId29"/>
    <p:sldId id="260" r:id="rId30"/>
    <p:sldId id="261" r:id="rId31"/>
    <p:sldId id="262" r:id="rId32"/>
    <p:sldId id="263" r:id="rId33"/>
    <p:sldId id="292" r:id="rId34"/>
    <p:sldId id="293" r:id="rId35"/>
    <p:sldId id="294" r:id="rId36"/>
    <p:sldId id="295" r:id="rId37"/>
    <p:sldId id="296" r:id="rId38"/>
    <p:sldId id="297" r:id="rId39"/>
    <p:sldId id="298" r:id="rId40"/>
    <p:sldId id="299" r:id="rId41"/>
    <p:sldId id="300"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 id="288" r:id="rId61"/>
    <p:sldId id="289" r:id="rId62"/>
    <p:sldId id="290" r:id="rId63"/>
    <p:sldId id="264" r:id="rId64"/>
    <p:sldId id="265" r:id="rId65"/>
    <p:sldId id="266" r:id="rId66"/>
    <p:sldId id="267" r:id="rId67"/>
    <p:sldId id="268" r:id="rId68"/>
    <p:sldId id="26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5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BC5EC-978C-46A6-B27E-E7A49524E941}" type="datetimeFigureOut">
              <a:rPr lang="en-US" smtClean="0"/>
              <a:t>1/28/2019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D9542-E137-4DB1-AC21-E76FC9207BAA}" type="slidenum">
              <a:rPr lang="en-US" smtClean="0"/>
              <a:t>‹#›</a:t>
            </a:fld>
            <a:endParaRPr lang="en-US"/>
          </a:p>
        </p:txBody>
      </p:sp>
    </p:spTree>
    <p:extLst>
      <p:ext uri="{BB962C8B-B14F-4D97-AF65-F5344CB8AC3E}">
        <p14:creationId xmlns:p14="http://schemas.microsoft.com/office/powerpoint/2010/main" val="350461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4E667-369C-466A-91A1-CE74425E4564}"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314074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6E9EC31F-4EB8-4835-A460-2BE1E09F80D8}" type="datetimeFigureOut">
              <a:rPr lang="en-US" smtClean="0"/>
              <a:pPr/>
              <a:t>1/28/2019</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5847FBA-8515-47D5-B170-57FA4363776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9EC31F-4EB8-4835-A460-2BE1E09F80D8}"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47FBA-8515-47D5-B170-57FA436377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9EC31F-4EB8-4835-A460-2BE1E09F80D8}"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47FBA-8515-47D5-B170-57FA436377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a:lvl1pPr>
          </a:lstStyle>
          <a:p>
            <a:pPr>
              <a:defRPr/>
            </a:pPr>
            <a:endParaRPr lang="en-US"/>
          </a:p>
        </p:txBody>
      </p:sp>
      <p:sp>
        <p:nvSpPr>
          <p:cNvPr id="6" name="Rectangle 20"/>
          <p:cNvSpPr>
            <a:spLocks noGrp="1" noChangeArrowheads="1"/>
          </p:cNvSpPr>
          <p:nvPr>
            <p:ph type="ftr" sz="quarter" idx="11"/>
          </p:nvPr>
        </p:nvSpPr>
        <p:spPr/>
        <p:txBody>
          <a:bodyPr/>
          <a:lstStyle>
            <a:lvl1pPr>
              <a:defRPr/>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E47A3ABB-6F69-4AEB-AFB6-AE69874688C7}" type="slidenum">
              <a:rPr lang="en-US"/>
              <a:pPr>
                <a:defRPr/>
              </a:pPr>
              <a:t>‹#›</a:t>
            </a:fld>
            <a:endParaRPr lang="en-US"/>
          </a:p>
        </p:txBody>
      </p:sp>
    </p:spTree>
    <p:extLst>
      <p:ext uri="{BB962C8B-B14F-4D97-AF65-F5344CB8AC3E}">
        <p14:creationId xmlns:p14="http://schemas.microsoft.com/office/powerpoint/2010/main" val="240339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9EC31F-4EB8-4835-A460-2BE1E09F80D8}"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47FBA-8515-47D5-B170-57FA436377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E9EC31F-4EB8-4835-A460-2BE1E09F80D8}"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47FBA-8515-47D5-B170-57FA4363776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9EC31F-4EB8-4835-A460-2BE1E09F80D8}"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47FBA-8515-47D5-B170-57FA436377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E9EC31F-4EB8-4835-A460-2BE1E09F80D8}"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47FBA-8515-47D5-B170-57FA436377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6E9EC31F-4EB8-4835-A460-2BE1E09F80D8}" type="datetimeFigureOut">
              <a:rPr lang="en-US" smtClean="0"/>
              <a:pPr/>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47FBA-8515-47D5-B170-57FA436377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6E9EC31F-4EB8-4835-A460-2BE1E09F80D8}"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47FBA-8515-47D5-B170-57FA4363776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9EC31F-4EB8-4835-A460-2BE1E09F80D8}"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47FBA-8515-47D5-B170-57FA436377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6E9EC31F-4EB8-4835-A460-2BE1E09F80D8}"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47FBA-8515-47D5-B170-57FA4363776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E9EC31F-4EB8-4835-A460-2BE1E09F80D8}" type="datetimeFigureOut">
              <a:rPr lang="en-US" smtClean="0"/>
              <a:pPr/>
              <a:t>1/28/2019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5847FBA-8515-47D5-B170-57FA4363776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periodictable.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Chemical Reactions</a:t>
            </a:r>
          </a:p>
        </p:txBody>
      </p:sp>
      <p:sp>
        <p:nvSpPr>
          <p:cNvPr id="3" name="Subtitle 2"/>
          <p:cNvSpPr>
            <a:spLocks noGrp="1"/>
          </p:cNvSpPr>
          <p:nvPr>
            <p:ph type="subTitle" idx="1"/>
          </p:nvPr>
        </p:nvSpPr>
        <p:spPr/>
        <p:txBody>
          <a:bodyPr/>
          <a:lstStyle/>
          <a:p>
            <a:r>
              <a:rPr lang="en-US" dirty="0"/>
              <a:t>Unit 3</a:t>
            </a:r>
          </a:p>
          <a:p>
            <a:r>
              <a:rPr lang="en-US" dirty="0" err="1"/>
              <a:t>Enloe</a:t>
            </a:r>
            <a:r>
              <a:rPr lang="en-US" dirty="0"/>
              <a:t> High School</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4"/>
          <p:cNvSpPr txBox="1">
            <a:spLocks noChangeArrowheads="1"/>
          </p:cNvSpPr>
          <p:nvPr/>
        </p:nvSpPr>
        <p:spPr bwMode="auto">
          <a:xfrm>
            <a:off x="914400" y="789304"/>
            <a:ext cx="7543800" cy="3293209"/>
          </a:xfrm>
          <a:prstGeom prst="rect">
            <a:avLst/>
          </a:prstGeom>
          <a:noFill/>
          <a:ln w="9525">
            <a:noFill/>
            <a:miter lim="800000"/>
            <a:headEnd/>
            <a:tailEnd/>
          </a:ln>
        </p:spPr>
        <p:txBody>
          <a:bodyPr wrap="square">
            <a:spAutoFit/>
          </a:bodyPr>
          <a:lstStyle/>
          <a:p>
            <a:r>
              <a:rPr lang="en-US" sz="2800" b="1" dirty="0">
                <a:cs typeface="Arial" charset="0"/>
              </a:rPr>
              <a:t>Phase (or state) of matter refers to its form</a:t>
            </a:r>
          </a:p>
          <a:p>
            <a:pPr>
              <a:lnSpc>
                <a:spcPct val="150000"/>
              </a:lnSpc>
              <a:buFont typeface="Arial" charset="0"/>
              <a:buChar char="•"/>
            </a:pPr>
            <a:r>
              <a:rPr lang="en-US" sz="2000" u="sng" dirty="0">
                <a:cs typeface="Arial" charset="0"/>
              </a:rPr>
              <a:t>Solid</a:t>
            </a:r>
            <a:r>
              <a:rPr lang="en-US" sz="2000" dirty="0">
                <a:cs typeface="Arial" charset="0"/>
              </a:rPr>
              <a:t> –  particles are very close together and vibrating in fixed positions.  It has a definite shape and volume</a:t>
            </a:r>
          </a:p>
          <a:p>
            <a:pPr>
              <a:lnSpc>
                <a:spcPct val="150000"/>
              </a:lnSpc>
              <a:buFont typeface="Arial" charset="0"/>
              <a:buChar char="•"/>
            </a:pPr>
            <a:r>
              <a:rPr lang="en-US" sz="2000" u="sng" dirty="0">
                <a:cs typeface="Arial" charset="0"/>
              </a:rPr>
              <a:t>Liquid</a:t>
            </a:r>
            <a:r>
              <a:rPr lang="en-US" sz="2000" dirty="0">
                <a:cs typeface="Arial" charset="0"/>
              </a:rPr>
              <a:t> – particles are more disorganized and can move relative to the other particles.  It has a definite volume, no definite shape</a:t>
            </a:r>
          </a:p>
          <a:p>
            <a:pPr>
              <a:lnSpc>
                <a:spcPct val="150000"/>
              </a:lnSpc>
              <a:buFont typeface="Arial" charset="0"/>
              <a:buChar char="•"/>
            </a:pPr>
            <a:r>
              <a:rPr lang="en-US" sz="2000" u="sng" dirty="0">
                <a:cs typeface="Arial" charset="0"/>
              </a:rPr>
              <a:t>Gas</a:t>
            </a:r>
            <a:r>
              <a:rPr lang="en-US" sz="2000" dirty="0">
                <a:cs typeface="Arial" charset="0"/>
              </a:rPr>
              <a:t> – particles are completely free to move and have no order or structure.  It has no definite volume or definite shape</a:t>
            </a:r>
          </a:p>
        </p:txBody>
      </p:sp>
      <p:sp>
        <p:nvSpPr>
          <p:cNvPr id="4" name="Title 4"/>
          <p:cNvSpPr txBox="1">
            <a:spLocks/>
          </p:cNvSpPr>
          <p:nvPr/>
        </p:nvSpPr>
        <p:spPr>
          <a:xfrm>
            <a:off x="228600" y="0"/>
            <a:ext cx="7239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Phases of matter</a:t>
            </a:r>
          </a:p>
        </p:txBody>
      </p:sp>
      <p:pic>
        <p:nvPicPr>
          <p:cNvPr id="5" name="Picture 4" descr="http://www.grc.nasa.gov/WWW/k-12/airplane/Images/state.jpg">
            <a:extLst>
              <a:ext uri="{FF2B5EF4-FFF2-40B4-BE49-F238E27FC236}">
                <a16:creationId xmlns:a16="http://schemas.microsoft.com/office/drawing/2014/main" id="{00A6AA0C-FED7-4FD7-A5BE-7F245C4B7B92}"/>
              </a:ext>
            </a:extLst>
          </p:cNvPr>
          <p:cNvPicPr>
            <a:picLocks noChangeAspect="1" noChangeArrowheads="1"/>
          </p:cNvPicPr>
          <p:nvPr/>
        </p:nvPicPr>
        <p:blipFill rotWithShape="1">
          <a:blip r:embed="rId2" cstate="print"/>
          <a:srcRect l="1250" t="18333"/>
          <a:stretch/>
        </p:blipFill>
        <p:spPr bwMode="auto">
          <a:xfrm>
            <a:off x="1371600" y="3775198"/>
            <a:ext cx="5219700" cy="323753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1027"/>
          <p:cNvSpPr>
            <a:spLocks noGrp="1" noChangeArrowheads="1"/>
          </p:cNvSpPr>
          <p:nvPr>
            <p:ph type="body" idx="1"/>
          </p:nvPr>
        </p:nvSpPr>
        <p:spPr>
          <a:xfrm>
            <a:off x="1095099" y="1592263"/>
            <a:ext cx="7991475" cy="5029200"/>
          </a:xfrm>
        </p:spPr>
        <p:txBody>
          <a:bodyPr/>
          <a:lstStyle/>
          <a:p>
            <a:r>
              <a:rPr lang="en-US" dirty="0"/>
              <a:t>Plasma</a:t>
            </a:r>
          </a:p>
          <a:p>
            <a:pPr lvl="1">
              <a:spcBef>
                <a:spcPct val="25000"/>
              </a:spcBef>
            </a:pPr>
            <a:r>
              <a:rPr lang="en-US" dirty="0"/>
              <a:t>very high KE - particles collide with enough energy to break into charged particles (+/-)</a:t>
            </a:r>
          </a:p>
          <a:p>
            <a:pPr lvl="1">
              <a:spcBef>
                <a:spcPct val="25000"/>
              </a:spcBef>
            </a:pPr>
            <a:r>
              <a:rPr lang="en-US" dirty="0"/>
              <a:t>gas-like, indefinite</a:t>
            </a:r>
            <a:br>
              <a:rPr lang="en-US" dirty="0"/>
            </a:br>
            <a:r>
              <a:rPr lang="en-US" dirty="0"/>
              <a:t>shape &amp; volume</a:t>
            </a:r>
          </a:p>
          <a:p>
            <a:pPr lvl="1">
              <a:spcBef>
                <a:spcPct val="25000"/>
              </a:spcBef>
            </a:pPr>
            <a:r>
              <a:rPr lang="en-US" dirty="0"/>
              <a:t>stars, fluorescent</a:t>
            </a:r>
            <a:br>
              <a:rPr lang="en-US" dirty="0"/>
            </a:br>
            <a:r>
              <a:rPr lang="en-US" dirty="0"/>
              <a:t>light bulbs, TV tubes</a:t>
            </a:r>
          </a:p>
          <a:p>
            <a:pPr lvl="1">
              <a:spcBef>
                <a:spcPct val="25000"/>
              </a:spcBef>
            </a:pPr>
            <a:endParaRPr lang="en-US" dirty="0"/>
          </a:p>
          <a:p>
            <a:pPr>
              <a:spcBef>
                <a:spcPct val="25000"/>
              </a:spcBef>
              <a:buNone/>
            </a:pPr>
            <a:endParaRPr lang="en-US" dirty="0"/>
          </a:p>
          <a:p>
            <a:pPr lvl="1">
              <a:spcBef>
                <a:spcPct val="25000"/>
              </a:spcBef>
            </a:pPr>
            <a:endParaRPr lang="en-US" dirty="0"/>
          </a:p>
        </p:txBody>
      </p:sp>
      <p:pic>
        <p:nvPicPr>
          <p:cNvPr id="62473" name="Picture 1033" descr="E:\STARS\IMAGES\CATSEYE.GIF"/>
          <p:cNvPicPr>
            <a:picLocks noChangeAspect="1" noChangeArrowheads="1"/>
          </p:cNvPicPr>
          <p:nvPr/>
        </p:nvPicPr>
        <p:blipFill>
          <a:blip r:embed="rId2" cstate="print"/>
          <a:srcRect/>
          <a:stretch>
            <a:fillRect/>
          </a:stretch>
        </p:blipFill>
        <p:spPr bwMode="auto">
          <a:xfrm>
            <a:off x="5722938" y="4106863"/>
            <a:ext cx="3370262" cy="2713037"/>
          </a:xfrm>
          <a:prstGeom prst="rect">
            <a:avLst/>
          </a:prstGeom>
          <a:noFill/>
        </p:spPr>
      </p:pic>
      <p:sp>
        <p:nvSpPr>
          <p:cNvPr id="5" name="Title 4"/>
          <p:cNvSpPr>
            <a:spLocks noGrp="1"/>
          </p:cNvSpPr>
          <p:nvPr>
            <p:ph type="title"/>
          </p:nvPr>
        </p:nvSpPr>
        <p:spPr/>
        <p:txBody>
          <a:bodyPr/>
          <a:lstStyle/>
          <a:p>
            <a:r>
              <a:rPr lang="en-US" dirty="0"/>
              <a:t>Other Phases of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62473"/>
                                        </p:tgtEl>
                                        <p:attrNameLst>
                                          <p:attrName>style.visibility</p:attrName>
                                        </p:attrNameLst>
                                      </p:cBhvr>
                                      <p:to>
                                        <p:strVal val="visible"/>
                                      </p:to>
                                    </p:set>
                                    <p:animEffect transition="in" filter="dissolve">
                                      <p:cBhvr>
                                        <p:cTn id="26"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077200" cy="5943600"/>
          </a:xfrm>
        </p:spPr>
        <p:txBody>
          <a:bodyPr>
            <a:normAutofit/>
          </a:bodyPr>
          <a:lstStyle/>
          <a:p>
            <a:pPr>
              <a:buNone/>
            </a:pPr>
            <a:r>
              <a:rPr lang="en-US" sz="2400" b="1" dirty="0"/>
              <a:t>Bose-Einstein condensates</a:t>
            </a:r>
            <a:endParaRPr lang="en-US" sz="2400" dirty="0"/>
          </a:p>
          <a:p>
            <a:r>
              <a:rPr lang="en-US" sz="2400" dirty="0"/>
              <a:t>In 1995, technology enabled scientists to create a new state of matter, the Bose-Einstein condensate (BEC). </a:t>
            </a:r>
          </a:p>
          <a:p>
            <a:r>
              <a:rPr lang="en-US" sz="2400" dirty="0"/>
              <a:t>At an extremely low temperature, molecular motion comes very close to stopping altogether. Since there is almost no kinetic energy being transferred from one atom to another, the atoms begin to clump together. </a:t>
            </a:r>
          </a:p>
          <a:p>
            <a:pPr lvl="1"/>
            <a:r>
              <a:rPr lang="en-US" sz="2000" dirty="0"/>
              <a:t>There are no longer thousands of separate atoms, just one “super atom”</a:t>
            </a:r>
          </a:p>
          <a:p>
            <a:r>
              <a:rPr lang="en-US" sz="2400" dirty="0"/>
              <a:t>A BEC also has many of the properties of a </a:t>
            </a:r>
            <a:r>
              <a:rPr lang="en-US" sz="2400" dirty="0" err="1"/>
              <a:t>superfluid</a:t>
            </a:r>
            <a:r>
              <a:rPr lang="en-US" sz="2400" dirty="0"/>
              <a:t> — flowing without friction. </a:t>
            </a:r>
          </a:p>
          <a:p>
            <a:r>
              <a:rPr lang="en-US" sz="2400" dirty="0"/>
              <a:t>BECs are also used to simulate conditions that might apply in black holes. </a:t>
            </a:r>
          </a:p>
          <a:p>
            <a:endParaRPr lang="en-US" sz="2400" dirty="0"/>
          </a:p>
        </p:txBody>
      </p:sp>
      <p:sp>
        <p:nvSpPr>
          <p:cNvPr id="4" name="Title 4"/>
          <p:cNvSpPr>
            <a:spLocks noGrp="1"/>
          </p:cNvSpPr>
          <p:nvPr>
            <p:ph type="title"/>
          </p:nvPr>
        </p:nvSpPr>
        <p:spPr>
          <a:xfrm>
            <a:off x="1257300" y="-374374"/>
            <a:ext cx="7239000" cy="1143000"/>
          </a:xfrm>
        </p:spPr>
        <p:txBody>
          <a:bodyPr/>
          <a:lstStyle/>
          <a:p>
            <a:r>
              <a:rPr lang="en-US" dirty="0"/>
              <a:t>Other Phases of matter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593725"/>
          </a:xfrm>
        </p:spPr>
        <p:txBody>
          <a:bodyPr>
            <a:normAutofit fontScale="90000"/>
          </a:bodyPr>
          <a:lstStyle/>
          <a:p>
            <a:r>
              <a:rPr lang="en-US" dirty="0"/>
              <a:t>More Physical properties:</a:t>
            </a:r>
          </a:p>
        </p:txBody>
      </p:sp>
      <p:pic>
        <p:nvPicPr>
          <p:cNvPr id="41988" name="Picture 4" descr="http://resource.rockyview.ab.ca/rvlc/science8/9-Layer-Density-201012080001.jpg"/>
          <p:cNvPicPr>
            <a:picLocks noChangeAspect="1" noChangeArrowheads="1"/>
          </p:cNvPicPr>
          <p:nvPr/>
        </p:nvPicPr>
        <p:blipFill>
          <a:blip r:embed="rId2" cstate="print"/>
          <a:srcRect/>
          <a:stretch>
            <a:fillRect/>
          </a:stretch>
        </p:blipFill>
        <p:spPr bwMode="auto">
          <a:xfrm>
            <a:off x="3872948" y="1785943"/>
            <a:ext cx="4762500" cy="4762500"/>
          </a:xfrm>
          <a:prstGeom prst="rect">
            <a:avLst/>
          </a:prstGeom>
          <a:noFill/>
        </p:spPr>
      </p:pic>
      <p:pic>
        <p:nvPicPr>
          <p:cNvPr id="41986" name="Picture 2" descr="http://www.green-planet-solar-energy.com/images/formula-for-density.gif"/>
          <p:cNvPicPr>
            <a:picLocks noChangeAspect="1" noChangeArrowheads="1"/>
          </p:cNvPicPr>
          <p:nvPr/>
        </p:nvPicPr>
        <p:blipFill>
          <a:blip r:embed="rId3" cstate="print"/>
          <a:srcRect/>
          <a:stretch>
            <a:fillRect/>
          </a:stretch>
        </p:blipFill>
        <p:spPr bwMode="auto">
          <a:xfrm>
            <a:off x="1143000" y="869900"/>
            <a:ext cx="3200400" cy="2137867"/>
          </a:xfrm>
          <a:prstGeom prst="rect">
            <a:avLst/>
          </a:prstGeom>
          <a:noFill/>
        </p:spPr>
      </p:pic>
      <p:sp>
        <p:nvSpPr>
          <p:cNvPr id="6" name="Isosceles Triangle 5"/>
          <p:cNvSpPr/>
          <p:nvPr/>
        </p:nvSpPr>
        <p:spPr>
          <a:xfrm>
            <a:off x="685800" y="3886200"/>
            <a:ext cx="2133600" cy="167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0"/>
            <a:endCxn id="6" idx="3"/>
          </p:cNvCxnSpPr>
          <p:nvPr/>
        </p:nvCxnSpPr>
        <p:spPr>
          <a:xfrm>
            <a:off x="1752600" y="38862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6" idx="3"/>
          </p:cNvCxnSpPr>
          <p:nvPr/>
        </p:nvCxnSpPr>
        <p:spPr>
          <a:xfrm>
            <a:off x="1752600" y="38862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6" idx="3"/>
          </p:cNvCxnSpPr>
          <p:nvPr/>
        </p:nvCxnSpPr>
        <p:spPr>
          <a:xfrm>
            <a:off x="1752600" y="4800600"/>
            <a:ext cx="0" cy="7620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219200" y="48006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143000" y="4953000"/>
            <a:ext cx="457200" cy="533400"/>
          </a:xfrm>
          <a:prstGeom prst="rect">
            <a:avLst/>
          </a:prstGeom>
          <a:noFill/>
        </p:spPr>
        <p:txBody>
          <a:bodyPr wrap="square" rtlCol="0">
            <a:spAutoFit/>
          </a:bodyPr>
          <a:lstStyle/>
          <a:p>
            <a:r>
              <a:rPr lang="en-US" sz="2800" b="1" dirty="0"/>
              <a:t>D</a:t>
            </a:r>
          </a:p>
        </p:txBody>
      </p:sp>
      <p:sp>
        <p:nvSpPr>
          <p:cNvPr id="23" name="TextBox 22"/>
          <p:cNvSpPr txBox="1"/>
          <p:nvPr/>
        </p:nvSpPr>
        <p:spPr>
          <a:xfrm>
            <a:off x="1905000" y="4953000"/>
            <a:ext cx="457200" cy="533400"/>
          </a:xfrm>
          <a:prstGeom prst="rect">
            <a:avLst/>
          </a:prstGeom>
          <a:noFill/>
        </p:spPr>
        <p:txBody>
          <a:bodyPr wrap="square" rtlCol="0">
            <a:spAutoFit/>
          </a:bodyPr>
          <a:lstStyle/>
          <a:p>
            <a:r>
              <a:rPr lang="en-US" sz="2800" b="1" dirty="0"/>
              <a:t>V</a:t>
            </a:r>
          </a:p>
        </p:txBody>
      </p:sp>
      <p:sp>
        <p:nvSpPr>
          <p:cNvPr id="24" name="TextBox 23"/>
          <p:cNvSpPr txBox="1"/>
          <p:nvPr/>
        </p:nvSpPr>
        <p:spPr>
          <a:xfrm>
            <a:off x="1524000" y="4267200"/>
            <a:ext cx="457200" cy="533400"/>
          </a:xfrm>
          <a:prstGeom prst="rect">
            <a:avLst/>
          </a:prstGeom>
          <a:noFill/>
        </p:spPr>
        <p:txBody>
          <a:bodyPr wrap="square" rtlCol="0">
            <a:spAutoFit/>
          </a:bodyPr>
          <a:lstStyle/>
          <a:p>
            <a:r>
              <a:rPr lang="en-US" sz="2800" b="1" dirty="0"/>
              <a:t>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2" descr="http://3.bp.blogspot.com/_Qar5JM1qR54/R2MTfu7LCHI/AAAAAAAABAI/WnnoJnWwDAY/s400/Electrocuted2.JPG"/>
          <p:cNvPicPr>
            <a:picLocks noChangeAspect="1" noChangeArrowheads="1"/>
          </p:cNvPicPr>
          <p:nvPr/>
        </p:nvPicPr>
        <p:blipFill>
          <a:blip r:embed="rId2" cstate="print"/>
          <a:srcRect/>
          <a:stretch>
            <a:fillRect/>
          </a:stretch>
        </p:blipFill>
        <p:spPr bwMode="auto">
          <a:xfrm>
            <a:off x="1447800" y="5097462"/>
            <a:ext cx="1600200" cy="1760538"/>
          </a:xfrm>
          <a:prstGeom prst="rect">
            <a:avLst/>
          </a:prstGeom>
          <a:noFill/>
          <a:ln w="9525">
            <a:noFill/>
            <a:miter lim="800000"/>
            <a:headEnd/>
            <a:tailEnd/>
          </a:ln>
        </p:spPr>
      </p:pic>
      <p:sp>
        <p:nvSpPr>
          <p:cNvPr id="2" name="Title 1"/>
          <p:cNvSpPr>
            <a:spLocks noGrp="1"/>
          </p:cNvSpPr>
          <p:nvPr>
            <p:ph type="title"/>
          </p:nvPr>
        </p:nvSpPr>
        <p:spPr>
          <a:xfrm>
            <a:off x="1143000" y="113718"/>
            <a:ext cx="7239000" cy="670560"/>
          </a:xfrm>
        </p:spPr>
        <p:txBody>
          <a:bodyPr>
            <a:normAutofit fontScale="90000"/>
          </a:bodyPr>
          <a:lstStyle/>
          <a:p>
            <a:pPr eaLnBrk="1" fontAlgn="auto" hangingPunct="1">
              <a:spcAft>
                <a:spcPts val="0"/>
              </a:spcAft>
              <a:defRPr/>
            </a:pPr>
            <a:r>
              <a:rPr lang="en-US" sz="3600" dirty="0"/>
              <a:t>Even</a:t>
            </a:r>
            <a:r>
              <a:rPr lang="en-US" dirty="0"/>
              <a:t> More Physical properties!</a:t>
            </a:r>
          </a:p>
        </p:txBody>
      </p:sp>
      <p:sp>
        <p:nvSpPr>
          <p:cNvPr id="18435" name="Content Placeholder 2"/>
          <p:cNvSpPr>
            <a:spLocks noGrp="1"/>
          </p:cNvSpPr>
          <p:nvPr>
            <p:ph idx="1"/>
          </p:nvPr>
        </p:nvSpPr>
        <p:spPr>
          <a:xfrm>
            <a:off x="1295400" y="990600"/>
            <a:ext cx="7467600" cy="5410200"/>
          </a:xfrm>
        </p:spPr>
        <p:txBody>
          <a:bodyPr numCol="2">
            <a:normAutofit fontScale="92500"/>
          </a:bodyPr>
          <a:lstStyle/>
          <a:p>
            <a:pPr eaLnBrk="1" hangingPunct="1"/>
            <a:r>
              <a:rPr lang="en-US" sz="2800" u="sng" dirty="0"/>
              <a:t>Viscosity </a:t>
            </a:r>
            <a:r>
              <a:rPr lang="en-US" sz="2800" dirty="0"/>
              <a:t>– measure of a fluids resistance to flow</a:t>
            </a:r>
          </a:p>
          <a:p>
            <a:pPr eaLnBrk="1" hangingPunct="1"/>
            <a:endParaRPr lang="en-US" sz="2800" dirty="0"/>
          </a:p>
          <a:p>
            <a:pPr eaLnBrk="1" hangingPunct="1">
              <a:buFont typeface="Wingdings 2" pitchFamily="18" charset="2"/>
              <a:buNone/>
            </a:pPr>
            <a:endParaRPr lang="en-US" sz="2800" dirty="0"/>
          </a:p>
          <a:p>
            <a:pPr eaLnBrk="1" hangingPunct="1">
              <a:buFont typeface="Wingdings 2" pitchFamily="18" charset="2"/>
              <a:buNone/>
            </a:pPr>
            <a:endParaRPr lang="en-US" sz="2800" dirty="0"/>
          </a:p>
          <a:p>
            <a:pPr eaLnBrk="1" hangingPunct="1">
              <a:buFont typeface="Wingdings 2" pitchFamily="18" charset="2"/>
              <a:buNone/>
            </a:pPr>
            <a:endParaRPr lang="en-US" sz="2800" dirty="0"/>
          </a:p>
          <a:p>
            <a:pPr eaLnBrk="1" hangingPunct="1"/>
            <a:r>
              <a:rPr lang="en-US" sz="2800" u="sng" dirty="0"/>
              <a:t>Conductivity</a:t>
            </a:r>
            <a:r>
              <a:rPr lang="en-US" sz="2800" dirty="0"/>
              <a:t> – measure of a material’s ability to move electrical current</a:t>
            </a:r>
          </a:p>
          <a:p>
            <a:pPr eaLnBrk="1" hangingPunct="1">
              <a:buFont typeface="Wingdings 2" pitchFamily="18" charset="2"/>
              <a:buNone/>
            </a:pPr>
            <a:endParaRPr lang="en-US" sz="2800" dirty="0"/>
          </a:p>
          <a:p>
            <a:pPr eaLnBrk="1" hangingPunct="1">
              <a:buFont typeface="Wingdings 2" pitchFamily="18" charset="2"/>
              <a:buNone/>
            </a:pPr>
            <a:endParaRPr lang="en-US" sz="2800" dirty="0"/>
          </a:p>
          <a:p>
            <a:pPr eaLnBrk="1" hangingPunct="1">
              <a:buFont typeface="Wingdings 2" pitchFamily="18" charset="2"/>
              <a:buNone/>
            </a:pPr>
            <a:r>
              <a:rPr lang="en-US" sz="2800" dirty="0"/>
              <a:t>           </a:t>
            </a:r>
          </a:p>
          <a:p>
            <a:pPr eaLnBrk="1" hangingPunct="1">
              <a:buFont typeface="Wingdings 2" pitchFamily="18" charset="2"/>
              <a:buNone/>
            </a:pPr>
            <a:endParaRPr lang="en-US" sz="2800" dirty="0"/>
          </a:p>
          <a:p>
            <a:pPr eaLnBrk="1" hangingPunct="1">
              <a:buFont typeface="Wingdings 2" pitchFamily="18" charset="2"/>
              <a:buNone/>
            </a:pPr>
            <a:endParaRPr lang="en-US" sz="2800" dirty="0"/>
          </a:p>
          <a:p>
            <a:pPr eaLnBrk="1" hangingPunct="1"/>
            <a:r>
              <a:rPr lang="en-US" sz="2800" u="sng" dirty="0"/>
              <a:t>Solubility</a:t>
            </a:r>
            <a:r>
              <a:rPr lang="en-US" sz="2800" dirty="0"/>
              <a:t> – maximum amount of a substance that will dissolve under standard conditions</a:t>
            </a:r>
          </a:p>
          <a:p>
            <a:pPr lvl="1" eaLnBrk="1" hangingPunct="1"/>
            <a:r>
              <a:rPr lang="en-US" sz="2800" dirty="0"/>
              <a:t>Think sugar and water</a:t>
            </a:r>
          </a:p>
          <a:p>
            <a:pPr lvl="1" eaLnBrk="1" hangingPunct="1">
              <a:buNone/>
            </a:pPr>
            <a:endParaRPr lang="en-US" sz="1600" dirty="0"/>
          </a:p>
          <a:p>
            <a:pPr eaLnBrk="1" hangingPunct="1"/>
            <a:endParaRPr lang="en-US" dirty="0"/>
          </a:p>
          <a:p>
            <a:pPr lvl="1" eaLnBrk="1" hangingPunct="1">
              <a:buFont typeface="Wingdings 2" pitchFamily="18" charset="2"/>
              <a:buNone/>
            </a:pPr>
            <a:endParaRPr lang="en-US" dirty="0"/>
          </a:p>
          <a:p>
            <a:pPr lvl="1" eaLnBrk="1" hangingPunct="1">
              <a:buFont typeface="Wingdings 2" pitchFamily="18" charset="2"/>
              <a:buNone/>
            </a:pPr>
            <a:endParaRPr lang="en-US" dirty="0"/>
          </a:p>
        </p:txBody>
      </p:sp>
      <p:pic>
        <p:nvPicPr>
          <p:cNvPr id="1026" name="Picture 2" descr="Image result for ketchup pouring on fries">
            <a:extLst>
              <a:ext uri="{FF2B5EF4-FFF2-40B4-BE49-F238E27FC236}">
                <a16:creationId xmlns:a16="http://schemas.microsoft.com/office/drawing/2014/main" id="{5F5D9E11-9754-4AFB-B2B9-C84B4A21C1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02404"/>
            <a:ext cx="2004694" cy="1126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Properties</a:t>
            </a:r>
          </a:p>
        </p:txBody>
      </p:sp>
      <p:sp>
        <p:nvSpPr>
          <p:cNvPr id="3" name="Content Placeholder 2"/>
          <p:cNvSpPr>
            <a:spLocks noGrp="1"/>
          </p:cNvSpPr>
          <p:nvPr>
            <p:ph idx="1"/>
          </p:nvPr>
        </p:nvSpPr>
        <p:spPr>
          <a:xfrm>
            <a:off x="914400" y="1635918"/>
            <a:ext cx="4419600" cy="4947444"/>
          </a:xfrm>
        </p:spPr>
        <p:txBody>
          <a:bodyPr>
            <a:normAutofit lnSpcReduction="10000"/>
          </a:bodyPr>
          <a:lstStyle/>
          <a:p>
            <a:r>
              <a:rPr lang="en-US" sz="2800" dirty="0"/>
              <a:t>Boiling point is the</a:t>
            </a:r>
            <a:r>
              <a:rPr lang="en-US" sz="2400" dirty="0"/>
              <a:t> </a:t>
            </a:r>
            <a:r>
              <a:rPr lang="en-US" sz="2800" dirty="0"/>
              <a:t>temperature at which a liquid becomes a gas or a gas becomes a liquid.</a:t>
            </a:r>
          </a:p>
          <a:p>
            <a:endParaRPr lang="en-US" sz="2800" dirty="0"/>
          </a:p>
          <a:p>
            <a:r>
              <a:rPr lang="en-US" sz="2800" dirty="0"/>
              <a:t>Melting point is the temperature at which a solid becomes a liquid.  The same temperature is known as the freezing point when a liquid becomes a solid.</a:t>
            </a:r>
          </a:p>
          <a:p>
            <a:endParaRPr lang="en-US" dirty="0"/>
          </a:p>
          <a:p>
            <a:endParaRPr lang="en-US" dirty="0"/>
          </a:p>
          <a:p>
            <a:pPr marL="0" indent="0">
              <a:buNone/>
            </a:pPr>
            <a:endParaRPr lang="en-US" dirty="0"/>
          </a:p>
        </p:txBody>
      </p:sp>
      <p:sp>
        <p:nvSpPr>
          <p:cNvPr id="4" name="AutoShape 2" descr="data:image/jpeg;base64,/9j/4AAQSkZJRgABAQAAAQABAAD/2wCEAAkGBxQTEhUUExQUFhQXGBcYFxgYGBwYFxgYGBQWFhcVFx0aHSggGBwlHRcXITEhJSkrLi4uFx8zODMsNygtLisBCgoKDg0OGxAQGywkICQsLCwsLCwsLCwsLCwsLCwsLCwsLCwsLCwsLCwsLCwsLCwsLCwsLCwsLCwsLCwsLCwsLP/AABEIAMcA/gMBEQACEQEDEQH/xAAcAAACAgMBAQAAAAAAAAAAAAAEBQMGAAIHAQj/xABEEAACAAQEAwYCBwYFAwQDAAABAgADBBEFEiExBkFREyIyYXGBkaEjQlJiscHRBxQzcuHwFUOCkvFTk7IWJGPiVIPC/8QAGwEAAgMBAQEAAAAAAAAAAAAAAwQAAQIFBgf/xAA3EQACAgEDAgIHBwQCAwEAAAAAAQIDEQQSITFBE1EFIjJhcYGRFEJSobHR8BUjweEzYkNT8XL/2gAMAwEAAhEDEQA/AD5FeqiwjuuOTwcNQoLhDClYvrygcsIdpcrOWLeLuEhVSyyC05RcH7XkYVsSmsM6WncqHuiuH1X+Tl1MWlsUcEEGxB3B6QtFuEsHYe2yOVyWTDay0dCEsnIvrw8FywXFCCCDYjWNSimuRKMpQlmPY6ThWICclxow8Q6H9I5Vtbg8HotNeroZ7h1oEMnsQhkQhrEIYI0ZPLRCYPCsaKwaFYhloDrU0jcReaE/+FljrtB1ZhCT027qV3i2pSSnZyu9MOmnKDQ3Y3MR1TqTVcX8Sp0XB86d35uinkdz6wOSy8yDxunGO2iOF5smruHSgyqug6RvZHHBznbdCe6X1FtBhBEwaXc7fdHNvXpHNvj4k/Dj07nrfRkpTr8Wa+H7h/EVb+6yeylfxXGpG6Kdz6nl8YYaUI7UM22Y+JQlQwIWCZdMDuIvBlywQ1OEIfIxNpUbMimpwthtqIzgKnkBZWG8UWeibEIe5hEIZEIZeIQ9zRCHZ6KUSRHd6Hz3bukki0UMrSF7GdrTwwiwYfJhWbOrTHgp/wC0vgjtVNTIX6RR9IoHjH2h5iBt7lh9Q6XhPK6Pr7jl1HMINjG65tPBd1aksosOHVdoei+DjWwwXfAMWKMGU67EciOYMZtgpLDJRbKqW5HRKOqWYoZdjy5g9DHKnBxeGehpsjZHdEnjAUyIQyIQ8tEIZaIQ8jRRhEQrBBOygXYgARpZfQFPalliOunzZ90k3Reb/pDMFCHMjnXytvW2rheZthvDcuXq3ebmTqbxmeocuhdHo+Fay+X5sPm0oItbSMKQ1KtFd4jdZKXt3joq9T+kZsvcViPV9DNOiVsuei6ldo5HZI01+855dT09IJRS1x37jms1delq3P5IqtXh7zXLtqzG50/uwht0nlF6Tm5N5NRw83Q/CB+Egn9Tsx0IZ2FssU6sFQ9ISk+RPXKRC844O5prFOOUJps8iBDhGHDeIRRRhwwN4TF4JuBJ+GOvK4iYIpJgZBG8UaPQ8Qh7eIQ75hiWEdyR4TTR7lgpF2hWxnbpXBYqGXpCk2dSqPAxRYC2NJcHJf2m8F9kxqpC/RsbzFH1GJ8QH2Tz6H1g0Hv+IvJeD8P0KJTTbQzXPsxa+pPlFiwnEMpFzDPU5zW1l8wLGMhBGoPiHXz9YBdVvQajUuqWe3cu9NUK6hlIIP8Adj0Mc2UXF4Z3IWRmsxZLGQhkQhkQhkQhkWQGqKoLoNW6CNxhnqCnalwgcURc3mH/AE8hG3JR4QFUubzMMWWALAQLc31GFFR6GWi0U0D1k9ZaF3NlG/6DzipTUVlkjW5PCKSJTVM3tpg02RfsiKprbe+XUbbjCOF0QccOzaW0h9TUTz+pT1E+egTIwQDlGXaYjooo9m4YOkRWG5adYFGJYUCDcRuMhHUaRNHPsZw6zG0bnWmK6TUuqWCuVWHwpKlo9FTrITAjh56QNwYz4sfMKkUREWosHK6HmEOthEaMxlufAnrgp3EYYwhTMkDlFGiEyj0iEPoPC5JIEdqx4PFaStvBasNpoRnM79FY+kJC0mdGMQkCBsMkazpYZSrAFSCCDqCDoQYieOUVKKawzh3HXCZo5t0BMhz9G32TuZbeY5HmIdg1NZ7nMsboltlyuwnoqe5uHX84Yhwc3U6jH3SxYfNEoHvm/TS3zgjbOa9RLsNsDxiaJl5ZG/e10I6HrGJ1RkuQ+lv1EJ5idKw+tWamYaHZhzB6RzLK3B4PWU3K2OUFQMMZEIau4AudBFpN9DMmorLBWmM+i6L15n0gmFHlgd0p8Lgmk04XbfrGXNsJCtRJoybPIiIRzZgUEsQANyYjlgm3PCKniVQalwLESge6ObH7RH4RUI73ufQYUdi944o6EKIO5Ctss8BkunAinICoJEhSKyXtI2lxFIy4inFpekHrYpqI8FExilAJJIHqYeTWOTzV1Uozyir1dVTqbFwT0GpgUrK13GKtNqZLKj9eCJZ0s+CTOb/QR+Noxvi+iYR0zj7dkV8yOYJnKlf3ZB//AFGW3+E3GNS62r6MRVeInUdi49SIVlPPY7mn0+xZ3ZEtRMY/VaBjoP2kQhIjDqIhD6Uw6mAAvHRsk2cDT1KKLBRgcoVkdOtIYyxAWNRRLGQhkQoDxbDZdRKaVNF1Ye4PJh0IjUZuLygdtSsjtZwbiLAplJOMqZ6qw2ZeTD9ORh9Ymso5ClKqXh2citWIMXFtPASdUHHKLVhAsgZnyefOGVl9gCpTWW8Fkw3idJTDs877A32YX1G2/TWMWadzXrFQvroeYNs6UDHHawd9crJBOqQNBq3T9Y3GPmYlZjhGqU5Ju5v5chEcvIyq8vMgkCMBcHsUWZFkA67EUlb6t0G/v0im8G4QcivV1Y00jNot9By94zt7sZjFRXAbhEgM9+kEzgDZ0HuWJkW2mARMl4MIi8lYA8SrZchDMmsEUbkn5DqY1GLk+AVs4wWZHNMf43mT7rSplQbzH/IQ1CDXQ5Op1MPvvHuXX/RTJtG827TGeZ1JOVP6xbi5dRX7XGHEEl+bBJlTJkadpLU9EUEwJuMQyru1HLi/m/8AAJMxkv4VqXHldR+IjDm35jEdGoddi+Wf1IRPma2ppvmS2vzisvyC4r72L6ICnywfHTzvZyfzjLXuGYy8ppgjGSOc+X/NrGXgMnL3GjSC3hmJM8joYmDeSCYmXxoVPxHzii1yfSNFOvHRmsHnqbMosdANIVmdWpDOXAGNxJIybMiEMiyCPi7h5KySUNhMXWW3Q9D907H48oLVbsfuFdVp1dH39jiv7g0uYUmArMV8pB5EfjHVqUW9xyISlja+qHlPhLM2oPvtBJWpDMdNufJbcE4OU95iykWIItbQ31vvCV2rfRB/sEHyXR8zG3hHPrCKwuRp7nx2JZUkLtGZSbCRgo9CSKNHhMTBNy8yKdVIouzKAPOL2spST6CKtx0tcS+6vXmfTpFdBmNSxlikOL3J1PWKDrBsrjNGkiMseAoMhPU/3+USQta+cDSMgjIhBRxHjkuklZ31J0RebN08h5waqpzYrqtTGiOX1OO4ziU2qfPPJa5sktdvIKPzjo7Y1o85ZfO6ec/6J58laZFM2zzTqsoeFfUc/eBuRnws/wCX+/7As/CJ9SBNnTVlydbr4QANvWBSTfVjFNsKlmuOX03P/CK8s+QrmXRyDPmX8VtL9SYxmK4issYdeonHfqLNq8kFT6KstedOk046CxI9bxMSfV4A79NHiFcpsVz2kjQ18xjzy7fIRl7fMah4uOKEviC9pL5Vr/6gf0jHHmHSsXWpfIllyprDuT5M7yIF/lF4fYt21x9qEogdVKQH6enMv76ar72jLXmFhNyWa57viF1FOGRTSEn7SswdR0K3GZfQxeF2M13Si2rvkdwwiXtDtrOTpIcIttIukJSZ261hBqQJjMTeKNGRCGRCGRCFe4k4TlVbBySkwC2ZRe45ZhztyMMVXuCwKX6SNst/Ri7C6D93mCRMIm3F0e1r2Oqka6jTnreCzlujuXBdPD2N5Y7qcTlSh33AI+qNT8Bt72gKrlPog0rIx6iOv48lS9FAY8rG/wAbafOGYaJy6i09Vt6Ferf2iTm0QBb7dflrDMdHXD2hWeqtl0EeLY1X52VnnLYjRgZdgfCSD4b+ZjLVf3ULyjbKWG2K8OnTp7lS7nTUlm06f8QGVqiEq9Hysl1Lnh0uXKW1/U8yYRtubPQ6bR10RxFEs7EV2B+BhZ5Y3wL6yv8AO5MGggU8GYdi2436fpBMkreepZKPjOVTnsZqMAtruNRr1HLp7QxHTOyO5M5Wp1fh2uLXBacOxiRPF5UxW8r6/CATpnDqjVepqs4T5DiYGHfQ5rjlO9XUF2B7MaL0Cjn6neOxUo1VpZ5PJal26i9y6RX6CfAaUNOmTiO6l1lg7Dz+EDnLLMadJJ46Lkjp0SZVqLh5hGdzuFXkggba6EVU54b6Nle45rJtRVJRSWIUmxtt5/nAJ5bUUdbSxjXCV77cRGNbINJLFPRovaZbvM5j1PUxpy2R4EnOM7N18v55FFxDB5xlmfUzLXOgJuT+kClGTW6R1aNXS7PCpXxYkomImKVGYg7dfKBptPgffRjSuw4zJhZcwXobXHUb6+sW90nkFXNqK3tZAZmGMuu1uf8AURWAucoIpMbmyu6/0svYqxv8DuPeLU2uopbo4T5j6svNDL/CkmjtqZ2QHRgNCDvlIG34RpQ3coW+2Spfh3r4PzO+YSm0M2MFp48IsciFZHTiErGGGibiMmz2IQyLIazJgUXJi1FvoZlJRXIFU1GlycibfeY8go6wRRS6csDKba8kU7iXidU7iCzA3AB717EEsw567D48odp08nzIXnNL+c/MpE2uec30j5U1JsL6DchRa5+HrDqjGC9UFlyAK2XbWW2dbAkgG63v3W0sG05XHnFOx+RFFI0o6YNMl5nCqzKC1/CLi7bHUDXaMTzjJSabwWWdVOAzswnSmNmM8FprFRZEutjLtvba4hazbCOegzXFzfmn5gNHNCBm0B0vsN9BfbpvHPm5TeTqVKNcQGpx466Wt7n9IzsJK5mVsyckuVNbLlmgsliCbA2NwNRG9gPxGKZ2ITG52icIy5NjLC8SsV7pPUjy52i4RTZpW7UbB2miYzNYA58u4YljcZuoBO/LTkI6sIxSwjk3PflsHEybKAcZkv4SPKNOWELOpSLdw9+0iYvcqe+h0zfWH9/3aFZVVz6cMPGdta/EvLudEw0SZ0otJIIYH1BI59IWnvjLEg1carK3s8mc54ImF0qZLE51Y+oBGU/MQxPqcuNKjFx80IuDalpdc0maRY5kXQA5gdNfO0C+8wzogqoWRXxB8RnikxVDNVRLY6OR3gGFjr0BteKlLE8krp3UtJvMX07GccPMpZ/ahc8uYACcxAHw0OkVaujB06aFydcnhrlfM24zoUmUsqcoLyrK9ka262I9QeUas9eCaBaOL017j03Lq/MpGEVtJKno5lz2l6h1zLmCkWDIbbg62O8LReHlnalXbODjNr5F4GDrOXtKN1qE+5/EHk8vxKfa0NxcWjkWQvrlh8oTVFAwuGVlPMFSPkYxKA3XrEmkytYiEU6Wuff3PSF2dRNsacJF1nTAmoy69L5hl9941DPY53pSNbrjv8z6AwsQeZijoPpRgDH4k6mMtBUSCMm0ZeIiA0ysF8qd5vLYepgir4zLgDK3nEeWQ1UxZS9pNOY3AUDmx2VR1jSzLiJTW31pcspGP4nNnsySbM4HeKnRefZyuugJJ3NugtDtNUYczFrJSk8Q6/oVtsGzZixyEC6t4lmWNr/aF7He3tDLt7IwqX1fBtXF6eZKeUkpGCEXVd7r3s12a+jbxmCUk8m55g00ZLoGtMmXJKuDkYd2aL3cNYb6jpoYkn0iUoPDkOah5MuYWmIiF1K3BvLRizFR4dSq6WAubjXnAfWxw+gVOKeWhTX1sxbpLuEPId/NcHMW3Ou+W+mnSAXJvqHreHwK0w1+2UIHIa7SiEsS3LKL23FreRgO3bww2ck3C9LLWpdaiS8xiLIoJQh9zn2O2u+kVGOSyHH649owCS2VTYEZciCxACBdLDfS+oBveLk8cFmpwmVkEwTb6gPnXKe0YFiFB1NubGKjX5keEbyKftnL06ZWC2IlAqGIBz5Rcm1tCBB64Q6sXnJvOEM6TFJR7IlAjoVYFm5bXUMpXodekHw+ULuyLfKwE4zTS56drLcdoe6UYqUZ97q2oJAYG2+kXBuPqtcArVGXrQfJT67B5kvVltfrz0vpFOKfKMKbj7SNsB4lm0U0NLY5frKfCRzBEClJezLobdUn/creJfr8Sz1jdlULiNOQZE0/SJfwsw76t5X1B8xEcWuGJ2WNJYXf/wCr9jTi/BBOC1tIbsNWC7grr/uEYks/EJTbFR/6y/IGmdnisgS3IWpS+Xlc9R18xFYU1hlLdTPdHn9Gv3FNJjJlJ+44mh7PwrN1NgNr9QOu8UpbXiQSVas/uUvny7okw3DaijzGQyVNE+uW+Yeotqp8x7iJGDhyugG22FqxasS8xRX4dh89iQ7Uszmrju+zWyn5GKcYSfPAWM9VUvV9eJC/BpQCZTz+0I5KQD/pdG/G0R0/hZI+k0ni2LRJU0FUwsROJ/8AknFh8GY6RXhzRa12k3ZbX0F3/pQLZp05VGl1uL36XvqIrwX3ZP6m5cVQbD5tZKpUUS0vc3JY5b+eup/CL3KHQBHT26uTnY+nZcnccMMbmGoY+kQBj8QlYywyIqytSUt3NvLmfSLhBzfBU7IwXICnaz9TeXK6fXb16Qb1K+nLAf3LfchnIkqgyqLCASlKXLGIQjHhFF4uxbM7gHRSZUvWwzadq/zyX/mh3TV9xS2zLb+SEOFz5a5SQZZB7xF2K30OYMt99L+kMzTZVTilgcVihmKy1XnYAEDTckXvv/YgMXhZY2+egQaBXQLNsGS9yF0Kag5Tt7xjxHFtojgpLkUYnXTbtISUrSMrAOdhowDKTzvr1giSeJZ5AWTllxS4AaLtuyMsC5bVncBrKv1rHQsCeV9oJJLICDnjbgerhcySyTSou32Qsu/cIYW5Ei/zgG6MuBuEXHliiuULLKSpjma/iUC62YgrlYeFtAORufOMS3PIeLSNMLRgWM2SHDC6uxIdCEHcLWJIGmh2111jEYGtxV6ufNE0sgZ2ucrEZr2OhAI5aW05QFt5LIpVRMmhg8su9x3rHOMzXJsBrc841zJcmW2h5RtOp1lyxoGPaW7pygllcEewJGh201hmtJRwAm3ngPn4MzrfMqjXKGOUXF7Jt3TYenpBlNALKXIhwiTNAF5ahL5jm0DW1IPn3fn5wTemJxrmuq4CMbn9q3ZC58JM17IO8L2GbQKLHQb+2o/ZRu2bk1FfUomJ02VmTXQkbQvOOeA1E8DXgrEVzGlnn6Cb3W+70cdGU2PxHOLrbnHY+q6fsY1Vcc+J2fD/AMMc19NVYVO+1KbZv8uYvQ/Za3v0uIwppizolXL+YZ7Mo6WuOeQwp6rcoTYMeqkb+o18otouMnFY7eT6f6IaupmqOwxGmM9OUxQC9uo+18jE578kexPMZbX7+PowCjwNQS+GVmVt+yc5W9GVt/h7xW38LNysb/5Y5964ZpXVFSB/7ygWZyLoO8fPuxeXj1ogdle7+1Y4v38f6Ek44c261EhvS/z3jGK/gHX2vs4y+hBkoxtVzCOjK2kViv8AEactWv8AxR+ptKraWWwZHZnUgiyX1BBBsRr7xWK+uSY1s1jCXzCa/Hpk+aZv7tmZtyyhBpyAUacom7yQP7L2lbj3Lg7fhq2gkjVKwhyk5VF2YBRuTAWm+g9FpLLFE/ijtHMqjXO3Nzoi+cGjRtW6xgZ6xN7alljDDcJse0mt2kzqdh/KOUYstysR4QSujL3TeWNbwAaTPS1hfpc/CIRvg5dRSy7yHL2sna3te5Mxi35x0k8QaE4wy4tjLDrGYJjyhnZmLDKCCFsLgc9768zGZ9MZDQivaaDa5FaaXkixLAkeEk2UEqPs7XPXrGIZUcSCPGcolWUzy3u7ImYlWXcMb3sdwL3vFZSaJjKwK8qSh32LM2obN3VOqgMNQxJuduUFy5dAPEerCJy5WLMFKX5EkC8sm4I2U2284xnPBb9Xr0EmJ1TEKstjMl+NtCSb2bTnoeTGCRxjkXlJ/d5QJh9RMExvo1AnDIc7WC65g1wQbCx36QOS95uE3lZQDjGK5pfZpkOti4Wx0JvYncE6766X1jLj5BvH7AWFtLGZXF3YC1wBZu9rm5AELqbX203NYaeTUZccjihwyYFFRlaYgY665VGgZS2pHlyFzGnjoaXmC1dS0mfMZZAlswCm5DDpnUsNzp7xNoKU2nke4NWMyNnCu7kgNYtMZrGwUeInSwJtYW6GNNYJGfBKRPnlJhlqqi2rAgNLKkg2uqnz159NYtSjBYj1BS32POOBFXYbNfMy99d2Ayh1N7BQA7AnUbH4xrd5idlEnyhKmHMC4ZXJTMGKgEqQOevre19omV1BQUk2mhVPkOrozKQDa1xYEQNyasTHG1Klx9x1TC+KZcySJE9FdcqqytrpYa6week3S3RfIktdtSrsWUJ8W4ESaM9DMDD/AKTmzD+Rjv6H4wpJSg8SQdYnHNLz7mEcO0mI5JiFkYyrfQ1SnMQb+GYNQNNzcRHJIzVGVm6M1hoW8Q4dTEh62lqaVj/moRNlE8rMv5iL9WQSFcq+IcJ/zuB0lGQLUuKqRySYcvsQ/wCQi8PszFmfvQX5o3n0+I270qmnDkQAb/hEzLyBOOn/AOy/MWVFLU88Pk38gB+cTn8IKXgf+2S+TBezqh4aWUnwH5xMS7RMN6T71smQvIrDu8mX5WzRMWfAtT0K6RlI6txNxBJo1MtTnndBy9bfhvFQTlyzpXYrW2PLK/h2H1VcQ9Q7S5O4XYkeQ5esF3KPQS2ztfXj+dDoOD0SSUCSkCqPn5nrC9knLlnRorjBYihpeAjSNwYpmke76dYpF5OXcOZbr2jaSw8k62sbm3xufgYfbeOBanDw2XSdRFZYCHSzHTVbWCkabE33ELKeXyN4wQyZJy3sVYCwYi5tfZgRoL31tG3LkzgyeRLAszWYXYOAdrDewv8A3tFRWepfRCbEFlu90HdW1je19tgNTqee0Hg5JApJNnjujsMw7tgO6vO27Lpccr+8TlLgnD4YrrqaZIbLKD3PkCORy+ntF5TXICUXB+oJJlQznsyv0oJJcd5mGgCAbAD+nKJGKb5YvKTfGOTeXNVZqrOksynQKzBDe1jclTazXFvKK2t9GFU1FrKIccowHe12LmxFjcC4OcXW5Ol9tjFyWQnC6EstZ8kdlLcFXAZgGy9nrb1FwSCfva8okY56mm3FYTG0sOomSpkrtMile03UEqDmzMO/bS2g5RJJNJ5NRcsNNZK3Nyy1YDMrA7kXIIJDHUGw13uNufLAGXCHeF1iZFlAzXcnVS5CDQ2YLcILGx1B2i2iRkvZWchpM+RvLE5h3lCjwgXOYkdDlI05GL4fcj31rGMlZqZGZ27zkWBvk5nU2ANxrGxGUcyzlgM2gmbspvmFwQbgtcjfbYxajuaLcpJM6bO4BlTZEp5bGVPEpLsNVY5R4h18x84B9plCxjE9ArKljrgq9TRVlE30inLydScvqGG3vaHq9RGxYZxrtPbQ+U17+w6wzjZgck4ZlItc7xiekhLmDwHr9I2R9Wayhu2J0rSjLa7yXHeVjnUdbBjmHXfSFnpbGxla6iMcZePqc9xT9m7kl6SdKeWScqs5VgOl2Fj8YDKuSHqdRGUeWmJJvB+JStRTzT5y7OD6dmxjO6S7hv7cu35C+dJxBPFKqx6y51otWTK8Kl9kDAVrmxWcBzLLMinZMrw9OuiX5GJh9SWP0NQwG30Uz4+GKzMJF1pdkdj4a4HyWm1HeffXl6CDyuS4RzYaac/Ws4Xl+5bBIXlsIFuY0oRzwFIbQNhU0iUNFGsm14heSKorFli7G34n0i1By6GZ3Rh7TOPU+KrIrZ2YXlPNmZgeXfYq3qD+Y5w01jAHTSzHJ0pAHk580srl1ue6MwGn976QFtZHuxFLpez1HaGWw1s40bfU81218rRbeSlEX1NOUS7FO81rnYg2IOtwNOYtG1LngprgW1xEplJytLOitYannpzsALX9rxpSyCnw+ehlbNbsy0lLhL52BNipI2v4gLW35bRa68lT4WUiCip2ngTAwUgAsoawyNYFNwQoGb1trEcscGIxc0nkQ41UL22aUrS8oAA+sWG7G2gJ30jUcpcgbWt2YoCqKeYRmyNotyQDrrcsb+sTOAbhJ84DeG5rM4RZIm3U3UorFRbVxe1rcrnoIqbXVham+mBzieIIsxadsk0KR3wmRlUZbottyVGubp4oqLb5XAaTSe02nzFlN2ZmPMeWuawICykVmfLYLcHmDfu35bG88ZLziWMktHVSmzm4M6YgKssw8wEZXJsA1r6EEG25jDT4wbUov5iyokSRNCpMEtQUVmY5muVuW7ptlHX5RabSATjHdhPATR1M+XOmTArziGGUgtqqCwPdN7EDoeUR8rBSclJvGSE16lQFlMhBIyWBIAvpdhfn8hG45MSsi10wBYbS/SXJLC+l+Z8+phmCwsi2znLO005GUWIItbTy0jjTzlnYra2rBuRcWO0UaayV7E+C6WbchDKbrL7uv8u3yhmvV2Q9/wAROzQUz5xh+4VtwjMQEArOHLNZW9DzP+8QwtYn14F56H3JlcrMMqJBuKWeB1lt2i/DUj/dDEb4yXVM592hUXlJx+HKNKXjeZJ7sxHsPtLY+4MVOmuXJdc9RWsZT+PBMf2gId1mDzX/AJ0jHgxX/wACKy6fb6MEn8ZM1xK7Uk8zcmNKqPkClDVPhcfMW9lXPqsqaQdbk2/8mEU8IxDQTbzL9TrUyqL+nSEFBI7UrHI9DRCkyVTFG0SK0TBeRFjvEolHs5Qzzen1V/m/SC107uZCGq9IRqe2HMiLDqOwFRVubnYHc+SjkIlluPVh0N6DQ2Wy8SzLbOacWOrVk5lGVWa4HqoJ+d4qualHKeTpT0/hTcWMOFOJzTkS5l2lE8gCyeYvuPKJJFp4L/NqhNAmSZisr63Gg2ucw5HQ6b+cVHjqgi9x5NoC4W+oOuZmuDtfle1rbxNyXQjWQWeiaodStiCCoWx3FybHlrGs9yml0YsrhLSUH0W7HMrEMRYlVKi22U35DSNN8gpLEciWZPaX30Ns1wA29zax10G97xvKYB5jyhl/iInIjf51mBWyd9g6k3uAFFrnT9b5SwF37kn3DJQEyXlOUrkUy1zlA7lSDbXS3h1uDlvGH5msbkK8Pwjs5neMp5odAoVwyG4JZWABvoNdxr6GKcsmIV7Xlh+PpmUzHVQxDFpQJvLzLlBFyAGzWvy02O0XHjhGrFxllewrEGuEJUjQM7A3tnDBW3Bs2uojQCuWGbGhZTMZShCnP3m1ZltrtYk7203jWSbHywvEKJ5U1CcuZkDLqHZddBp3R5ekZTyXKOHkLo8a7Ka3ZmWe1Av2nce4W5N1NgD0J3tEcNxpWbZcAc1DNs7BlUkk5jdjf6ohmEcdQU8S6kkogOthYAj8YN2BTxgsNNUvK+npXE2U7EupPO97EHwNvtoYU9Wz1ZrDFJwv0kt9fKfVFswfGJdQuZDqPEp8Snz8vOErapVvk6uk1depjmPXuvIYQMaMiizIhDVkB3APqLxabKcV5Ak3CKdvFIkn1lr+kbVkl0Zh0wfZAzcO0n/40j/tr+kbV0/NmHTX5I8GB0w2p5H/AG1/SJ4k/NmHCK7AkqNsWRKrRDWSYNFGslT4w4q7L6GSfpPrMPqeXrBYV92I6vVNJxg/ixRhBSSgqJ9yXNpSc5jdfTzitReoRwwfon0bLU3KUvkHVFc81wWN2YgKL2AvsB0Eec1GrlqJeFXwj6PRpYUQ47dSrcX4c0mpKsQSVVrjbUf0jr6SHh1qHkcTWtWz8RLC/YUSxrDeRLaOsBeYr/RTChPupP3gdD66HzjWDUYZLn+9zVsZso5bEZ5d3Sx11Ud5Nd7i3nGMI000F4fMlOD2YSYSNwb5RoNbbAG9wddojyZBZdIZwmNN07Lx5bACxIy2sQ2guCANzvEbSxgzjPUUYzhxEiWwOouFTJ9RhfNe1r6ka668rWiZaYKcOAXD5PZq3esynwNLFyul2VjfUHlzsY0pNMzGOEb4JiBlFjcMAyZQy/SNe4yyr3y6MfjfeMz5LreBdPxG5nCXlVczMZTHMrO7sodFsAuRSBr0iYMbs5aGGBYerqRUmXnm37Mu73AUkM47PTc/WI2vtFSkzVcMr1gvGVNxJVFVJalpvZd0m11lq5CgW1BG983Xa4+ZqxdhRKrJmqKxZCdWA1PevmF7a+sEw+wJSl0XQb0ld2LuUIbMRdpuWzKFIAyBRY3sb35RpUuXUJnaZQUUpRmt2jW0JFgPbpBdrQLgjqmuT/fwgiQN8g1PKzTEUG2ZgL9Lm141KW2Lb7FwhuaQsoaufh1QyN3lBs6HwuvIjyO4PKEZShZyup156VuHPQu7DMqVVIQCdQefnLe3i99xYxqE1L1Znm9Vpp0z31cP9S2YNiaz0zDRh4h0PUeUK21uDOnpdUr4Z79w+BDRkUQyIQyLIaNFoxIhaNA2I5bwfAimTJFG0KeK8bFNIJH8RtEHn19ouKzyzFk37EerKPwnh3bziZh7igzJrk7KNTc+cElLEcij06ttVa6dwybV9vNNQRZAMkhfsShtpyLaE+w5R5jXXuye1H0P0boo0VLC5f5FYxiteomdlKvlDAEja/6D8RBtPVGmG+XUq+yd0vBq6LqwrFpGRkUszWQasSx0uLXMM6G925b8wWvpjGMVFAsrcR00cZrA7wRfpIIi4dTo2HHugiAsIxVxDTS27xQB/tL3X/3LYmNQKdaZRqvG56XUOWXaza/EixPuY0xaUWa0XGRlsC8q41BCm2hBBAve2+8U5GcNGtZxZImkF0e4Ur1BH1b+Y11iZRUst5BqfH5ajR3uCGXS1mBuGB6iLBbWgul4jkiWUYM2ab2kwgWL2ZWym401B26mNRqz3NRzjDJqnitGXKsrKS2ZmBys5sc3aMNWzFiSNthaDR067s1Jvsges4hmTCxIUBiWI1K3Nr6bfVHwhiOnggUpvII1fMbTMQOg0HygqhFdgTkw/DxfzjMsFFopx3YAaBKk6xtGAQVPZntPsEH3uAPmYX1kmqZJdcHQ9HVKd8VLoPOM8NFTSrVS7F5a303KfXU/ynX49Y4lM90Tu1WKmx1TXDEPA2MCVM7Nz9DNsD91z4X+P4w5XY38RD0lpI9v5/Oxc6+oNIe1tqhsRtnW4zDz6jzAhyEfFWGeUtn9mlvXb80WykqFmIrobqwDA+REIyi4vDO3CcZxUo9GTRk2ZEIZFoojaNIwyFzFg2V2S8MtHOiwlXjGAueDk/FmLdvVNY3RO6vtufjG3xwVVFtOzz/Qdy6Zkw0KqtepmXmMPqyUOx8mNl/1GE9ZdshwdL0LRG2/Mu/6IBxSbllNl0svw844NEd1iye2ue2Da8uBfwvR5e8el7ev5w/6TioQiu7FdBBwqee57j1RmcDoPx/4+cD0Hqc+ZrVwUobV25BJW4jspnn5QH2CjvCDR6FQR0HDj3RApFPqA454TGoGl0OZ4oO8Y2xaQgqoEzLApkQo9EbRloIkwzWuCgqXDESBSQcXkTShEBlhwqUOcBmy0h8PDYQHJrADMMbLUSGvwwvSz2H1ArevfFx8AT8IQ1luMROz6PhtfxHv7OqvtKd5Ta5Tb2YWP5RyILbNr5j2sWdti/mCsV+CNInFSPo22PkTuPSGsYeROWp3xlDuunw/nJcsVYzqBWYXdO4/8yaE+4sY6Wjl/cweX9LQUqd8fiQ/suxYntaVj4O/L/lJswHobH/UYvXVYe4nom7Mdj+KL/HPOyZFEPDFopkTxowwSoeNpAZSKzKnQwzlRmaYxXdnTzX+yh+NtIpLk3KXq48+DjdLO1ufWBKXJ0pV4htR0+qxQGklSkBtklqTy0GY/O0cnX27lj3nX9A6VxsTfaP6iLF8ZSTRTpYH0s50W5G0sDM1vfT/AFCK9HpZbOl6W3RnB/d/yC8PveVfqTAvSUnK7nyOjpeaIsjq6fMT1JjFU8ILKvLyAICDY7gx1arFJJnI1NG2TH2DNqIcixHbyXugm92MsxKPIFjLXB9I1AiXBzvFB3jGmxeSENUIwwbAJqxRkwQRFBEmGa+hWAuUIYiUwoQYWkTyTEZjBYMKeAzNodF9DATaQI8VKWEMU1OTwh5S2NBO+8j389LD8BHAs1Hi2uS6I7kaPDsjEVfs6Npk0csoPzi7F60X7jEnura95cq/D1qJJ+0jMPOxN/zhqLTW1nI1MXCasiCdj/7WcNiUVj5NlaWf/CD6eT8SIjq4f2JryOfcJ1vY19OeTMJbejjL+JHwjp6uOYM43o+W2UZe87dHEPTnkQhqxiYMtkTtG8ApMVV06xg0Y8Ctk8Mp374F1vDG04H2hR7iXirGQ1NMQcx+cZksJh9Le7roxx3OcmZYQmemwdFwadnoV6qRr6n+scnUrKb8meg0L26iK/FBfkIuLJN0U9CfmP6RegktzQx6WhmpS8mS8KTryyvQ/iP6RnXrEk/cE9GWbqceQznrvCkGdOPIPW0uYBl8Q+Yhii/w5Y7ALq96MwydYiOzVM49leHgulBUaCDMWlEgxWdpFxMYwij4idTFsWmI6mMNgWgCYYrJWDxYNFcGcEsqGIImAuTDMSpdAtYKhdonk7xGDHuGm0BmbjEb9ppAG8B64NsAqp2uUc9/0jjekNZx4cPmep9G6HYvFmvgPZ87JRlftWX4kXjnUrEW/kb27r8+XJDwJKt278iQo9tT+MOWP10vJHOS9T4vJaeFKvPMqV5B1/8AEAiDYxPHuQrq0nCPzRBxTOMmmqSu5KqP9Ts5/Ew5pFmxfM4XpKTVDS7tI5JQz71EkjlNl2/7ix0bpZRz6anBJP3fqfRBjinfRqYhGaMY0DbBZ7RtApPAgxCZ3oYj0OfdLk5tW1dhB5SwcCjTOb5K7iVRdWhayeT0ek0yraZXxMuIWwdQvHCeIj90dOYb5GEr48yXmjqaZtypsX3W0/gxhW0/aSyvUaevKObTPZYmej1FXiVuHmVnB55kzbHY6H46H4x09TX4lfBwdBY6btsvgW9kzRx4va8M9GngtlXwwDTo8v8AiAXI+15DzhuWnfh70cSHpPF7hLoU40YZt8jdSNL9H5j15RmjUyq68o6d1anHIaJ0ySQs1ShO19VYdVOxHpHahdGSyjluKfKPK6tuIMpAJx4KvWzLxMik4iie0YyLtAbxeTJghiDLwbpDMSYCZTQeJmS4DFMFF2gqQIy2VsG9G0L2zUVljVGmnN4SLLhOHZyC+g6Hc9B7xy9VqoxWE+p0fCVCy+WRYhJUzrKNjYnlfp7Rxmt0tq7nbosn4WZC/HazM6Sl5EXt15/D9YYUUmo+XX4lqD8KU/PhFip7U1Nc6WDMfU6/0jdKc57mc2zC4XYK/ZcCZM6Y27zCT8AT/wCUNP2jlXyyl8xX+1jEAqy5I3Zmmt6BezW/r3vhDujjhObONrHunGHzKNwpS9tWSFA/zFY+isCYYm+GxefDivNpf5PoO8cs7Bo5iGZMhdo0kCbAKuZvBYoBOQmqZZY7coOmJWRcmchq58ZnI3pNPhcieqmXv5wu2dOKwJJRtcHkYGwiHHD9b2cyzGytofI8jAL4OUeOp0PR96rtSl0f8R1GdIU08qagsQTLmj73iRvK639xHJlBOCkvmejhOXjyrl35Xw7laxfDbt2ij+b9Ya0eo/8AHIU1uk3PxYde43kySqK31TGNXQ4vKG9NcrI4fUtvDfEYVOynHu/Ubp91vLoYzp9SoLZPocz0h6NlJ+JX17ol4nwQTB28q1yNbbN5+R8+cC1OF/cj0Zj0drZQfg2FdpsTZF7GaomSv+m/LzQ7qYHGyWPVZ1LdLCb3x4fmv8ibGqdMy/u+cK17htQp5a7kfGG9Pq7FnxPkBemcklJfNFdrgyHvFdTYa7kcvWOhC9TWUIaihQltckATUPQxvehKdMl2BmWNKWQDi0eAQWE8ET8zdBDMbkbUUyaXB43ILGhsZUlM7C4Gg6kC+ttL7+0ZnrqodWMQ9GTn2HGHYW7GwFz5cvMnlCU/SEpvFUfmOL0XTSt1svkWuiwB1l55aCY+uU3ATTfLfxn4D1hadkureX+RJaimMvDXqr838fIV0tVOJNza+n3t45uW5c+0zpTop2p46E8+cJIsP4ltvsDqfveUG/4Y8+0/yMRg7n/1/UgwCgJmds+w8IP4mKim0oo3q7Uo7UZxTiuc9kDournz5L+Z9o6EIKKwef1E/uovvCUkUtAjTDl7rTXJ5A97X0W0RJyfBz9TJQf/AOTjXE+MmpqJk1tAT3R0UaKvw+ZMdJ4hHYjkQi5Sdj6suH7IMKvMeew0UWX3uP1+AgVssQ+JVeLNTjtD9WdYJhM6TZDMaNYBtgk+bG4oBKSF8xs20FSwAk89Cu8R8WLSkS5QV5v177KPs+sHro3LL4KW58Q+bOTVEyFWx2EcC6aYGwqFtULHN8YyyzYRRovPCPEZMtpDkEkAWP1suqkfeH4GOdqKnFuUej6nf0GojdthN4lHo/ND90trupFwfLp6jaFLK9vrR6HXhYm3B8MZ4RUyypkzbKp8L8geh6esM1alSWyYrfRKEvEqXxQPPoij5bgH6p+qRy1he6rD4GI2qUNyJ6TFZspWlHwndW5H7p5fhC0k9rh2YGzSVWtWLr5oHqJ6lfD6DmPeBQrafU0ozg+BRMrlBsbiG/Ck+hpamP3lg1qaeVOUB1VwdRf8RGozsg8I1ZTTavXSYqmcJyfqNOlfyv8Akbwdaya6pMTl6Kq+42vmRnhphtVTP9Sq34xpavP3TP8AS5LpYzUcPtzqCf8A9SfpG1qX+EteipZ5n+SCTgyk6s3otl+Nhf5wR3zfZIY/pkO8m/ov8BUrD5UvU29XJY/FjpGUpS6yDrTUVLOPq/3C5VTKAuO/0tt8ov8AtQ82GW6xZi1ga1k6W0rLLdwbjQLZToL6che+pN4HPUyfC4RzaY3u3M44j5vqb002c0oSy57JTfU2X3O59IxXCyfThe8POFMbN6j6zI/8WlSj9H3yCLki1/JLbeu8MV7Yezy/MxOm2z2uM9v3NpjCewPYy5Yvsg1J8ydTAnFzlkLCP2eHMs/E8xXE+zHZSyDMtqRtLHU/e/CHYVqtZfU5Wq1K6/Rf5AuFMH/eqhV17JCGmE/W10B82I+F4tvPCOfHMU7ZfL4/6Cf2lcYiaxpZLDskI7RgdHYfVFt1X5n0EO0wVay+px7W7H7ilYJhzVU4S1vkHemMNcqDc+p0AHMkRbe9g5y8KDfc+geG8KWnkKgFidSOmlgvsAB7QG6zfL4GtJR4UOer5YxcwNDEmBz5sEigEpYAJjEmCJC7KxxdxIKZDLlkGc3P7APP1hiqrPrS6A0t8tkfmzmLsSSTcknXr7w51HYRUVhAcwRyWjaA5qxhoIgWYkZwWDqltIrBo9DFTcGxG1uvlEayi1JxeUXnhTipTaXP0vz5X6+vUc/WE5V7HlLMTt1axaiKjN4muj8zoNTw0JidpT72uZd73H2pZ5jy/wCIBZpU1ugFo9JOEtl/1K7Nzp3GuAOR5H32hXdOPDOvBwl60QeYzXzX6AjqBtFerLgrZh8EkuehBIJBG6nn6QPw5ZBTu8N+suPMhE2XM07jeXMe24jW2yHmWp02dGmRVGGS2XKQQPw8x0i43zi8ks08Jx2voL1wKYv8OpmAdDr+cH+1QftQQl/T7Y+xa0eNhtXyqh7op/KL8ajvAtabWLpb+RqcNq+dUo9JaxfjU/hZr7Prf/avoTHDJhUB6hr8yoyk6eRifaIJcQDfZbpQ2ysefNGJgsr6xdz95r/haNK+1+ysEj6Nq++3L4sOtLljUqg84rw5S9pjbnCtYbSSNJWNSc1kBc9bXHsIN4cYLKX1E5auE3ivl+4Z0+MPcMEXTbOM2nQja0CnZJ4ywUdHZZza9q8kbmnDMZriXKB1NhlUfyiDV0yfL4Q14irjsjmT/nVi3EeIAAUp7gc5h8R9OghuMVFcHJ1Orw/N/kv3YuwikmT37OWCS2rE9ObMeSjcxT8kIwhvbnY+F1Y3x7HUp5RpKJr3H004aFyRZsh5A7ZugsNNS7TptnrT6iGp1Xi+rHiKKTQ0M2pmrIkIXdjYAbW6seSjrEm9zYH2Vk7twXwtLpJQVe8bhne38SYOY+4uw89fUcpYWECjDfLc+iLUxgIwwac8aigMmL5z3g8ULzZWeK+IhTJlUgzWvlH2fvGGK688voAbcnticpqalmJdmzEm5vuYM5fQcqgorCD8FwOdWFhIVmyi55Aa2tcxpziuW8Bc7eMADSIU2mVLIPMkRhwCJgkyTA3A0mDNLgbRpGjSb7ctx0/pFYLICsUUWvhTjqoo7JftJQPhY6r/ACNy9NoG449kY8ZS9WxZ9/c6thnEtBiSgMQs22x7sweX3h8R5QKcIz4ksDNM7avWplleX+gHFeF2TWWwdfg3vyPyhOejkvZOxp/ScJ8WLD/IQVNKRo6keohVqUGdBShYvMU1eBS31BZT5WP4waGqlHryJ2+jqp8rK+AL/hNQn8Oo06G/9RBftFUvagL/AGDUw/47fqe3r1/6T+tv6RWNM/MmPSEfws2WprecmUff/wC8TZpvxM0rdeusEe/vNYf8mWPf/wC8Vs0/4maVuuf3F9TZBVEHMJS72t1tp1i09OnzkLW9a87tqIv8MqG/iVFh0QW+YtE8atezH6gvsmqn/wAlv0RJIwCWNWzOerH/AIjfiXS9lYQWHouhczzJ+8YpLlyxqyoOgi1Vn2pDnq1rEYpGr4wq/wAJMx+03KGK4peyvqLX3RS9Z/JC+omTJrDOWYnYC59gBDCj5nHu1UrPVh09xY8H4BnTAHqPoJQ1y7zD7cj5mNYy8CDcI+08si4kr1koZElRLlfWt4ntsZjbt6beUdLT0Rgt5z9TfOxqHbyRVcNwedVsclllg2ea2ijy+8bfVHyGsYscpvCBylCpZkdk4M4YlUsq0tSM3jdv4k3y+6nlz+ZVsko8IkN1nrMtYEAGTSYYhmQHNMFiLyK9xJjKU6E7t9UdTDFUHIBLnhHHsVrGmOXc3JMMvobqgl0PMAwaZWTlkyhcnc8lA3Y+QjGUlul0Q0uDo2K48mGotJRZWdTec5F7ta1vX8LAdYqFLu9efC7IG5NPEQEcPLOvk7szmh1HmVb8jFuS7i8ap08PlFfxLCShsbRHFY4DxmmJaintA5IMhbNlwvJBEDEW1GhgbLCEEuZo/wBG/JwLoTyzqNR6r8I1hMgHiVC8hykwWItzB0OoOnlGGsEBFn8xoYyy02nlFmwjjurkDLn7RPsvc/A7xjZ5MYjqpL21n9fqWCj4+lvowMu+6kZ0P5/KMTi17XKHadTCTW14f88iarrlbVbyydiBmQ+x1ELPT1yfB0nqLUufqLZ2LTZfilo46qxX5G8U9FF9GDl6Qtr6xTXu4Ik4pT60px6EGMPQS7MqPpmH3osnXiSUeUz4D9Yy9FP3BV6XpfZnjcQyv/k+A/WLWjn7i/6vR5Mh/wDUUs6BXPqQIItLNeRn+tVZwosjbH2JypLF/M/8QaWmcHhy+iBv0vOcttcBlRYTW1CFxZZY1JBUafEtEVcV7ypai9vE5Y9y/cnwzhtpr5UJmPz1CgepY3PtB4Qj1LslKuOZce98sueF/s3tYz5gH3UF/bMf0gmUuhybdSm+OS5YXgdPTj6KWoP2jq59zrFNsVlZKRXeL+IhLBXW+wFt7+fKHNPTnkBZLailrgfaTlFR9JOY3WnU5VFxcdrM9NbJ/uhmTyvJC+7D950TBuHRLymblZlFkRRlkyvJF29/K++sJzv42w4X5sipTluny/0LCBCw0jDGSyKbG4mJCXF8QEtSeQ3/AEhiEcizTk9q+ZyXiKvac5Yn0HQQ9GKSMPHYQ01K06aspNWYhRy3Noz1+QeOEsnR8RnJhFP+7SNaqYt5s23hBv4fnb47xiuHjPc/ZXREk30RxXG8YaY1lJCgnXW7HmTC+o1Dm8R4SCRio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media-3.web.britannica.com/eb-media/88/78188-004-43BFD14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0226" y="1635918"/>
            <a:ext cx="2619374" cy="2052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utor2u.net/blog/images/uploads/meltingIcetech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5524" y="4135635"/>
            <a:ext cx="2634364" cy="210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004" y="322028"/>
            <a:ext cx="7239000" cy="594360"/>
          </a:xfrm>
        </p:spPr>
        <p:txBody>
          <a:bodyPr>
            <a:normAutofit fontScale="90000"/>
          </a:bodyPr>
          <a:lstStyle/>
          <a:p>
            <a:pPr eaLnBrk="1" fontAlgn="auto" hangingPunct="1">
              <a:spcAft>
                <a:spcPts val="0"/>
              </a:spcAft>
              <a:defRPr/>
            </a:pPr>
            <a:r>
              <a:rPr lang="en-US" dirty="0"/>
              <a:t>More physical Properties!</a:t>
            </a:r>
          </a:p>
        </p:txBody>
      </p:sp>
      <p:sp>
        <p:nvSpPr>
          <p:cNvPr id="3" name="Content Placeholder 2"/>
          <p:cNvSpPr>
            <a:spLocks noGrp="1"/>
          </p:cNvSpPr>
          <p:nvPr>
            <p:ph idx="1"/>
          </p:nvPr>
        </p:nvSpPr>
        <p:spPr>
          <a:xfrm>
            <a:off x="952500" y="1224597"/>
            <a:ext cx="7886700" cy="5633403"/>
          </a:xfrm>
        </p:spPr>
        <p:txBody>
          <a:bodyPr>
            <a:normAutofit fontScale="77500" lnSpcReduction="20000"/>
          </a:bodyPr>
          <a:lstStyle/>
          <a:p>
            <a:pPr marL="274320" indent="-274320" eaLnBrk="1" fontAlgn="auto" hangingPunct="1">
              <a:lnSpc>
                <a:spcPct val="150000"/>
              </a:lnSpc>
              <a:spcAft>
                <a:spcPts val="0"/>
              </a:spcAft>
              <a:buFont typeface="Wingdings 2"/>
              <a:buChar char=""/>
              <a:defRPr/>
            </a:pPr>
            <a:r>
              <a:rPr lang="en-US" sz="3600" u="sng" dirty="0"/>
              <a:t>Mass</a:t>
            </a:r>
            <a:r>
              <a:rPr lang="en-US" sz="3600" dirty="0"/>
              <a:t> is the measurement of the quantity of matter and is measured in grams</a:t>
            </a:r>
          </a:p>
          <a:p>
            <a:pPr marL="274320" indent="-274320" eaLnBrk="1" fontAlgn="auto" hangingPunct="1">
              <a:lnSpc>
                <a:spcPct val="150000"/>
              </a:lnSpc>
              <a:spcAft>
                <a:spcPts val="0"/>
              </a:spcAft>
              <a:buFont typeface="Wingdings 2"/>
              <a:buChar char=""/>
              <a:defRPr/>
            </a:pPr>
            <a:r>
              <a:rPr lang="en-US" sz="3600" u="sng" dirty="0"/>
              <a:t>Volume</a:t>
            </a:r>
            <a:r>
              <a:rPr lang="en-US" sz="3600" dirty="0"/>
              <a:t> is the measurement of the space occupied by matter and is measured in </a:t>
            </a:r>
            <a:r>
              <a:rPr lang="en-US" sz="3600" dirty="0" err="1"/>
              <a:t>mL</a:t>
            </a:r>
            <a:r>
              <a:rPr lang="en-US" sz="3600" dirty="0"/>
              <a:t> or cm</a:t>
            </a:r>
            <a:r>
              <a:rPr lang="en-US" sz="3600" baseline="30000" dirty="0"/>
              <a:t>3</a:t>
            </a:r>
            <a:endParaRPr lang="en-US" sz="3600" dirty="0"/>
          </a:p>
          <a:p>
            <a:pPr marL="274320" indent="-274320" eaLnBrk="1" fontAlgn="auto" hangingPunct="1">
              <a:lnSpc>
                <a:spcPct val="150000"/>
              </a:lnSpc>
              <a:spcAft>
                <a:spcPts val="0"/>
              </a:spcAft>
              <a:buFont typeface="Wingdings 2"/>
              <a:buChar char=""/>
              <a:defRPr/>
            </a:pPr>
            <a:r>
              <a:rPr lang="en-US" sz="3600" u="sng" dirty="0"/>
              <a:t>Color</a:t>
            </a:r>
            <a:r>
              <a:rPr lang="en-US" sz="3600" dirty="0"/>
              <a:t> is the property of things that is caused by differing qualities of the light reflected or emitted by them</a:t>
            </a:r>
          </a:p>
          <a:p>
            <a:pPr marL="274320" indent="-274320" eaLnBrk="1" fontAlgn="auto" hangingPunct="1">
              <a:lnSpc>
                <a:spcPct val="150000"/>
              </a:lnSpc>
              <a:spcAft>
                <a:spcPts val="0"/>
              </a:spcAft>
              <a:buFont typeface="Wingdings 2"/>
              <a:buChar char=""/>
              <a:defRPr/>
            </a:pPr>
            <a:r>
              <a:rPr lang="en-US" sz="3600" u="sng" dirty="0"/>
              <a:t>Shape</a:t>
            </a:r>
            <a:r>
              <a:rPr lang="en-US" sz="3600" dirty="0"/>
              <a:t> is the characteristic surface outline or contour of an object</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0945-79EB-4727-902D-408176766F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44B2BE-191E-44EB-851F-68D93036C4C7}"/>
              </a:ext>
            </a:extLst>
          </p:cNvPr>
          <p:cNvSpPr>
            <a:spLocks noGrp="1"/>
          </p:cNvSpPr>
          <p:nvPr>
            <p:ph idx="1"/>
          </p:nvPr>
        </p:nvSpPr>
        <p:spPr/>
        <p:txBody>
          <a:bodyPr/>
          <a:lstStyle/>
          <a:p>
            <a:r>
              <a:rPr lang="en-US" sz="4000" u="sng" dirty="0">
                <a:latin typeface="Trebuchet MS" pitchFamily="34" charset="0"/>
              </a:rPr>
              <a:t>Buoyancy</a:t>
            </a:r>
            <a:r>
              <a:rPr lang="en-US" sz="4000" dirty="0">
                <a:latin typeface="Trebuchet MS" pitchFamily="34" charset="0"/>
              </a:rPr>
              <a:t> is the tendency of matter to float in a liquid or rise up in the air</a:t>
            </a:r>
          </a:p>
          <a:p>
            <a:endParaRPr lang="en-US" dirty="0"/>
          </a:p>
        </p:txBody>
      </p:sp>
      <p:pic>
        <p:nvPicPr>
          <p:cNvPr id="4" name="Picture 4" descr="http://static.ddmcdn.com/gif/houseboat-5.gif">
            <a:extLst>
              <a:ext uri="{FF2B5EF4-FFF2-40B4-BE49-F238E27FC236}">
                <a16:creationId xmlns:a16="http://schemas.microsoft.com/office/drawing/2014/main" id="{A33FFE11-7597-4F85-A4A2-3D915D1A853A}"/>
              </a:ext>
            </a:extLst>
          </p:cNvPr>
          <p:cNvPicPr>
            <a:picLocks noChangeAspect="1" noChangeArrowheads="1"/>
          </p:cNvPicPr>
          <p:nvPr/>
        </p:nvPicPr>
        <p:blipFill>
          <a:blip r:embed="rId2" cstate="print"/>
          <a:srcRect/>
          <a:stretch>
            <a:fillRect/>
          </a:stretch>
        </p:blipFill>
        <p:spPr bwMode="auto">
          <a:xfrm>
            <a:off x="4863757" y="3749175"/>
            <a:ext cx="2905125" cy="2905125"/>
          </a:xfrm>
          <a:prstGeom prst="rect">
            <a:avLst/>
          </a:prstGeom>
          <a:noFill/>
          <a:ln w="9525">
            <a:noFill/>
            <a:miter lim="800000"/>
            <a:headEnd/>
            <a:tailEnd/>
          </a:ln>
        </p:spPr>
      </p:pic>
      <p:pic>
        <p:nvPicPr>
          <p:cNvPr id="5" name="Picture 2" descr="http://archaeopoject.pbworks.com/f/1284555772/pixar%20up.JPG">
            <a:extLst>
              <a:ext uri="{FF2B5EF4-FFF2-40B4-BE49-F238E27FC236}">
                <a16:creationId xmlns:a16="http://schemas.microsoft.com/office/drawing/2014/main" id="{8912F43F-B647-403D-9C73-1C1C988E49BE}"/>
              </a:ext>
            </a:extLst>
          </p:cNvPr>
          <p:cNvPicPr>
            <a:picLocks noChangeAspect="1" noChangeArrowheads="1"/>
          </p:cNvPicPr>
          <p:nvPr/>
        </p:nvPicPr>
        <p:blipFill>
          <a:blip r:embed="rId3" cstate="print"/>
          <a:srcRect/>
          <a:stretch>
            <a:fillRect/>
          </a:stretch>
        </p:blipFill>
        <p:spPr bwMode="auto">
          <a:xfrm>
            <a:off x="1143000" y="3749175"/>
            <a:ext cx="2368062" cy="2597777"/>
          </a:xfrm>
          <a:prstGeom prst="rect">
            <a:avLst/>
          </a:prstGeom>
          <a:noFill/>
          <a:ln w="9525">
            <a:noFill/>
            <a:miter lim="800000"/>
            <a:headEnd/>
            <a:tailEnd/>
          </a:ln>
        </p:spPr>
      </p:pic>
    </p:spTree>
    <p:extLst>
      <p:ext uri="{BB962C8B-B14F-4D97-AF65-F5344CB8AC3E}">
        <p14:creationId xmlns:p14="http://schemas.microsoft.com/office/powerpoint/2010/main" val="294351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48" y="327991"/>
            <a:ext cx="7239000" cy="1143000"/>
          </a:xfrm>
        </p:spPr>
        <p:txBody>
          <a:bodyPr>
            <a:normAutofit fontScale="90000"/>
          </a:bodyPr>
          <a:lstStyle/>
          <a:p>
            <a:pPr eaLnBrk="1" fontAlgn="auto" hangingPunct="1">
              <a:spcAft>
                <a:spcPts val="0"/>
              </a:spcAft>
              <a:defRPr/>
            </a:pPr>
            <a:r>
              <a:rPr lang="en-US" dirty="0"/>
              <a:t>What are some Physical Changes?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Font typeface="Wingdings 2"/>
              <a:buChar char=""/>
              <a:defRPr/>
            </a:pPr>
            <a:r>
              <a:rPr lang="en-US" dirty="0"/>
              <a:t>Evaporating</a:t>
            </a:r>
          </a:p>
          <a:p>
            <a:pPr marL="274320" indent="-274320" eaLnBrk="1" fontAlgn="auto" hangingPunct="1">
              <a:spcAft>
                <a:spcPts val="0"/>
              </a:spcAft>
              <a:buFont typeface="Wingdings 2"/>
              <a:buChar char=""/>
              <a:defRPr/>
            </a:pPr>
            <a:r>
              <a:rPr lang="en-US" dirty="0"/>
              <a:t>Condensing</a:t>
            </a:r>
          </a:p>
          <a:p>
            <a:pPr marL="274320" indent="-274320" eaLnBrk="1" fontAlgn="auto" hangingPunct="1">
              <a:spcAft>
                <a:spcPts val="0"/>
              </a:spcAft>
              <a:buFont typeface="Wingdings 2"/>
              <a:buChar char=""/>
              <a:defRPr/>
            </a:pPr>
            <a:r>
              <a:rPr lang="en-US" dirty="0"/>
              <a:t>Freezing</a:t>
            </a:r>
          </a:p>
          <a:p>
            <a:pPr marL="274320" indent="-274320" eaLnBrk="1" fontAlgn="auto" hangingPunct="1">
              <a:spcAft>
                <a:spcPts val="0"/>
              </a:spcAft>
              <a:buFont typeface="Wingdings 2"/>
              <a:buChar char=""/>
              <a:defRPr/>
            </a:pPr>
            <a:r>
              <a:rPr lang="en-US" dirty="0"/>
              <a:t>Melting</a:t>
            </a:r>
          </a:p>
          <a:p>
            <a:pPr marL="274320" indent="-274320" eaLnBrk="1" fontAlgn="auto" hangingPunct="1">
              <a:spcAft>
                <a:spcPts val="0"/>
              </a:spcAft>
              <a:buFont typeface="Wingdings 2"/>
              <a:buChar char=""/>
              <a:defRPr/>
            </a:pPr>
            <a:r>
              <a:rPr lang="en-US" dirty="0"/>
              <a:t>Sublimation</a:t>
            </a:r>
          </a:p>
          <a:p>
            <a:pPr marL="274320" indent="-274320" eaLnBrk="1" fontAlgn="auto" hangingPunct="1">
              <a:spcAft>
                <a:spcPts val="0"/>
              </a:spcAft>
              <a:buFont typeface="Wingdings 2"/>
              <a:buChar char=""/>
              <a:defRPr/>
            </a:pPr>
            <a:r>
              <a:rPr lang="en-US" dirty="0"/>
              <a:t>Deposition</a:t>
            </a:r>
          </a:p>
          <a:p>
            <a:pPr marL="274320" indent="-274320" eaLnBrk="1" fontAlgn="auto" hangingPunct="1">
              <a:spcAft>
                <a:spcPts val="0"/>
              </a:spcAft>
              <a:buFont typeface="Wingdings 2"/>
              <a:buChar char=""/>
              <a:defRPr/>
            </a:pPr>
            <a:r>
              <a:rPr lang="en-US" dirty="0"/>
              <a:t>Expanding</a:t>
            </a:r>
          </a:p>
          <a:p>
            <a:pPr marL="274320" indent="-274320" eaLnBrk="1" fontAlgn="auto" hangingPunct="1">
              <a:spcAft>
                <a:spcPts val="0"/>
              </a:spcAft>
              <a:buFont typeface="Wingdings 2"/>
              <a:buChar char=""/>
              <a:defRPr/>
            </a:pPr>
            <a:r>
              <a:rPr lang="en-US" dirty="0"/>
              <a:t>Cutting</a:t>
            </a:r>
          </a:p>
          <a:p>
            <a:pPr marL="274320" indent="-274320" eaLnBrk="1" fontAlgn="auto" hangingPunct="1">
              <a:spcAft>
                <a:spcPts val="0"/>
              </a:spcAft>
              <a:buFont typeface="Wingdings 2"/>
              <a:buChar char=""/>
              <a:defRPr/>
            </a:pPr>
            <a:r>
              <a:rPr lang="en-US" dirty="0"/>
              <a:t>Breaking</a:t>
            </a:r>
          </a:p>
          <a:p>
            <a:pPr marL="274320" indent="-274320" eaLnBrk="1" fontAlgn="auto" hangingPunct="1">
              <a:spcAft>
                <a:spcPts val="0"/>
              </a:spcAft>
              <a:buFont typeface="Wingdings 2"/>
              <a:buChar char=""/>
              <a:defRPr/>
            </a:pPr>
            <a:r>
              <a:rPr lang="en-US" dirty="0"/>
              <a:t>Conducting</a:t>
            </a:r>
          </a:p>
          <a:p>
            <a:pPr marL="274320" indent="-274320" eaLnBrk="1" fontAlgn="auto" hangingPunct="1">
              <a:spcAft>
                <a:spcPts val="0"/>
              </a:spcAft>
              <a:buFont typeface="Wingdings 2"/>
              <a:buChar char=""/>
              <a:defRPr/>
            </a:pPr>
            <a:r>
              <a:rPr lang="en-US" dirty="0"/>
              <a:t>Mixing</a:t>
            </a:r>
          </a:p>
          <a:p>
            <a:pPr marL="274320" indent="-274320" eaLnBrk="1" fontAlgn="auto" hangingPunct="1">
              <a:spcAft>
                <a:spcPts val="0"/>
              </a:spcAft>
              <a:buFont typeface="Wingdings 2"/>
              <a:buChar char=""/>
              <a:defRPr/>
            </a:pPr>
            <a:r>
              <a:rPr lang="en-US" dirty="0"/>
              <a:t>Bending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7239000" cy="1143000"/>
          </a:xfrm>
        </p:spPr>
        <p:txBody>
          <a:bodyPr>
            <a:normAutofit fontScale="90000"/>
          </a:bodyPr>
          <a:lstStyle/>
          <a:p>
            <a:r>
              <a:rPr lang="en-US" dirty="0"/>
              <a:t>Physical changes </a:t>
            </a:r>
            <a:br>
              <a:rPr lang="en-US" dirty="0"/>
            </a:br>
            <a:r>
              <a:rPr lang="en-US" dirty="0"/>
              <a:t>	Phase changes</a:t>
            </a:r>
          </a:p>
        </p:txBody>
      </p:sp>
      <p:sp>
        <p:nvSpPr>
          <p:cNvPr id="3" name="Content Placeholder 2"/>
          <p:cNvSpPr>
            <a:spLocks noGrp="1"/>
          </p:cNvSpPr>
          <p:nvPr>
            <p:ph idx="1"/>
          </p:nvPr>
        </p:nvSpPr>
        <p:spPr>
          <a:xfrm>
            <a:off x="990600" y="1461052"/>
            <a:ext cx="6781800" cy="5410200"/>
          </a:xfrm>
        </p:spPr>
        <p:txBody>
          <a:bodyPr numCol="2"/>
          <a:lstStyle/>
          <a:p>
            <a:r>
              <a:rPr lang="en-US" sz="2800" dirty="0"/>
              <a:t>Melting</a:t>
            </a:r>
          </a:p>
          <a:p>
            <a:pPr lvl="1"/>
            <a:r>
              <a:rPr lang="en-US" sz="2400" dirty="0"/>
              <a:t>solid to liquid</a:t>
            </a:r>
          </a:p>
          <a:p>
            <a:pPr>
              <a:spcBef>
                <a:spcPct val="100000"/>
              </a:spcBef>
            </a:pPr>
            <a:r>
              <a:rPr lang="en-US" sz="2800" dirty="0"/>
              <a:t>Freezing</a:t>
            </a:r>
          </a:p>
          <a:p>
            <a:pPr lvl="1"/>
            <a:r>
              <a:rPr lang="en-US" sz="2400" dirty="0"/>
              <a:t>liquid to solid       </a:t>
            </a:r>
            <a:r>
              <a:rPr lang="en-US" sz="2400" dirty="0">
                <a:solidFill>
                  <a:schemeClr val="tx1"/>
                </a:solidFill>
              </a:rPr>
              <a:t>melting point = freezing point</a:t>
            </a:r>
          </a:p>
          <a:p>
            <a:pPr lvl="1">
              <a:buNone/>
            </a:pPr>
            <a:endParaRPr lang="en-US" sz="2400" dirty="0">
              <a:solidFill>
                <a:schemeClr val="tx1"/>
              </a:solidFill>
            </a:endParaRPr>
          </a:p>
          <a:p>
            <a:r>
              <a:rPr lang="en-US" sz="2800" dirty="0"/>
              <a:t>Vaporization (boiling)</a:t>
            </a:r>
          </a:p>
          <a:p>
            <a:pPr lvl="1"/>
            <a:r>
              <a:rPr lang="en-US" sz="2400" dirty="0"/>
              <a:t>liquid to gas at the boiling point</a:t>
            </a:r>
          </a:p>
          <a:p>
            <a:pPr>
              <a:spcBef>
                <a:spcPct val="100000"/>
              </a:spcBef>
            </a:pPr>
            <a:r>
              <a:rPr lang="en-US" sz="2800" dirty="0"/>
              <a:t>Evaporation</a:t>
            </a:r>
          </a:p>
          <a:p>
            <a:pPr lvl="1"/>
            <a:r>
              <a:rPr lang="en-US" sz="2400" dirty="0"/>
              <a:t>liquid to gas below the boiling point</a:t>
            </a:r>
          </a:p>
          <a:p>
            <a:pPr>
              <a:spcBef>
                <a:spcPct val="100000"/>
              </a:spcBef>
            </a:pPr>
            <a:r>
              <a:rPr lang="en-US" sz="2800" dirty="0"/>
              <a:t>Condensation</a:t>
            </a:r>
          </a:p>
          <a:p>
            <a:pPr lvl="1"/>
            <a:r>
              <a:rPr lang="en-US" sz="2400" dirty="0"/>
              <a:t>gas to liquid</a:t>
            </a:r>
          </a:p>
          <a:p>
            <a:pPr lvl="1">
              <a:buNone/>
            </a:pPr>
            <a:endParaRPr lang="en-US" sz="2400" dirty="0"/>
          </a:p>
          <a:p>
            <a:r>
              <a:rPr lang="en-US" sz="2800" dirty="0"/>
              <a:t>Sublimation</a:t>
            </a:r>
          </a:p>
          <a:p>
            <a:pPr lvl="1"/>
            <a:r>
              <a:rPr lang="en-US" sz="2400" dirty="0"/>
              <a:t>solid to gas</a:t>
            </a:r>
          </a:p>
          <a:p>
            <a:pPr lvl="1"/>
            <a:r>
              <a:rPr lang="en-US" sz="2400" dirty="0"/>
              <a:t>EX: dry ice, freeze drying, iodine</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153400" cy="2062103"/>
          </a:xfrm>
          <a:prstGeom prst="rect">
            <a:avLst/>
          </a:prstGeom>
        </p:spPr>
        <p:txBody>
          <a:bodyPr wrap="square">
            <a:spAutoFit/>
          </a:bodyPr>
          <a:lstStyle/>
          <a:p>
            <a:pPr marL="274320" indent="-274320" eaLnBrk="1" fontAlgn="auto" hangingPunct="1">
              <a:spcAft>
                <a:spcPts val="0"/>
              </a:spcAft>
              <a:buFont typeface="Wingdings 2"/>
              <a:buChar char=""/>
              <a:defRPr/>
            </a:pPr>
            <a:r>
              <a:rPr lang="en-US" sz="3200" u="sng" dirty="0"/>
              <a:t>Matter</a:t>
            </a:r>
            <a:r>
              <a:rPr lang="en-US" sz="3200" dirty="0"/>
              <a:t> is anything that has mass and volume</a:t>
            </a:r>
          </a:p>
          <a:p>
            <a:pPr marL="274320" indent="-274320" eaLnBrk="1" fontAlgn="auto" hangingPunct="1">
              <a:spcAft>
                <a:spcPts val="0"/>
              </a:spcAft>
              <a:buFont typeface="Wingdings 2"/>
              <a:buChar char=""/>
              <a:defRPr/>
            </a:pPr>
            <a:r>
              <a:rPr lang="en-US" sz="3200" dirty="0"/>
              <a:t>All matter is either a pure substance or a mixture</a:t>
            </a:r>
          </a:p>
        </p:txBody>
      </p:sp>
      <p:pic>
        <p:nvPicPr>
          <p:cNvPr id="40962" name="Picture 2" descr="Image result for substance or mixture"/>
          <p:cNvPicPr>
            <a:picLocks noChangeAspect="1" noChangeArrowheads="1"/>
          </p:cNvPicPr>
          <p:nvPr/>
        </p:nvPicPr>
        <p:blipFill>
          <a:blip r:embed="rId2" cstate="print"/>
          <a:srcRect/>
          <a:stretch>
            <a:fillRect/>
          </a:stretch>
        </p:blipFill>
        <p:spPr bwMode="auto">
          <a:xfrm>
            <a:off x="762000" y="2057400"/>
            <a:ext cx="6934200" cy="5200651"/>
          </a:xfrm>
          <a:prstGeom prst="rect">
            <a:avLst/>
          </a:prstGeom>
          <a:noFill/>
        </p:spPr>
      </p:pic>
    </p:spTree>
    <p:extLst>
      <p:ext uri="{BB962C8B-B14F-4D97-AF65-F5344CB8AC3E}">
        <p14:creationId xmlns:p14="http://schemas.microsoft.com/office/powerpoint/2010/main" val="214744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atter">
            <a:extLst>
              <a:ext uri="{FF2B5EF4-FFF2-40B4-BE49-F238E27FC236}">
                <a16:creationId xmlns:a16="http://schemas.microsoft.com/office/drawing/2014/main" id="{1423E77E-5B02-4998-B138-DC510B3B7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83578"/>
            <a:ext cx="7086600" cy="625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1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426AD7-C4EA-4078-97C7-F289771F55A8}"/>
              </a:ext>
            </a:extLst>
          </p:cNvPr>
          <p:cNvSpPr txBox="1"/>
          <p:nvPr/>
        </p:nvSpPr>
        <p:spPr>
          <a:xfrm>
            <a:off x="1790700" y="2326628"/>
            <a:ext cx="6324600" cy="4247317"/>
          </a:xfrm>
          <a:prstGeom prst="rect">
            <a:avLst/>
          </a:prstGeom>
          <a:noFill/>
        </p:spPr>
        <p:txBody>
          <a:bodyPr wrap="square" rtlCol="0">
            <a:spAutoFit/>
          </a:bodyPr>
          <a:lstStyle/>
          <a:p>
            <a:r>
              <a:rPr lang="en-US" sz="3600" dirty="0"/>
              <a:t>Cutting, breaking and tearing matter into smaller pieces.</a:t>
            </a:r>
          </a:p>
          <a:p>
            <a:endParaRPr lang="en-US" sz="3600" dirty="0"/>
          </a:p>
          <a:p>
            <a:r>
              <a:rPr lang="en-US" sz="3600" dirty="0"/>
              <a:t>Mixing is when two or more substances are blended and each substance keeps its unique properties.</a:t>
            </a:r>
          </a:p>
          <a:p>
            <a:endParaRPr lang="en-US" dirty="0"/>
          </a:p>
        </p:txBody>
      </p:sp>
      <p:pic>
        <p:nvPicPr>
          <p:cNvPr id="3" name="Picture 2">
            <a:extLst>
              <a:ext uri="{FF2B5EF4-FFF2-40B4-BE49-F238E27FC236}">
                <a16:creationId xmlns:a16="http://schemas.microsoft.com/office/drawing/2014/main" id="{6879696C-9C43-4ABE-AF36-A20AAC044A58}"/>
              </a:ext>
            </a:extLst>
          </p:cNvPr>
          <p:cNvPicPr>
            <a:picLocks noChangeAspect="1"/>
          </p:cNvPicPr>
          <p:nvPr/>
        </p:nvPicPr>
        <p:blipFill rotWithShape="1">
          <a:blip r:embed="rId2"/>
          <a:srcRect r="1543" b="18048"/>
          <a:stretch/>
        </p:blipFill>
        <p:spPr>
          <a:xfrm>
            <a:off x="4953000" y="270803"/>
            <a:ext cx="3040074" cy="1862797"/>
          </a:xfrm>
          <a:prstGeom prst="rect">
            <a:avLst/>
          </a:prstGeom>
        </p:spPr>
      </p:pic>
    </p:spTree>
    <p:extLst>
      <p:ext uri="{BB962C8B-B14F-4D97-AF65-F5344CB8AC3E}">
        <p14:creationId xmlns:p14="http://schemas.microsoft.com/office/powerpoint/2010/main" val="230772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643" y="515510"/>
            <a:ext cx="7239000" cy="670560"/>
          </a:xfrm>
        </p:spPr>
        <p:txBody>
          <a:bodyPr>
            <a:normAutofit fontScale="90000"/>
          </a:bodyPr>
          <a:lstStyle/>
          <a:p>
            <a:pPr eaLnBrk="1" fontAlgn="auto" hangingPunct="1">
              <a:spcAft>
                <a:spcPts val="0"/>
              </a:spcAft>
              <a:defRPr/>
            </a:pPr>
            <a:r>
              <a:rPr lang="en-US" dirty="0"/>
              <a:t>Lets Heat things up!!!</a:t>
            </a:r>
          </a:p>
        </p:txBody>
      </p:sp>
      <p:sp>
        <p:nvSpPr>
          <p:cNvPr id="25603" name="Content Placeholder 2"/>
          <p:cNvSpPr>
            <a:spLocks noGrp="1"/>
          </p:cNvSpPr>
          <p:nvPr>
            <p:ph idx="1"/>
          </p:nvPr>
        </p:nvSpPr>
        <p:spPr>
          <a:xfrm>
            <a:off x="1255643" y="1268896"/>
            <a:ext cx="7239000" cy="5486400"/>
          </a:xfrm>
        </p:spPr>
        <p:txBody>
          <a:bodyPr/>
          <a:lstStyle/>
          <a:p>
            <a:pPr eaLnBrk="1" hangingPunct="1"/>
            <a:r>
              <a:rPr lang="en-US" dirty="0"/>
              <a:t>We can use a heating curve to help us understand how substances undergo a phase change from a solid to a gas</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buFont typeface="Wingdings 2" pitchFamily="18" charset="2"/>
              <a:buNone/>
            </a:pPr>
            <a:endParaRPr lang="en-US" dirty="0"/>
          </a:p>
        </p:txBody>
      </p:sp>
      <p:pic>
        <p:nvPicPr>
          <p:cNvPr id="25604" name="Picture 2" descr="http://www.uwplatt.edu/~sundin/114/image/l1436b.gif"/>
          <p:cNvPicPr>
            <a:picLocks noChangeAspect="1" noChangeArrowheads="1"/>
          </p:cNvPicPr>
          <p:nvPr/>
        </p:nvPicPr>
        <p:blipFill>
          <a:blip r:embed="rId2" cstate="print"/>
          <a:srcRect/>
          <a:stretch>
            <a:fillRect/>
          </a:stretch>
        </p:blipFill>
        <p:spPr bwMode="auto">
          <a:xfrm>
            <a:off x="2209800" y="3664709"/>
            <a:ext cx="5715000" cy="31734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39407"/>
            <a:ext cx="7239000" cy="670560"/>
          </a:xfrm>
        </p:spPr>
        <p:txBody>
          <a:bodyPr>
            <a:normAutofit fontScale="90000"/>
          </a:bodyPr>
          <a:lstStyle/>
          <a:p>
            <a:pPr eaLnBrk="1" fontAlgn="auto" hangingPunct="1">
              <a:spcAft>
                <a:spcPts val="0"/>
              </a:spcAft>
              <a:defRPr/>
            </a:pPr>
            <a:r>
              <a:rPr lang="en-US" dirty="0"/>
              <a:t>Now cool it down…</a:t>
            </a:r>
          </a:p>
        </p:txBody>
      </p:sp>
      <p:sp>
        <p:nvSpPr>
          <p:cNvPr id="26627" name="Content Placeholder 2"/>
          <p:cNvSpPr>
            <a:spLocks noGrp="1"/>
          </p:cNvSpPr>
          <p:nvPr>
            <p:ph idx="1"/>
          </p:nvPr>
        </p:nvSpPr>
        <p:spPr>
          <a:xfrm>
            <a:off x="1143000" y="1141771"/>
            <a:ext cx="7239000" cy="5313363"/>
          </a:xfrm>
        </p:spPr>
        <p:txBody>
          <a:bodyPr/>
          <a:lstStyle/>
          <a:p>
            <a:pPr eaLnBrk="1" hangingPunct="1"/>
            <a:r>
              <a:rPr lang="en-US" dirty="0"/>
              <a:t>Opposite of heating is cooling</a:t>
            </a:r>
          </a:p>
          <a:p>
            <a:pPr eaLnBrk="1" hangingPunct="1"/>
            <a:r>
              <a:rPr lang="en-US" dirty="0"/>
              <a:t>Phase change of a gas to a solid</a:t>
            </a:r>
          </a:p>
        </p:txBody>
      </p:sp>
      <p:pic>
        <p:nvPicPr>
          <p:cNvPr id="26628" name="Picture 2" descr="http://2.bp.blogspot.com/_su_7sYXAgcg/R6b0YA1x_QI/AAAAAAAAAHI/EqzP-7zMQ3g/s320/cooling+curve.bmp"/>
          <p:cNvPicPr>
            <a:picLocks noChangeAspect="1" noChangeArrowheads="1"/>
          </p:cNvPicPr>
          <p:nvPr/>
        </p:nvPicPr>
        <p:blipFill>
          <a:blip r:embed="rId2" cstate="print"/>
          <a:srcRect/>
          <a:stretch>
            <a:fillRect/>
          </a:stretch>
        </p:blipFill>
        <p:spPr bwMode="auto">
          <a:xfrm>
            <a:off x="2286000" y="3200400"/>
            <a:ext cx="5715000" cy="29829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7772-3BCD-4EEC-B3AA-724BD00F7270}"/>
              </a:ext>
            </a:extLst>
          </p:cNvPr>
          <p:cNvSpPr>
            <a:spLocks noGrp="1"/>
          </p:cNvSpPr>
          <p:nvPr>
            <p:ph type="title"/>
          </p:nvPr>
        </p:nvSpPr>
        <p:spPr>
          <a:xfrm>
            <a:off x="952500" y="0"/>
            <a:ext cx="7239000" cy="822325"/>
          </a:xfrm>
        </p:spPr>
        <p:txBody>
          <a:bodyPr/>
          <a:lstStyle/>
          <a:p>
            <a:r>
              <a:rPr lang="en-US" dirty="0"/>
              <a:t>Kinetic Molecular Theory</a:t>
            </a:r>
          </a:p>
        </p:txBody>
      </p:sp>
      <p:sp>
        <p:nvSpPr>
          <p:cNvPr id="3" name="Content Placeholder 2">
            <a:extLst>
              <a:ext uri="{FF2B5EF4-FFF2-40B4-BE49-F238E27FC236}">
                <a16:creationId xmlns:a16="http://schemas.microsoft.com/office/drawing/2014/main" id="{D1AC7893-4E09-4754-AEB1-772ED6E2D679}"/>
              </a:ext>
            </a:extLst>
          </p:cNvPr>
          <p:cNvSpPr>
            <a:spLocks noGrp="1"/>
          </p:cNvSpPr>
          <p:nvPr>
            <p:ph idx="1"/>
          </p:nvPr>
        </p:nvSpPr>
        <p:spPr>
          <a:xfrm>
            <a:off x="952500" y="795821"/>
            <a:ext cx="8153400" cy="4098925"/>
          </a:xfrm>
        </p:spPr>
        <p:txBody>
          <a:bodyPr/>
          <a:lstStyle/>
          <a:p>
            <a:pPr marL="0" indent="0">
              <a:buNone/>
            </a:pPr>
            <a:r>
              <a:rPr lang="en-US" b="1" dirty="0"/>
              <a:t>Kinetic Theory </a:t>
            </a:r>
            <a:r>
              <a:rPr lang="en-US" dirty="0"/>
              <a:t>KMT of matter describes the movement of matter.</a:t>
            </a:r>
          </a:p>
          <a:p>
            <a:pPr marL="0" indent="0">
              <a:buNone/>
            </a:pPr>
            <a:endParaRPr lang="en-US" sz="2400" dirty="0"/>
          </a:p>
          <a:p>
            <a:r>
              <a:rPr lang="en-US" sz="2400" b="1" dirty="0"/>
              <a:t>Kinetic Energy </a:t>
            </a:r>
            <a:r>
              <a:rPr lang="en-US" sz="2400" dirty="0"/>
              <a:t>is the energy of </a:t>
            </a:r>
            <a:r>
              <a:rPr lang="en-US" sz="2400" u="sng" dirty="0"/>
              <a:t>motion</a:t>
            </a:r>
            <a:r>
              <a:rPr lang="en-US" sz="2400" dirty="0"/>
              <a:t>. Temperature is the measure of the average kinetic energy of the particles in matter</a:t>
            </a:r>
          </a:p>
          <a:p>
            <a:r>
              <a:rPr lang="en-US" sz="2400" b="1" dirty="0"/>
              <a:t>Potential energy </a:t>
            </a:r>
            <a:r>
              <a:rPr lang="en-US" sz="2400" dirty="0"/>
              <a:t>is the energy of </a:t>
            </a:r>
            <a:r>
              <a:rPr lang="en-US" sz="2400" u="sng" dirty="0"/>
              <a:t>position</a:t>
            </a:r>
            <a:r>
              <a:rPr lang="en-US" sz="2400" dirty="0"/>
              <a:t>. Temperature is constant when the average distance between particles changes</a:t>
            </a:r>
          </a:p>
          <a:p>
            <a:endParaRPr lang="en-US" dirty="0"/>
          </a:p>
        </p:txBody>
      </p:sp>
      <p:pic>
        <p:nvPicPr>
          <p:cNvPr id="4" name="Picture 2" descr="http://www.chem.ufl.edu/~itl/2045/lectures/FG11_001.GIF">
            <a:extLst>
              <a:ext uri="{FF2B5EF4-FFF2-40B4-BE49-F238E27FC236}">
                <a16:creationId xmlns:a16="http://schemas.microsoft.com/office/drawing/2014/main" id="{50DB370C-3132-4B6E-821C-49E03B7E0F72}"/>
              </a:ext>
            </a:extLst>
          </p:cNvPr>
          <p:cNvPicPr>
            <a:picLocks noChangeAspect="1" noChangeArrowheads="1"/>
          </p:cNvPicPr>
          <p:nvPr/>
        </p:nvPicPr>
        <p:blipFill>
          <a:blip r:embed="rId2" cstate="print"/>
          <a:srcRect t="12000" b="10000"/>
          <a:stretch>
            <a:fillRect/>
          </a:stretch>
        </p:blipFill>
        <p:spPr bwMode="auto">
          <a:xfrm>
            <a:off x="2819400" y="4343400"/>
            <a:ext cx="4835770" cy="2514600"/>
          </a:xfrm>
          <a:prstGeom prst="rect">
            <a:avLst/>
          </a:prstGeom>
          <a:noFill/>
          <a:ln w="9525">
            <a:noFill/>
            <a:miter lim="800000"/>
            <a:headEnd/>
            <a:tailEnd/>
          </a:ln>
        </p:spPr>
      </p:pic>
    </p:spTree>
    <p:extLst>
      <p:ext uri="{BB962C8B-B14F-4D97-AF65-F5344CB8AC3E}">
        <p14:creationId xmlns:p14="http://schemas.microsoft.com/office/powerpoint/2010/main" val="2816384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3913" y="-152400"/>
            <a:ext cx="7239000" cy="1143000"/>
          </a:xfrm>
        </p:spPr>
        <p:txBody>
          <a:bodyPr/>
          <a:lstStyle/>
          <a:p>
            <a:pPr eaLnBrk="1" hangingPunct="1"/>
            <a:r>
              <a:rPr lang="en-US" dirty="0"/>
              <a:t>Chemical Properties</a:t>
            </a:r>
          </a:p>
        </p:txBody>
      </p:sp>
      <p:sp>
        <p:nvSpPr>
          <p:cNvPr id="10243" name="Content Placeholder 2"/>
          <p:cNvSpPr>
            <a:spLocks noGrp="1"/>
          </p:cNvSpPr>
          <p:nvPr>
            <p:ph sz="quarter" idx="1"/>
          </p:nvPr>
        </p:nvSpPr>
        <p:spPr>
          <a:xfrm>
            <a:off x="972428" y="788987"/>
            <a:ext cx="8229600" cy="4937125"/>
          </a:xfrm>
        </p:spPr>
        <p:txBody>
          <a:bodyPr/>
          <a:lstStyle/>
          <a:p>
            <a:pPr eaLnBrk="1" hangingPunct="1"/>
            <a:r>
              <a:rPr lang="en-US" dirty="0"/>
              <a:t>Describes a specific chemical change that alters the composition of a substance</a:t>
            </a:r>
          </a:p>
          <a:p>
            <a:pPr lvl="1" eaLnBrk="1" hangingPunct="1"/>
            <a:r>
              <a:rPr lang="en-US" dirty="0"/>
              <a:t>Reactivity-is the tendency of a substance to undergo chemical reaction, either by itself or with other materials.</a:t>
            </a:r>
          </a:p>
          <a:p>
            <a:pPr lvl="1" eaLnBrk="1" hangingPunct="1"/>
            <a:r>
              <a:rPr lang="en-US" dirty="0"/>
              <a:t>Flammability- is the tendency of a substance to burn in the presence of oxygen</a:t>
            </a:r>
          </a:p>
          <a:p>
            <a:pPr lvl="1" eaLnBrk="1" hangingPunct="1"/>
            <a:r>
              <a:rPr lang="en-US" dirty="0"/>
              <a:t>Light Exposure</a:t>
            </a:r>
          </a:p>
        </p:txBody>
      </p:sp>
      <p:pic>
        <p:nvPicPr>
          <p:cNvPr id="10244" name="Picture 2" descr="http://www.commonnail.com/upfiles/common_nailswire_nailsiron_nails.jpg"/>
          <p:cNvPicPr>
            <a:picLocks noChangeAspect="1" noChangeArrowheads="1"/>
          </p:cNvPicPr>
          <p:nvPr/>
        </p:nvPicPr>
        <p:blipFill>
          <a:blip r:embed="rId2" cstate="print"/>
          <a:srcRect/>
          <a:stretch>
            <a:fillRect/>
          </a:stretch>
        </p:blipFill>
        <p:spPr bwMode="auto">
          <a:xfrm>
            <a:off x="1734428" y="4572000"/>
            <a:ext cx="1828800" cy="1371600"/>
          </a:xfrm>
          <a:prstGeom prst="rect">
            <a:avLst/>
          </a:prstGeom>
          <a:noFill/>
          <a:ln w="9525">
            <a:noFill/>
            <a:miter lim="800000"/>
            <a:headEnd/>
            <a:tailEnd/>
          </a:ln>
        </p:spPr>
      </p:pic>
      <p:sp>
        <p:nvSpPr>
          <p:cNvPr id="5" name="Right Arrow 4"/>
          <p:cNvSpPr/>
          <p:nvPr/>
        </p:nvSpPr>
        <p:spPr>
          <a:xfrm>
            <a:off x="4304798" y="5101122"/>
            <a:ext cx="1524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6" name="Picture 4" descr="http://static4.depositphotos.com/1000133/389/i/450/dep_3899458-Rusty-nails.jpg"/>
          <p:cNvPicPr>
            <a:picLocks noChangeAspect="1" noChangeArrowheads="1"/>
          </p:cNvPicPr>
          <p:nvPr/>
        </p:nvPicPr>
        <p:blipFill>
          <a:blip r:embed="rId3" cstate="print"/>
          <a:srcRect/>
          <a:stretch>
            <a:fillRect/>
          </a:stretch>
        </p:blipFill>
        <p:spPr bwMode="auto">
          <a:xfrm>
            <a:off x="5985567" y="4572000"/>
            <a:ext cx="2057400" cy="1371600"/>
          </a:xfrm>
          <a:prstGeom prst="rect">
            <a:avLst/>
          </a:prstGeom>
          <a:noFill/>
          <a:ln w="9525">
            <a:noFill/>
            <a:miter lim="800000"/>
            <a:headEnd/>
            <a:tailEnd/>
          </a:ln>
        </p:spPr>
      </p:pic>
      <p:pic>
        <p:nvPicPr>
          <p:cNvPr id="10247" name="Picture 2" descr="http://www.westfield.ma.edu/cmasi/gen_chem1/Solutions/reactions%20in%20solution/reactions_in_solution_gifs/iron_oxide_reaction.gif"/>
          <p:cNvPicPr>
            <a:picLocks noChangeAspect="1" noChangeArrowheads="1"/>
          </p:cNvPicPr>
          <p:nvPr/>
        </p:nvPicPr>
        <p:blipFill>
          <a:blip r:embed="rId4" cstate="print"/>
          <a:srcRect b="43750"/>
          <a:stretch>
            <a:fillRect/>
          </a:stretch>
        </p:blipFill>
        <p:spPr bwMode="auto">
          <a:xfrm>
            <a:off x="1828800" y="6069013"/>
            <a:ext cx="6121400" cy="685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95400" y="-223630"/>
            <a:ext cx="7239000" cy="1143000"/>
          </a:xfrm>
        </p:spPr>
        <p:txBody>
          <a:bodyPr/>
          <a:lstStyle/>
          <a:p>
            <a:pPr eaLnBrk="1" hangingPunct="1"/>
            <a:r>
              <a:rPr lang="en-US" dirty="0"/>
              <a:t>Chemical Changes</a:t>
            </a:r>
          </a:p>
        </p:txBody>
      </p:sp>
      <p:sp>
        <p:nvSpPr>
          <p:cNvPr id="3" name="Content Placeholder 2"/>
          <p:cNvSpPr>
            <a:spLocks noGrp="1"/>
          </p:cNvSpPr>
          <p:nvPr>
            <p:ph sz="quarter" idx="1"/>
          </p:nvPr>
        </p:nvSpPr>
        <p:spPr>
          <a:xfrm>
            <a:off x="1133061" y="871330"/>
            <a:ext cx="8001000" cy="5638800"/>
          </a:xfrm>
        </p:spPr>
        <p:txBody>
          <a:bodyPr>
            <a:normAutofit fontScale="92500" lnSpcReduction="20000"/>
          </a:bodyPr>
          <a:lstStyle/>
          <a:p>
            <a:pPr marL="274320" indent="-274320" eaLnBrk="1" fontAlgn="auto" hangingPunct="1">
              <a:spcAft>
                <a:spcPts val="0"/>
              </a:spcAft>
              <a:buFont typeface="Wingdings 3"/>
              <a:buChar char=""/>
              <a:defRPr/>
            </a:pPr>
            <a:r>
              <a:rPr lang="en-US" dirty="0"/>
              <a:t>Any change that results in the formation of new substances</a:t>
            </a:r>
          </a:p>
          <a:p>
            <a:pPr marL="274320" indent="-274320" eaLnBrk="1" fontAlgn="auto" hangingPunct="1">
              <a:spcAft>
                <a:spcPts val="0"/>
              </a:spcAft>
              <a:buNone/>
              <a:defRPr/>
            </a:pPr>
            <a:endParaRPr lang="en-US" dirty="0"/>
          </a:p>
          <a:p>
            <a:pPr marL="274320" indent="-274320" eaLnBrk="1" fontAlgn="auto" hangingPunct="1">
              <a:spcAft>
                <a:spcPts val="0"/>
              </a:spcAft>
              <a:buFont typeface="Wingdings 3"/>
              <a:buChar char=""/>
              <a:defRPr/>
            </a:pPr>
            <a:r>
              <a:rPr lang="en-US" dirty="0"/>
              <a:t>Examples:</a:t>
            </a:r>
          </a:p>
          <a:p>
            <a:pPr marL="548640" lvl="1" indent="-274320" eaLnBrk="1" fontAlgn="auto" hangingPunct="1">
              <a:spcAft>
                <a:spcPts val="0"/>
              </a:spcAft>
              <a:buFont typeface="Wingdings 3"/>
              <a:buChar char=""/>
              <a:defRPr/>
            </a:pPr>
            <a:r>
              <a:rPr lang="en-US" dirty="0"/>
              <a:t>Combustion – combines with oxygen and burns</a:t>
            </a:r>
          </a:p>
          <a:p>
            <a:pPr marL="548640" lvl="1" indent="-274320" eaLnBrk="1" fontAlgn="auto" hangingPunct="1">
              <a:spcAft>
                <a:spcPts val="0"/>
              </a:spcAft>
              <a:buFont typeface="Wingdings 3"/>
              <a:buChar char=""/>
              <a:defRPr/>
            </a:pPr>
            <a:r>
              <a:rPr lang="en-US" dirty="0"/>
              <a:t>Corrosion – weakening/discoloration of metals</a:t>
            </a:r>
          </a:p>
          <a:p>
            <a:pPr marL="548640" lvl="1" indent="-274320" eaLnBrk="1" fontAlgn="auto" hangingPunct="1">
              <a:spcAft>
                <a:spcPts val="0"/>
              </a:spcAft>
              <a:buFont typeface="Wingdings 3"/>
              <a:buChar char=""/>
              <a:defRPr/>
            </a:pPr>
            <a:r>
              <a:rPr lang="en-US" dirty="0"/>
              <a:t>Oxidation – substances combine with oxygen</a:t>
            </a:r>
          </a:p>
          <a:p>
            <a:pPr marL="548640" lvl="1" indent="-274320" eaLnBrk="1" fontAlgn="auto" hangingPunct="1">
              <a:spcAft>
                <a:spcPts val="0"/>
              </a:spcAft>
              <a:buFont typeface="Wingdings 3"/>
              <a:buChar char=""/>
              <a:defRPr/>
            </a:pPr>
            <a:r>
              <a:rPr lang="en-US" dirty="0"/>
              <a:t>Growth – combines small substances to form larger more complex substances</a:t>
            </a:r>
          </a:p>
          <a:p>
            <a:pPr marL="548640" lvl="1" indent="-274320" eaLnBrk="1" fontAlgn="auto" hangingPunct="1">
              <a:spcAft>
                <a:spcPts val="0"/>
              </a:spcAft>
              <a:buFont typeface="Wingdings 3"/>
              <a:buChar char=""/>
              <a:defRPr/>
            </a:pPr>
            <a:r>
              <a:rPr lang="en-US" dirty="0"/>
              <a:t>Decomposition and decay – breaks down large structures into smaller ones</a:t>
            </a:r>
          </a:p>
          <a:p>
            <a:pPr marL="548640" lvl="1" indent="-274320" eaLnBrk="1" fontAlgn="auto" hangingPunct="1">
              <a:spcAft>
                <a:spcPts val="0"/>
              </a:spcAft>
              <a:buNone/>
              <a:defRPr/>
            </a:pPr>
            <a:endParaRPr lang="en-US" dirty="0"/>
          </a:p>
          <a:p>
            <a:pPr marL="274320" indent="-274320" eaLnBrk="1" fontAlgn="auto" hangingPunct="1">
              <a:spcAft>
                <a:spcPts val="0"/>
              </a:spcAft>
              <a:buFont typeface="Wingdings 3"/>
              <a:buChar char=""/>
              <a:defRPr/>
            </a:pPr>
            <a:r>
              <a:rPr lang="en-US" dirty="0"/>
              <a:t>In all examples… the key is that there is a formation of a new material!</a:t>
            </a:r>
          </a:p>
          <a:p>
            <a:pPr marL="274320" indent="-274320" eaLnBrk="1" fontAlgn="auto" hangingPunct="1">
              <a:spcAft>
                <a:spcPts val="0"/>
              </a:spcAft>
              <a:buFont typeface="Wingdings 3"/>
              <a:buChar char=""/>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of a Chemical Change</a:t>
            </a:r>
          </a:p>
        </p:txBody>
      </p:sp>
      <p:sp>
        <p:nvSpPr>
          <p:cNvPr id="3" name="Content Placeholder 2"/>
          <p:cNvSpPr>
            <a:spLocks noGrp="1"/>
          </p:cNvSpPr>
          <p:nvPr>
            <p:ph idx="1"/>
          </p:nvPr>
        </p:nvSpPr>
        <p:spPr/>
        <p:txBody>
          <a:bodyPr>
            <a:normAutofit fontScale="85000" lnSpcReduction="20000"/>
          </a:bodyPr>
          <a:lstStyle/>
          <a:p>
            <a:pPr marL="596646" indent="-514350">
              <a:buAutoNum type="arabicPeriod"/>
            </a:pPr>
            <a:r>
              <a:rPr lang="en-US" dirty="0"/>
              <a:t>Change in energy</a:t>
            </a:r>
          </a:p>
          <a:p>
            <a:pPr marL="870966" lvl="1" indent="-514350">
              <a:buNone/>
            </a:pPr>
            <a:r>
              <a:rPr lang="en-US" dirty="0"/>
              <a:t>	a. Change in temperature</a:t>
            </a:r>
          </a:p>
          <a:p>
            <a:pPr marL="870966" lvl="1" indent="-514350">
              <a:buNone/>
            </a:pPr>
            <a:r>
              <a:rPr lang="en-US" dirty="0"/>
              <a:t>	b. Emission of light</a:t>
            </a:r>
          </a:p>
          <a:p>
            <a:pPr marL="596646" indent="-514350">
              <a:buAutoNum type="arabicPeriod"/>
            </a:pPr>
            <a:r>
              <a:rPr lang="en-US" dirty="0"/>
              <a:t>Formation of a precipitate (solid forms from solution in a chemical reaction)</a:t>
            </a:r>
          </a:p>
          <a:p>
            <a:pPr marL="596646" indent="-514350">
              <a:buAutoNum type="arabicPeriod"/>
            </a:pPr>
            <a:r>
              <a:rPr lang="en-US" dirty="0"/>
              <a:t>Liberation of a gas</a:t>
            </a:r>
          </a:p>
          <a:p>
            <a:pPr marL="596646" indent="-514350">
              <a:buAutoNum type="arabicPeriod"/>
            </a:pPr>
            <a:r>
              <a:rPr lang="en-US" dirty="0"/>
              <a:t>Color Change (understand the difference between the color change due to a chemical reaction and one due to dilution)</a:t>
            </a:r>
          </a:p>
          <a:p>
            <a:pPr marL="596646" indent="-514350">
              <a:buNone/>
            </a:pPr>
            <a:r>
              <a:rPr lang="en-US" dirty="0"/>
              <a:t>Note: Just because you see one or more of these doesn’t always mean you’ve seen a chemical change. These are used in addition to other scientific evidence of new substances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Testing</a:t>
            </a:r>
          </a:p>
        </p:txBody>
      </p:sp>
      <p:sp>
        <p:nvSpPr>
          <p:cNvPr id="3" name="Content Placeholder 2"/>
          <p:cNvSpPr>
            <a:spLocks noGrp="1"/>
          </p:cNvSpPr>
          <p:nvPr>
            <p:ph idx="1"/>
          </p:nvPr>
        </p:nvSpPr>
        <p:spPr/>
        <p:txBody>
          <a:bodyPr/>
          <a:lstStyle/>
          <a:p>
            <a:r>
              <a:rPr lang="en-US" dirty="0"/>
              <a:t>Burning Splint</a:t>
            </a:r>
          </a:p>
          <a:p>
            <a:pPr marL="82296" indent="0">
              <a:buNone/>
            </a:pPr>
            <a:r>
              <a:rPr lang="en-US" dirty="0"/>
              <a:t>What happens to the splint in the presence of each of the following?</a:t>
            </a:r>
          </a:p>
          <a:p>
            <a:pPr lvl="1"/>
            <a:r>
              <a:rPr lang="en-US" dirty="0"/>
              <a:t>H</a:t>
            </a:r>
            <a:r>
              <a:rPr lang="en-US" baseline="-25000" dirty="0"/>
              <a:t>2 </a:t>
            </a:r>
            <a:r>
              <a:rPr lang="en-US" dirty="0"/>
              <a:t>– gets brighter</a:t>
            </a:r>
            <a:endParaRPr lang="en-US" baseline="-25000" dirty="0"/>
          </a:p>
          <a:p>
            <a:pPr lvl="1"/>
            <a:r>
              <a:rPr lang="en-US" dirty="0"/>
              <a:t>O</a:t>
            </a:r>
            <a:r>
              <a:rPr lang="en-US" baseline="-25000" dirty="0"/>
              <a:t>2 </a:t>
            </a:r>
            <a:r>
              <a:rPr lang="en-US" dirty="0"/>
              <a:t>– gets brighter</a:t>
            </a:r>
          </a:p>
          <a:p>
            <a:pPr lvl="1"/>
            <a:r>
              <a:rPr lang="en-US" dirty="0"/>
              <a:t>CO</a:t>
            </a:r>
            <a:r>
              <a:rPr lang="en-US" baseline="-25000" dirty="0"/>
              <a:t>2 </a:t>
            </a:r>
            <a:r>
              <a:rPr lang="en-US" dirty="0"/>
              <a:t>– gets dimmer</a:t>
            </a:r>
          </a:p>
          <a:p>
            <a:r>
              <a:rPr lang="en-US" dirty="0"/>
              <a:t>Lime Water</a:t>
            </a:r>
          </a:p>
          <a:p>
            <a:pPr lvl="1"/>
            <a:r>
              <a:rPr lang="en-US" dirty="0"/>
              <a:t>CO</a:t>
            </a:r>
            <a:r>
              <a:rPr lang="en-US" baseline="-25000" dirty="0"/>
              <a:t>2 </a:t>
            </a:r>
            <a:r>
              <a:rPr lang="en-US" dirty="0"/>
              <a:t>– white precipitate</a:t>
            </a:r>
          </a:p>
        </p:txBody>
      </p:sp>
    </p:spTree>
    <p:extLst>
      <p:ext uri="{BB962C8B-B14F-4D97-AF65-F5344CB8AC3E}">
        <p14:creationId xmlns:p14="http://schemas.microsoft.com/office/powerpoint/2010/main" val="1966660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Equation</a:t>
            </a:r>
          </a:p>
        </p:txBody>
      </p:sp>
      <p:sp>
        <p:nvSpPr>
          <p:cNvPr id="3" name="Content Placeholder 2"/>
          <p:cNvSpPr>
            <a:spLocks noGrp="1"/>
          </p:cNvSpPr>
          <p:nvPr>
            <p:ph idx="1"/>
          </p:nvPr>
        </p:nvSpPr>
        <p:spPr/>
        <p:txBody>
          <a:bodyPr/>
          <a:lstStyle/>
          <a:p>
            <a:r>
              <a:rPr lang="en-US" dirty="0"/>
              <a:t>Expression that shows the elements or compounds that take part in a reaction, the new substances formed in the reaction, and any conditions necessary for the reaction.</a:t>
            </a:r>
          </a:p>
          <a:p>
            <a:endParaRPr lang="en-US" dirty="0"/>
          </a:p>
          <a:p>
            <a:pPr algn="ctr">
              <a:buNone/>
            </a:pPr>
            <a:r>
              <a:rPr lang="en-US" dirty="0"/>
              <a:t>Cl</a:t>
            </a:r>
            <a:r>
              <a:rPr lang="en-US" baseline="-25000" dirty="0"/>
              <a:t>2</a:t>
            </a:r>
            <a:r>
              <a:rPr lang="en-US" dirty="0"/>
              <a:t>(</a:t>
            </a:r>
            <a:r>
              <a:rPr lang="en-US" i="1" dirty="0"/>
              <a:t>g</a:t>
            </a:r>
            <a:r>
              <a:rPr lang="en-US" dirty="0"/>
              <a:t>) + 2HBr(</a:t>
            </a:r>
            <a:r>
              <a:rPr lang="en-US" i="1" dirty="0" err="1"/>
              <a:t>aq</a:t>
            </a:r>
            <a:r>
              <a:rPr lang="en-US" dirty="0"/>
              <a:t>) </a:t>
            </a:r>
            <a:r>
              <a:rPr lang="en-US" dirty="0">
                <a:sym typeface="Wingdings" pitchFamily="2" charset="2"/>
              </a:rPr>
              <a:t> 2HCl(</a:t>
            </a:r>
            <a:r>
              <a:rPr lang="en-US" i="1" dirty="0" err="1">
                <a:sym typeface="Wingdings" pitchFamily="2" charset="2"/>
              </a:rPr>
              <a:t>aq</a:t>
            </a:r>
            <a:r>
              <a:rPr lang="en-US" dirty="0">
                <a:sym typeface="Wingdings" pitchFamily="2" charset="2"/>
              </a:rPr>
              <a:t>) + Br</a:t>
            </a:r>
            <a:r>
              <a:rPr lang="en-US" baseline="-25000" dirty="0">
                <a:sym typeface="Wingdings" pitchFamily="2" charset="2"/>
              </a:rPr>
              <a:t>2</a:t>
            </a:r>
            <a:r>
              <a:rPr lang="en-US" dirty="0">
                <a:sym typeface="Wingdings" pitchFamily="2" charset="2"/>
              </a:rPr>
              <a:t>(</a:t>
            </a:r>
            <a:r>
              <a:rPr lang="en-US" i="1" dirty="0">
                <a:sym typeface="Wingdings" pitchFamily="2" charset="2"/>
              </a:rPr>
              <a:t>l</a:t>
            </a:r>
            <a:r>
              <a:rPr lang="en-US" dirty="0">
                <a:sym typeface="Wingdings" pitchFamily="2" charset="2"/>
              </a:rPr>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pure Substances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en-US" u="sng" dirty="0"/>
              <a:t>Element</a:t>
            </a:r>
            <a:r>
              <a:rPr lang="en-US" dirty="0"/>
              <a:t> – any substance made up of only one </a:t>
            </a:r>
          </a:p>
          <a:p>
            <a:pPr marL="274320" indent="-274320" eaLnBrk="1" fontAlgn="auto" hangingPunct="1">
              <a:spcAft>
                <a:spcPts val="0"/>
              </a:spcAft>
              <a:buFont typeface="Wingdings 2"/>
              <a:buNone/>
              <a:defRPr/>
            </a:pPr>
            <a:r>
              <a:rPr lang="en-US" dirty="0"/>
              <a:t>	type of atom</a:t>
            </a:r>
          </a:p>
          <a:p>
            <a:pPr marL="521208" lvl="1" eaLnBrk="1" fontAlgn="auto" hangingPunct="1">
              <a:spcAft>
                <a:spcPts val="0"/>
              </a:spcAft>
              <a:buClr>
                <a:schemeClr val="accent4"/>
              </a:buClr>
              <a:buFont typeface="Wingdings 2"/>
              <a:buChar char=""/>
              <a:defRPr/>
            </a:pPr>
            <a:r>
              <a:rPr lang="en-US" dirty="0">
                <a:solidFill>
                  <a:schemeClr val="tx1">
                    <a:tint val="85000"/>
                  </a:schemeClr>
                </a:solidFill>
              </a:rPr>
              <a:t>oxygen, helium, silver, carbon</a:t>
            </a:r>
          </a:p>
          <a:p>
            <a:pPr marL="521208" lvl="1" eaLnBrk="1" fontAlgn="auto" hangingPunct="1">
              <a:spcAft>
                <a:spcPts val="0"/>
              </a:spcAft>
              <a:buClr>
                <a:schemeClr val="accent4"/>
              </a:buClr>
              <a:buFont typeface="Wingdings 2"/>
              <a:buChar char=""/>
              <a:defRPr/>
            </a:pPr>
            <a:r>
              <a:rPr lang="en-US" dirty="0">
                <a:latin typeface="Trebuchet MS" pitchFamily="34" charset="0"/>
                <a:hlinkClick r:id="rId2"/>
              </a:rPr>
              <a:t>http://periodictable.com/</a:t>
            </a:r>
            <a:endParaRPr lang="en-US" dirty="0">
              <a:solidFill>
                <a:schemeClr val="tx1">
                  <a:tint val="85000"/>
                </a:schemeClr>
              </a:solidFill>
            </a:endParaRPr>
          </a:p>
          <a:p>
            <a:pPr marL="521208" lvl="1" eaLnBrk="1" fontAlgn="auto" hangingPunct="1">
              <a:spcAft>
                <a:spcPts val="0"/>
              </a:spcAft>
              <a:buClr>
                <a:schemeClr val="accent4"/>
              </a:buClr>
              <a:buFont typeface="Wingdings 2"/>
              <a:buChar char=""/>
              <a:defRPr/>
            </a:pPr>
            <a:endParaRPr lang="en-US" dirty="0">
              <a:solidFill>
                <a:schemeClr val="tx1">
                  <a:tint val="85000"/>
                </a:schemeClr>
              </a:solidFill>
            </a:endParaRPr>
          </a:p>
          <a:p>
            <a:pPr marL="274320" indent="-274320" eaLnBrk="1" fontAlgn="auto" hangingPunct="1">
              <a:spcAft>
                <a:spcPts val="0"/>
              </a:spcAft>
              <a:buFont typeface="Wingdings 2"/>
              <a:buChar char=""/>
              <a:defRPr/>
            </a:pPr>
            <a:r>
              <a:rPr lang="en-US" u="sng" dirty="0"/>
              <a:t>Compound</a:t>
            </a:r>
            <a:r>
              <a:rPr lang="en-US" dirty="0"/>
              <a:t> – a substance in which two or more elements are combined</a:t>
            </a:r>
          </a:p>
          <a:p>
            <a:pPr marL="521208" lvl="1" eaLnBrk="1" fontAlgn="auto" hangingPunct="1">
              <a:spcAft>
                <a:spcPts val="0"/>
              </a:spcAft>
              <a:buClr>
                <a:schemeClr val="accent4"/>
              </a:buClr>
              <a:buFont typeface="Wingdings 2"/>
              <a:buChar char=""/>
              <a:defRPr/>
            </a:pPr>
            <a:r>
              <a:rPr lang="en-US" dirty="0">
                <a:solidFill>
                  <a:schemeClr val="tx1">
                    <a:tint val="85000"/>
                  </a:schemeClr>
                </a:solidFill>
              </a:rPr>
              <a:t>Chlorine Gas + Sodium metal = Sodium Chloride (salt)</a:t>
            </a:r>
          </a:p>
          <a:p>
            <a:pPr marL="758952" lvl="2" eaLnBrk="1" fontAlgn="auto" hangingPunct="1">
              <a:spcAft>
                <a:spcPts val="0"/>
              </a:spcAft>
              <a:buClr>
                <a:schemeClr val="accent4"/>
              </a:buClr>
              <a:buFont typeface="Wingdings"/>
              <a:buChar char=""/>
              <a:defRPr/>
            </a:pPr>
            <a:r>
              <a:rPr lang="en-US" dirty="0"/>
              <a:t>Cl</a:t>
            </a:r>
            <a:r>
              <a:rPr lang="en-US" baseline="-25000" dirty="0"/>
              <a:t>2</a:t>
            </a:r>
            <a:r>
              <a:rPr lang="en-US" dirty="0"/>
              <a:t>	      + 	      Na	       =          </a:t>
            </a:r>
            <a:r>
              <a:rPr lang="en-US" dirty="0" err="1"/>
              <a:t>NaCl</a:t>
            </a:r>
            <a:endParaRPr lang="en-US" dirty="0"/>
          </a:p>
          <a:p>
            <a:endParaRPr lang="en-US" dirty="0"/>
          </a:p>
          <a:p>
            <a:endParaRPr lang="en-US" dirty="0"/>
          </a:p>
        </p:txBody>
      </p:sp>
    </p:spTree>
    <p:extLst>
      <p:ext uri="{BB962C8B-B14F-4D97-AF65-F5344CB8AC3E}">
        <p14:creationId xmlns:p14="http://schemas.microsoft.com/office/powerpoint/2010/main" val="2869077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Symbols and Terms</a:t>
            </a:r>
          </a:p>
        </p:txBody>
      </p:sp>
      <p:sp>
        <p:nvSpPr>
          <p:cNvPr id="3" name="Content Placeholder 2"/>
          <p:cNvSpPr>
            <a:spLocks noGrp="1"/>
          </p:cNvSpPr>
          <p:nvPr>
            <p:ph idx="1"/>
          </p:nvPr>
        </p:nvSpPr>
        <p:spPr/>
        <p:txBody>
          <a:bodyPr>
            <a:normAutofit fontScale="92500" lnSpcReduction="20000"/>
          </a:bodyPr>
          <a:lstStyle/>
          <a:p>
            <a:r>
              <a:rPr lang="en-US" dirty="0"/>
              <a:t>+ on reactants side – “reacts with”</a:t>
            </a:r>
          </a:p>
          <a:p>
            <a:r>
              <a:rPr lang="en-US" dirty="0"/>
              <a:t>+ on products side – “and”</a:t>
            </a:r>
          </a:p>
          <a:p>
            <a:r>
              <a:rPr lang="en-US" dirty="0">
                <a:sym typeface="Wingdings" pitchFamily="2" charset="2"/>
              </a:rPr>
              <a:t> “produces” or “yields”</a:t>
            </a:r>
          </a:p>
          <a:p>
            <a:r>
              <a:rPr lang="en-US" dirty="0">
                <a:sym typeface="Wingdings" pitchFamily="2" charset="2"/>
              </a:rPr>
              <a:t>Reactants – starting substances, left side</a:t>
            </a:r>
          </a:p>
          <a:p>
            <a:r>
              <a:rPr lang="en-US" dirty="0">
                <a:sym typeface="Wingdings" pitchFamily="2" charset="2"/>
              </a:rPr>
              <a:t>Products – new substances formed, right side</a:t>
            </a:r>
          </a:p>
          <a:p>
            <a:r>
              <a:rPr lang="en-US" dirty="0">
                <a:sym typeface="Wingdings" pitchFamily="2" charset="2"/>
              </a:rPr>
              <a:t>Coefficients – </a:t>
            </a:r>
            <a:r>
              <a:rPr lang="en-US" dirty="0"/>
              <a:t>numbers placed in front of a symbol or formula to indicate the number of particles or moles of that substance</a:t>
            </a:r>
          </a:p>
          <a:p>
            <a:r>
              <a:rPr lang="en-US" dirty="0"/>
              <a:t>Balanced – same number of atoms or ions of each type on both sides of the equation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Chemical Equations</a:t>
            </a:r>
          </a:p>
        </p:txBody>
      </p:sp>
      <p:sp>
        <p:nvSpPr>
          <p:cNvPr id="3" name="Content Placeholder 2"/>
          <p:cNvSpPr>
            <a:spLocks noGrp="1"/>
          </p:cNvSpPr>
          <p:nvPr>
            <p:ph idx="1"/>
          </p:nvPr>
        </p:nvSpPr>
        <p:spPr/>
        <p:txBody>
          <a:bodyPr>
            <a:normAutofit fontScale="92500" lnSpcReduction="10000"/>
          </a:bodyPr>
          <a:lstStyle/>
          <a:p>
            <a:pPr lvl="1"/>
            <a:r>
              <a:rPr lang="en-US" dirty="0"/>
              <a:t>Write a skeleton equation that shows the correct chemical formula for reactants and products.</a:t>
            </a:r>
            <a:endParaRPr lang="en-US" sz="2400" dirty="0"/>
          </a:p>
          <a:p>
            <a:pPr lvl="1"/>
            <a:r>
              <a:rPr lang="en-US" dirty="0"/>
              <a:t>Determine the __________ of ________ of each type on each side of the equation.</a:t>
            </a:r>
            <a:endParaRPr lang="en-US" sz="2400" dirty="0"/>
          </a:p>
          <a:p>
            <a:pPr lvl="1"/>
            <a:r>
              <a:rPr lang="en-US" dirty="0"/>
              <a:t>Use _________________ to balance the equation. _________________ SHOULD NEVER BE CHANGED.</a:t>
            </a:r>
            <a:endParaRPr lang="en-US" sz="2400" dirty="0"/>
          </a:p>
          <a:p>
            <a:pPr lvl="1"/>
            <a:r>
              <a:rPr lang="en-US" dirty="0"/>
              <a:t>Make sure that you have the smallest possible whole number coefficients.</a:t>
            </a:r>
            <a:endParaRPr lang="en-US" sz="2400" dirty="0"/>
          </a:p>
          <a:p>
            <a:pPr lvl="1"/>
            <a:r>
              <a:rPr lang="en-US" dirty="0"/>
              <a:t>Explain and give an example to demonstrate how changing a subscript is different from changing a coefficient.</a:t>
            </a:r>
            <a:endParaRPr lang="en-US" sz="2400"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Symbols</a:t>
            </a:r>
          </a:p>
        </p:txBody>
      </p:sp>
      <p:sp>
        <p:nvSpPr>
          <p:cNvPr id="3" name="Content Placeholder 2"/>
          <p:cNvSpPr>
            <a:spLocks noGrp="1"/>
          </p:cNvSpPr>
          <p:nvPr>
            <p:ph idx="1"/>
          </p:nvPr>
        </p:nvSpPr>
        <p:spPr>
          <a:xfrm>
            <a:off x="1435608" y="1447800"/>
            <a:ext cx="7498080" cy="5105400"/>
          </a:xfrm>
        </p:spPr>
        <p:txBody>
          <a:bodyPr>
            <a:normAutofit/>
          </a:bodyPr>
          <a:lstStyle/>
          <a:p>
            <a:r>
              <a:rPr lang="en-US" dirty="0"/>
              <a:t>(g) – gas</a:t>
            </a:r>
          </a:p>
          <a:p>
            <a:r>
              <a:rPr lang="en-US" dirty="0"/>
              <a:t>(l) – liquid</a:t>
            </a:r>
          </a:p>
          <a:p>
            <a:r>
              <a:rPr lang="en-US" dirty="0"/>
              <a:t>(s) – solid</a:t>
            </a:r>
          </a:p>
          <a:p>
            <a:r>
              <a:rPr lang="en-US" dirty="0"/>
              <a:t>(</a:t>
            </a:r>
            <a:r>
              <a:rPr lang="en-US" dirty="0" err="1"/>
              <a:t>aq</a:t>
            </a:r>
            <a:r>
              <a:rPr lang="en-US" dirty="0"/>
              <a:t>) – aqueous; dissolved in water</a:t>
            </a:r>
          </a:p>
          <a:p>
            <a:r>
              <a:rPr lang="en-US" dirty="0"/>
              <a:t>∆ – heat </a:t>
            </a:r>
          </a:p>
          <a:p>
            <a:r>
              <a:rPr lang="en-US" dirty="0"/>
              <a:t>             - electricity</a:t>
            </a:r>
          </a:p>
          <a:p>
            <a:r>
              <a:rPr lang="en-US" dirty="0" err="1"/>
              <a:t>hν</a:t>
            </a:r>
            <a:r>
              <a:rPr lang="en-US" dirty="0"/>
              <a:t> – electromagnetic radiation</a:t>
            </a:r>
          </a:p>
          <a:p>
            <a:r>
              <a:rPr lang="en-US" dirty="0"/>
              <a:t>Any other conditions for the reaction are shown above or below the yield sign.</a:t>
            </a:r>
          </a:p>
          <a:p>
            <a:endParaRPr lang="en-US" dirty="0"/>
          </a:p>
          <a:p>
            <a:endParaRPr lang="en-US" dirty="0"/>
          </a:p>
        </p:txBody>
      </p:sp>
      <p:cxnSp>
        <p:nvCxnSpPr>
          <p:cNvPr id="5" name="Straight Connector 4"/>
          <p:cNvCxnSpPr/>
          <p:nvPr/>
        </p:nvCxnSpPr>
        <p:spPr>
          <a:xfrm>
            <a:off x="2057400" y="4648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62200" y="4495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4600" y="44958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667000" y="4648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19400" y="46482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BCE0-8FAC-4BFF-8BEC-18B2C3D79E7C}"/>
              </a:ext>
            </a:extLst>
          </p:cNvPr>
          <p:cNvSpPr>
            <a:spLocks noGrp="1"/>
          </p:cNvSpPr>
          <p:nvPr>
            <p:ph type="title"/>
          </p:nvPr>
        </p:nvSpPr>
        <p:spPr>
          <a:xfrm>
            <a:off x="990600" y="274638"/>
            <a:ext cx="7943088" cy="1143000"/>
          </a:xfrm>
        </p:spPr>
        <p:txBody>
          <a:bodyPr>
            <a:normAutofit fontScale="90000"/>
          </a:bodyPr>
          <a:lstStyle/>
          <a:p>
            <a:r>
              <a:rPr lang="en-US" dirty="0"/>
              <a:t>Identifying Physical States in Chemical Reactions</a:t>
            </a:r>
          </a:p>
        </p:txBody>
      </p:sp>
      <p:sp>
        <p:nvSpPr>
          <p:cNvPr id="3" name="Content Placeholder 2">
            <a:extLst>
              <a:ext uri="{FF2B5EF4-FFF2-40B4-BE49-F238E27FC236}">
                <a16:creationId xmlns:a16="http://schemas.microsoft.com/office/drawing/2014/main" id="{D0445CB8-EB68-4C4C-BFB1-FE02B3B45DDC}"/>
              </a:ext>
            </a:extLst>
          </p:cNvPr>
          <p:cNvSpPr>
            <a:spLocks noGrp="1"/>
          </p:cNvSpPr>
          <p:nvPr>
            <p:ph idx="1"/>
          </p:nvPr>
        </p:nvSpPr>
        <p:spPr>
          <a:xfrm>
            <a:off x="990600" y="1447800"/>
            <a:ext cx="7943088" cy="4800600"/>
          </a:xfrm>
        </p:spPr>
        <p:txBody>
          <a:bodyPr>
            <a:noAutofit/>
          </a:bodyPr>
          <a:lstStyle/>
          <a:p>
            <a:pPr marL="82296" indent="0">
              <a:buNone/>
            </a:pPr>
            <a:r>
              <a:rPr lang="en-US" sz="6000" dirty="0"/>
              <a:t>Elements</a:t>
            </a:r>
          </a:p>
          <a:p>
            <a:r>
              <a:rPr lang="en-US" sz="6000" dirty="0"/>
              <a:t>(l) Hg, Br</a:t>
            </a:r>
            <a:r>
              <a:rPr lang="en-US" sz="6000" baseline="-25000" dirty="0"/>
              <a:t>2</a:t>
            </a:r>
          </a:p>
          <a:p>
            <a:r>
              <a:rPr lang="en-US" sz="6000" dirty="0"/>
              <a:t>(g) H</a:t>
            </a:r>
            <a:r>
              <a:rPr lang="en-US" sz="6000" baseline="-25000" dirty="0"/>
              <a:t>2 </a:t>
            </a:r>
            <a:r>
              <a:rPr lang="en-US" sz="6000" dirty="0"/>
              <a:t>, N</a:t>
            </a:r>
            <a:r>
              <a:rPr lang="en-US" sz="6000" baseline="-25000" dirty="0"/>
              <a:t>2</a:t>
            </a:r>
            <a:r>
              <a:rPr lang="en-US" sz="6000" dirty="0"/>
              <a:t>, O</a:t>
            </a:r>
            <a:r>
              <a:rPr lang="en-US" sz="6000" baseline="-25000" dirty="0"/>
              <a:t>2</a:t>
            </a:r>
            <a:r>
              <a:rPr lang="en-US" sz="6000" dirty="0"/>
              <a:t> , F</a:t>
            </a:r>
            <a:r>
              <a:rPr lang="en-US" sz="6000" baseline="-25000" dirty="0"/>
              <a:t>2</a:t>
            </a:r>
            <a:r>
              <a:rPr lang="en-US" sz="6000" dirty="0"/>
              <a:t> , Cl</a:t>
            </a:r>
            <a:r>
              <a:rPr lang="en-US" sz="6000" baseline="-25000" dirty="0"/>
              <a:t>2</a:t>
            </a:r>
          </a:p>
          <a:p>
            <a:r>
              <a:rPr lang="en-US" sz="6000" dirty="0"/>
              <a:t>(s) all other elements </a:t>
            </a:r>
          </a:p>
        </p:txBody>
      </p:sp>
    </p:spTree>
    <p:extLst>
      <p:ext uri="{BB962C8B-B14F-4D97-AF65-F5344CB8AC3E}">
        <p14:creationId xmlns:p14="http://schemas.microsoft.com/office/powerpoint/2010/main" val="3301156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2200-A5E0-4777-8096-2FB766A4B903}"/>
              </a:ext>
            </a:extLst>
          </p:cNvPr>
          <p:cNvSpPr>
            <a:spLocks noGrp="1"/>
          </p:cNvSpPr>
          <p:nvPr>
            <p:ph type="title"/>
          </p:nvPr>
        </p:nvSpPr>
        <p:spPr/>
        <p:txBody>
          <a:bodyPr>
            <a:normAutofit fontScale="90000"/>
          </a:bodyPr>
          <a:lstStyle/>
          <a:p>
            <a:r>
              <a:rPr lang="en-US" dirty="0"/>
              <a:t>Identifying Physical States in Chemical Reactions</a:t>
            </a:r>
          </a:p>
        </p:txBody>
      </p:sp>
      <p:sp>
        <p:nvSpPr>
          <p:cNvPr id="3" name="Content Placeholder 2">
            <a:extLst>
              <a:ext uri="{FF2B5EF4-FFF2-40B4-BE49-F238E27FC236}">
                <a16:creationId xmlns:a16="http://schemas.microsoft.com/office/drawing/2014/main" id="{C2974346-1F95-4077-B31C-C56EE477EC84}"/>
              </a:ext>
            </a:extLst>
          </p:cNvPr>
          <p:cNvSpPr>
            <a:spLocks noGrp="1"/>
          </p:cNvSpPr>
          <p:nvPr>
            <p:ph idx="1"/>
          </p:nvPr>
        </p:nvSpPr>
        <p:spPr>
          <a:xfrm>
            <a:off x="1066800" y="1447800"/>
            <a:ext cx="7866888" cy="4800600"/>
          </a:xfrm>
        </p:spPr>
        <p:txBody>
          <a:bodyPr>
            <a:noAutofit/>
          </a:bodyPr>
          <a:lstStyle/>
          <a:p>
            <a:pPr marL="82296" indent="0">
              <a:buNone/>
            </a:pPr>
            <a:r>
              <a:rPr lang="en-US" sz="6000" dirty="0"/>
              <a:t>Organic Compounds</a:t>
            </a:r>
          </a:p>
          <a:p>
            <a:r>
              <a:rPr lang="en-US" sz="6000" dirty="0"/>
              <a:t>(g) Hydrocarbons </a:t>
            </a:r>
            <a:r>
              <a:rPr lang="en-US" sz="6000" dirty="0" err="1"/>
              <a:t>C</a:t>
            </a:r>
            <a:r>
              <a:rPr lang="en-US" sz="6000" baseline="-25000" dirty="0" err="1"/>
              <a:t>x</a:t>
            </a:r>
            <a:r>
              <a:rPr lang="en-US" sz="6000" dirty="0" err="1"/>
              <a:t>H</a:t>
            </a:r>
            <a:r>
              <a:rPr lang="en-US" sz="6000" baseline="-25000" dirty="0" err="1"/>
              <a:t>y</a:t>
            </a:r>
            <a:endParaRPr lang="en-US" sz="6000" baseline="-25000" dirty="0"/>
          </a:p>
          <a:p>
            <a:r>
              <a:rPr lang="en-US" sz="6000" dirty="0"/>
              <a:t>(l) alcohols </a:t>
            </a:r>
            <a:r>
              <a:rPr lang="en-US" sz="6000" dirty="0" err="1"/>
              <a:t>C</a:t>
            </a:r>
            <a:r>
              <a:rPr lang="en-US" sz="6000" baseline="-25000" dirty="0" err="1"/>
              <a:t>x</a:t>
            </a:r>
            <a:r>
              <a:rPr lang="en-US" sz="6000" dirty="0" err="1"/>
              <a:t>H</a:t>
            </a:r>
            <a:r>
              <a:rPr lang="en-US" sz="6000" baseline="-25000" dirty="0" err="1"/>
              <a:t>y</a:t>
            </a:r>
            <a:r>
              <a:rPr lang="en-US" sz="6000" dirty="0" err="1"/>
              <a:t>OH</a:t>
            </a:r>
            <a:endParaRPr lang="en-US" sz="6000" dirty="0"/>
          </a:p>
          <a:p>
            <a:r>
              <a:rPr lang="en-US" sz="6000" dirty="0"/>
              <a:t>(s) sugar </a:t>
            </a:r>
            <a:r>
              <a:rPr lang="en-US" sz="6000" dirty="0" err="1"/>
              <a:t>C</a:t>
            </a:r>
            <a:r>
              <a:rPr lang="en-US" sz="6000" baseline="-25000" dirty="0" err="1"/>
              <a:t>x</a:t>
            </a:r>
            <a:r>
              <a:rPr lang="en-US" sz="6000" dirty="0" err="1"/>
              <a:t>H</a:t>
            </a:r>
            <a:r>
              <a:rPr lang="en-US" sz="6000" baseline="-25000" dirty="0" err="1"/>
              <a:t>y</a:t>
            </a:r>
            <a:r>
              <a:rPr lang="en-US" sz="6000" dirty="0" err="1"/>
              <a:t>O</a:t>
            </a:r>
            <a:r>
              <a:rPr lang="en-US" sz="6000" baseline="-25000" dirty="0" err="1"/>
              <a:t>z</a:t>
            </a:r>
            <a:endParaRPr lang="en-US" sz="6000" dirty="0"/>
          </a:p>
        </p:txBody>
      </p:sp>
    </p:spTree>
    <p:extLst>
      <p:ext uri="{BB962C8B-B14F-4D97-AF65-F5344CB8AC3E}">
        <p14:creationId xmlns:p14="http://schemas.microsoft.com/office/powerpoint/2010/main" val="313782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E6A3-BB11-4992-961F-95856292D81B}"/>
              </a:ext>
            </a:extLst>
          </p:cNvPr>
          <p:cNvSpPr>
            <a:spLocks noGrp="1"/>
          </p:cNvSpPr>
          <p:nvPr>
            <p:ph type="title"/>
          </p:nvPr>
        </p:nvSpPr>
        <p:spPr/>
        <p:txBody>
          <a:bodyPr>
            <a:normAutofit fontScale="90000"/>
          </a:bodyPr>
          <a:lstStyle/>
          <a:p>
            <a:r>
              <a:rPr lang="en-US" dirty="0"/>
              <a:t>Identifying Physical States in Chemical Reactions</a:t>
            </a:r>
          </a:p>
        </p:txBody>
      </p:sp>
      <p:sp>
        <p:nvSpPr>
          <p:cNvPr id="3" name="Content Placeholder 2">
            <a:extLst>
              <a:ext uri="{FF2B5EF4-FFF2-40B4-BE49-F238E27FC236}">
                <a16:creationId xmlns:a16="http://schemas.microsoft.com/office/drawing/2014/main" id="{97CFB76B-1737-43C8-B0F1-2265473375F3}"/>
              </a:ext>
            </a:extLst>
          </p:cNvPr>
          <p:cNvSpPr>
            <a:spLocks noGrp="1"/>
          </p:cNvSpPr>
          <p:nvPr>
            <p:ph idx="1"/>
          </p:nvPr>
        </p:nvSpPr>
        <p:spPr>
          <a:xfrm>
            <a:off x="1066800" y="1447800"/>
            <a:ext cx="7866888" cy="4800600"/>
          </a:xfrm>
        </p:spPr>
        <p:txBody>
          <a:bodyPr>
            <a:noAutofit/>
          </a:bodyPr>
          <a:lstStyle/>
          <a:p>
            <a:pPr marL="82296" indent="0">
              <a:buNone/>
            </a:pPr>
            <a:r>
              <a:rPr lang="en-US" sz="4400" dirty="0"/>
              <a:t>Ionic Compounds</a:t>
            </a:r>
          </a:p>
          <a:p>
            <a:r>
              <a:rPr lang="en-US" sz="4400" dirty="0"/>
              <a:t>(s) in synthesis and decomposition</a:t>
            </a:r>
          </a:p>
          <a:p>
            <a:r>
              <a:rPr lang="en-US" sz="4400" dirty="0"/>
              <a:t>(</a:t>
            </a:r>
            <a:r>
              <a:rPr lang="en-US" sz="4400" dirty="0" err="1"/>
              <a:t>aq</a:t>
            </a:r>
            <a:r>
              <a:rPr lang="en-US" sz="4400" dirty="0"/>
              <a:t>) in single replacement</a:t>
            </a:r>
          </a:p>
          <a:p>
            <a:r>
              <a:rPr lang="en-US" sz="4400" dirty="0"/>
              <a:t>Refer to solubility rules to determine the physical state in double replacement reactions</a:t>
            </a:r>
          </a:p>
        </p:txBody>
      </p:sp>
    </p:spTree>
    <p:extLst>
      <p:ext uri="{BB962C8B-B14F-4D97-AF65-F5344CB8AC3E}">
        <p14:creationId xmlns:p14="http://schemas.microsoft.com/office/powerpoint/2010/main" val="2900465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EB06-BA4F-4B74-B076-44F1375A2976}"/>
              </a:ext>
            </a:extLst>
          </p:cNvPr>
          <p:cNvSpPr>
            <a:spLocks noGrp="1"/>
          </p:cNvSpPr>
          <p:nvPr>
            <p:ph type="title"/>
          </p:nvPr>
        </p:nvSpPr>
        <p:spPr/>
        <p:txBody>
          <a:bodyPr>
            <a:normAutofit fontScale="90000"/>
          </a:bodyPr>
          <a:lstStyle/>
          <a:p>
            <a:r>
              <a:rPr lang="en-US" dirty="0"/>
              <a:t>Identifying Physical States in Chemical Reactions</a:t>
            </a:r>
          </a:p>
        </p:txBody>
      </p:sp>
      <p:sp>
        <p:nvSpPr>
          <p:cNvPr id="3" name="Content Placeholder 2">
            <a:extLst>
              <a:ext uri="{FF2B5EF4-FFF2-40B4-BE49-F238E27FC236}">
                <a16:creationId xmlns:a16="http://schemas.microsoft.com/office/drawing/2014/main" id="{B5A5769F-EFFC-4291-866C-C6F39E7EC92D}"/>
              </a:ext>
            </a:extLst>
          </p:cNvPr>
          <p:cNvSpPr>
            <a:spLocks noGrp="1"/>
          </p:cNvSpPr>
          <p:nvPr>
            <p:ph idx="1"/>
          </p:nvPr>
        </p:nvSpPr>
        <p:spPr>
          <a:xfrm>
            <a:off x="1143000" y="1447800"/>
            <a:ext cx="7790688" cy="5135562"/>
          </a:xfrm>
        </p:spPr>
        <p:txBody>
          <a:bodyPr>
            <a:noAutofit/>
          </a:bodyPr>
          <a:lstStyle/>
          <a:p>
            <a:pPr marL="82296" indent="0">
              <a:buNone/>
            </a:pPr>
            <a:r>
              <a:rPr lang="en-US" sz="5400" dirty="0"/>
              <a:t>Other Compounds</a:t>
            </a:r>
          </a:p>
          <a:p>
            <a:r>
              <a:rPr lang="en-US" sz="5400" dirty="0"/>
              <a:t>H</a:t>
            </a:r>
            <a:r>
              <a:rPr lang="en-US" sz="5400" baseline="-25000" dirty="0"/>
              <a:t>2</a:t>
            </a:r>
            <a:r>
              <a:rPr lang="en-US" sz="5400" dirty="0"/>
              <a:t>O (l) unless otherwise specified</a:t>
            </a:r>
          </a:p>
          <a:p>
            <a:r>
              <a:rPr lang="en-US" sz="5400" dirty="0"/>
              <a:t>(g) Other nonmetal oxides: CO</a:t>
            </a:r>
            <a:r>
              <a:rPr lang="en-US" sz="5400" baseline="-25000" dirty="0"/>
              <a:t>2,</a:t>
            </a:r>
            <a:r>
              <a:rPr lang="en-US" sz="5400" dirty="0"/>
              <a:t> NO</a:t>
            </a:r>
            <a:r>
              <a:rPr lang="en-US" sz="5400" baseline="-25000" dirty="0"/>
              <a:t>2</a:t>
            </a:r>
            <a:r>
              <a:rPr lang="en-US" sz="5400" dirty="0"/>
              <a:t>, SO</a:t>
            </a:r>
            <a:r>
              <a:rPr lang="en-US" sz="5400" baseline="-25000" dirty="0"/>
              <a:t>2</a:t>
            </a:r>
            <a:r>
              <a:rPr lang="en-US" sz="5400" dirty="0"/>
              <a:t>, SO</a:t>
            </a:r>
            <a:r>
              <a:rPr lang="en-US" sz="5400" baseline="-25000" dirty="0"/>
              <a:t>3</a:t>
            </a:r>
            <a:endParaRPr lang="en-US" sz="5400" dirty="0"/>
          </a:p>
        </p:txBody>
      </p:sp>
    </p:spTree>
    <p:extLst>
      <p:ext uri="{BB962C8B-B14F-4D97-AF65-F5344CB8AC3E}">
        <p14:creationId xmlns:p14="http://schemas.microsoft.com/office/powerpoint/2010/main" val="670093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7705-BBC2-4630-B8D7-8A2A155DFD40}"/>
              </a:ext>
            </a:extLst>
          </p:cNvPr>
          <p:cNvSpPr>
            <a:spLocks noGrp="1"/>
          </p:cNvSpPr>
          <p:nvPr>
            <p:ph type="title"/>
          </p:nvPr>
        </p:nvSpPr>
        <p:spPr/>
        <p:txBody>
          <a:bodyPr>
            <a:normAutofit fontScale="90000"/>
          </a:bodyPr>
          <a:lstStyle/>
          <a:p>
            <a:r>
              <a:rPr lang="en-US" dirty="0"/>
              <a:t>Identifying Physical States in Chemical Reactions</a:t>
            </a:r>
          </a:p>
        </p:txBody>
      </p:sp>
      <p:sp>
        <p:nvSpPr>
          <p:cNvPr id="3" name="Content Placeholder 2">
            <a:extLst>
              <a:ext uri="{FF2B5EF4-FFF2-40B4-BE49-F238E27FC236}">
                <a16:creationId xmlns:a16="http://schemas.microsoft.com/office/drawing/2014/main" id="{66882A69-9FD0-45E7-A35A-D15F9D1EA673}"/>
              </a:ext>
            </a:extLst>
          </p:cNvPr>
          <p:cNvSpPr>
            <a:spLocks noGrp="1"/>
          </p:cNvSpPr>
          <p:nvPr>
            <p:ph idx="1"/>
          </p:nvPr>
        </p:nvSpPr>
        <p:spPr/>
        <p:txBody>
          <a:bodyPr>
            <a:normAutofit/>
          </a:bodyPr>
          <a:lstStyle/>
          <a:p>
            <a:pPr marL="82296" indent="0">
              <a:buNone/>
            </a:pPr>
            <a:r>
              <a:rPr lang="en-US" sz="4000" dirty="0"/>
              <a:t>Acids</a:t>
            </a:r>
          </a:p>
          <a:p>
            <a:r>
              <a:rPr lang="en-US" sz="4000" dirty="0"/>
              <a:t>Acids are aqueous (</a:t>
            </a:r>
            <a:r>
              <a:rPr lang="en-US" sz="4000" dirty="0" err="1"/>
              <a:t>aq</a:t>
            </a:r>
            <a:r>
              <a:rPr lang="en-US" sz="4000" dirty="0"/>
              <a:t>) HCl, HNO</a:t>
            </a:r>
            <a:r>
              <a:rPr lang="en-US" sz="4000" baseline="-25000" dirty="0"/>
              <a:t>3</a:t>
            </a:r>
            <a:r>
              <a:rPr lang="en-US" sz="4000" dirty="0"/>
              <a:t>, H</a:t>
            </a:r>
            <a:r>
              <a:rPr lang="en-US" sz="4000" baseline="-25000" dirty="0"/>
              <a:t>2</a:t>
            </a:r>
            <a:r>
              <a:rPr lang="en-US" sz="4000" dirty="0"/>
              <a:t>SO</a:t>
            </a:r>
            <a:r>
              <a:rPr lang="en-US" sz="4000" baseline="-25000" dirty="0"/>
              <a:t>4</a:t>
            </a:r>
            <a:r>
              <a:rPr lang="en-US" sz="4000" dirty="0"/>
              <a:t>, HClO</a:t>
            </a:r>
            <a:r>
              <a:rPr lang="en-US" sz="4000" baseline="-25000" dirty="0"/>
              <a:t>3</a:t>
            </a:r>
            <a:r>
              <a:rPr lang="en-US" sz="4000" dirty="0"/>
              <a:t>, HC</a:t>
            </a:r>
            <a:r>
              <a:rPr lang="en-US" sz="4000" baseline="-25000" dirty="0"/>
              <a:t>2</a:t>
            </a:r>
            <a:r>
              <a:rPr lang="en-US" sz="4000" dirty="0"/>
              <a:t>H</a:t>
            </a:r>
            <a:r>
              <a:rPr lang="en-US" sz="4000" baseline="-25000" dirty="0"/>
              <a:t>3</a:t>
            </a:r>
            <a:r>
              <a:rPr lang="en-US" sz="4000" dirty="0"/>
              <a:t>O</a:t>
            </a:r>
            <a:r>
              <a:rPr lang="en-US" sz="4000" baseline="-25000" dirty="0"/>
              <a:t>2</a:t>
            </a:r>
            <a:r>
              <a:rPr lang="en-US" sz="4000" dirty="0"/>
              <a:t>, etc.</a:t>
            </a:r>
          </a:p>
          <a:p>
            <a:r>
              <a:rPr lang="en-US" sz="4000" dirty="0"/>
              <a:t>Binary compounds with hydrogen are gases unless otherwise specified: (g) H</a:t>
            </a:r>
            <a:r>
              <a:rPr lang="en-US" sz="4000" baseline="-25000" dirty="0"/>
              <a:t>2</a:t>
            </a:r>
            <a:r>
              <a:rPr lang="en-US" sz="4000" dirty="0"/>
              <a:t>S, NH</a:t>
            </a:r>
            <a:r>
              <a:rPr lang="en-US" sz="4000" baseline="-25000" dirty="0"/>
              <a:t>3</a:t>
            </a:r>
            <a:r>
              <a:rPr lang="en-US" sz="4000" dirty="0"/>
              <a:t>, CH</a:t>
            </a:r>
            <a:r>
              <a:rPr lang="en-US" sz="4000" baseline="-25000" dirty="0"/>
              <a:t>4</a:t>
            </a:r>
            <a:r>
              <a:rPr lang="en-US" sz="4000" dirty="0"/>
              <a:t>, HCl</a:t>
            </a:r>
          </a:p>
        </p:txBody>
      </p:sp>
    </p:spTree>
    <p:extLst>
      <p:ext uri="{BB962C8B-B14F-4D97-AF65-F5344CB8AC3E}">
        <p14:creationId xmlns:p14="http://schemas.microsoft.com/office/powerpoint/2010/main" val="12060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B9F9-22A5-45AC-97AA-2981BCD3800F}"/>
              </a:ext>
            </a:extLst>
          </p:cNvPr>
          <p:cNvSpPr>
            <a:spLocks noGrp="1"/>
          </p:cNvSpPr>
          <p:nvPr>
            <p:ph type="title"/>
          </p:nvPr>
        </p:nvSpPr>
        <p:spPr/>
        <p:txBody>
          <a:bodyPr/>
          <a:lstStyle/>
          <a:p>
            <a:r>
              <a:rPr lang="en-US" dirty="0"/>
              <a:t>Electrolytes</a:t>
            </a:r>
          </a:p>
        </p:txBody>
      </p:sp>
      <p:sp>
        <p:nvSpPr>
          <p:cNvPr id="3" name="Content Placeholder 2">
            <a:extLst>
              <a:ext uri="{FF2B5EF4-FFF2-40B4-BE49-F238E27FC236}">
                <a16:creationId xmlns:a16="http://schemas.microsoft.com/office/drawing/2014/main" id="{6848B13B-1D3F-42F9-BE01-56F554A59A43}"/>
              </a:ext>
            </a:extLst>
          </p:cNvPr>
          <p:cNvSpPr>
            <a:spLocks noGrp="1"/>
          </p:cNvSpPr>
          <p:nvPr>
            <p:ph idx="1"/>
          </p:nvPr>
        </p:nvSpPr>
        <p:spPr/>
        <p:txBody>
          <a:bodyPr>
            <a:normAutofit/>
          </a:bodyPr>
          <a:lstStyle/>
          <a:p>
            <a:r>
              <a:rPr lang="en-US" sz="4400" dirty="0"/>
              <a:t>Substance that separates into ions when dissolved in H</a:t>
            </a:r>
            <a:r>
              <a:rPr lang="en-US" sz="4400" baseline="-25000" dirty="0"/>
              <a:t>2</a:t>
            </a:r>
            <a:r>
              <a:rPr lang="en-US" sz="4400" dirty="0"/>
              <a:t>O.  The solution conducts electricity.</a:t>
            </a:r>
          </a:p>
          <a:p>
            <a:r>
              <a:rPr lang="en-US" sz="4400" dirty="0"/>
              <a:t>Strong electrolytes – exists ONLY as IONS in soln.</a:t>
            </a:r>
          </a:p>
        </p:txBody>
      </p:sp>
    </p:spTree>
    <p:extLst>
      <p:ext uri="{BB962C8B-B14F-4D97-AF65-F5344CB8AC3E}">
        <p14:creationId xmlns:p14="http://schemas.microsoft.com/office/powerpoint/2010/main" val="328224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1089-661E-4ECE-A786-7B5CDDB6B9A5}"/>
              </a:ext>
            </a:extLst>
          </p:cNvPr>
          <p:cNvSpPr>
            <a:spLocks noGrp="1"/>
          </p:cNvSpPr>
          <p:nvPr>
            <p:ph type="title"/>
          </p:nvPr>
        </p:nvSpPr>
        <p:spPr/>
        <p:txBody>
          <a:bodyPr/>
          <a:lstStyle/>
          <a:p>
            <a:r>
              <a:rPr lang="en-US" dirty="0"/>
              <a:t>Electrolytes</a:t>
            </a:r>
          </a:p>
        </p:txBody>
      </p:sp>
      <p:sp>
        <p:nvSpPr>
          <p:cNvPr id="3" name="Content Placeholder 2">
            <a:extLst>
              <a:ext uri="{FF2B5EF4-FFF2-40B4-BE49-F238E27FC236}">
                <a16:creationId xmlns:a16="http://schemas.microsoft.com/office/drawing/2014/main" id="{8C31A0F6-AE9B-46E8-9551-A5CED44A6C03}"/>
              </a:ext>
            </a:extLst>
          </p:cNvPr>
          <p:cNvSpPr>
            <a:spLocks noGrp="1"/>
          </p:cNvSpPr>
          <p:nvPr>
            <p:ph idx="1"/>
          </p:nvPr>
        </p:nvSpPr>
        <p:spPr>
          <a:xfrm>
            <a:off x="1143000" y="2348409"/>
            <a:ext cx="7790688" cy="4038600"/>
          </a:xfrm>
        </p:spPr>
        <p:txBody>
          <a:bodyPr numCol="2">
            <a:normAutofit/>
          </a:bodyPr>
          <a:lstStyle/>
          <a:p>
            <a:r>
              <a:rPr lang="en-US" sz="5400" dirty="0"/>
              <a:t>HCl (</a:t>
            </a:r>
            <a:r>
              <a:rPr lang="en-US" sz="5400" dirty="0" err="1"/>
              <a:t>aq</a:t>
            </a:r>
            <a:r>
              <a:rPr lang="en-US" sz="5400" dirty="0"/>
              <a:t>)</a:t>
            </a:r>
          </a:p>
          <a:p>
            <a:r>
              <a:rPr lang="en-US" sz="5400" dirty="0"/>
              <a:t>HNO</a:t>
            </a:r>
            <a:r>
              <a:rPr lang="en-US" sz="5400" baseline="-25000" dirty="0"/>
              <a:t>3</a:t>
            </a:r>
            <a:r>
              <a:rPr lang="en-US" sz="5400" dirty="0"/>
              <a:t> (</a:t>
            </a:r>
            <a:r>
              <a:rPr lang="en-US" sz="5400" dirty="0" err="1"/>
              <a:t>aq</a:t>
            </a:r>
            <a:r>
              <a:rPr lang="en-US" sz="5400" dirty="0"/>
              <a:t>)</a:t>
            </a:r>
          </a:p>
          <a:p>
            <a:r>
              <a:rPr lang="en-US" sz="5400" dirty="0"/>
              <a:t>HClO</a:t>
            </a:r>
            <a:r>
              <a:rPr lang="en-US" sz="5400" baseline="-25000" dirty="0"/>
              <a:t>4 </a:t>
            </a:r>
            <a:r>
              <a:rPr lang="en-US" sz="5400" dirty="0"/>
              <a:t> (</a:t>
            </a:r>
            <a:r>
              <a:rPr lang="en-US" sz="5400" dirty="0" err="1"/>
              <a:t>aq</a:t>
            </a:r>
            <a:r>
              <a:rPr lang="en-US" sz="5400" dirty="0"/>
              <a:t>)</a:t>
            </a:r>
          </a:p>
          <a:p>
            <a:r>
              <a:rPr lang="en-US" sz="5400" dirty="0"/>
              <a:t>HBr (</a:t>
            </a:r>
            <a:r>
              <a:rPr lang="en-US" sz="5400" dirty="0" err="1"/>
              <a:t>aq</a:t>
            </a:r>
            <a:r>
              <a:rPr lang="en-US" sz="5400" dirty="0"/>
              <a:t>)</a:t>
            </a:r>
          </a:p>
          <a:p>
            <a:r>
              <a:rPr lang="en-US" sz="5400" dirty="0"/>
              <a:t>H</a:t>
            </a:r>
            <a:r>
              <a:rPr lang="en-US" sz="5400" baseline="-25000" dirty="0"/>
              <a:t>2</a:t>
            </a:r>
            <a:r>
              <a:rPr lang="en-US" sz="5400" dirty="0"/>
              <a:t>SO</a:t>
            </a:r>
            <a:r>
              <a:rPr lang="en-US" sz="5400" baseline="-25000" dirty="0"/>
              <a:t>4</a:t>
            </a:r>
            <a:r>
              <a:rPr lang="en-US" sz="5400" dirty="0"/>
              <a:t> (</a:t>
            </a:r>
            <a:r>
              <a:rPr lang="en-US" sz="5400" dirty="0" err="1"/>
              <a:t>aq</a:t>
            </a:r>
            <a:r>
              <a:rPr lang="en-US" sz="5400" dirty="0"/>
              <a:t>)</a:t>
            </a:r>
          </a:p>
          <a:p>
            <a:r>
              <a:rPr lang="en-US" sz="5400" dirty="0"/>
              <a:t>HI (</a:t>
            </a:r>
            <a:r>
              <a:rPr lang="en-US" sz="5400" dirty="0" err="1"/>
              <a:t>aq</a:t>
            </a:r>
            <a:r>
              <a:rPr lang="en-US" sz="5400" dirty="0"/>
              <a:t>)</a:t>
            </a:r>
          </a:p>
          <a:p>
            <a:r>
              <a:rPr lang="en-US" sz="5400" dirty="0"/>
              <a:t>HClO</a:t>
            </a:r>
            <a:r>
              <a:rPr lang="en-US" sz="5400" baseline="-25000" dirty="0"/>
              <a:t>3</a:t>
            </a:r>
            <a:r>
              <a:rPr lang="en-US" sz="5400" dirty="0"/>
              <a:t> (</a:t>
            </a:r>
            <a:r>
              <a:rPr lang="en-US" sz="5400" dirty="0" err="1"/>
              <a:t>aq</a:t>
            </a:r>
            <a:r>
              <a:rPr lang="en-US" sz="5400" dirty="0"/>
              <a:t>)</a:t>
            </a:r>
          </a:p>
          <a:p>
            <a:endParaRPr lang="en-US" dirty="0"/>
          </a:p>
        </p:txBody>
      </p:sp>
      <p:sp>
        <p:nvSpPr>
          <p:cNvPr id="4" name="TextBox 3">
            <a:extLst>
              <a:ext uri="{FF2B5EF4-FFF2-40B4-BE49-F238E27FC236}">
                <a16:creationId xmlns:a16="http://schemas.microsoft.com/office/drawing/2014/main" id="{D97A8C74-4F7A-4375-AAEE-EA8EE3E9D35D}"/>
              </a:ext>
            </a:extLst>
          </p:cNvPr>
          <p:cNvSpPr txBox="1"/>
          <p:nvPr/>
        </p:nvSpPr>
        <p:spPr>
          <a:xfrm>
            <a:off x="1435608" y="1362222"/>
            <a:ext cx="5650992" cy="923330"/>
          </a:xfrm>
          <a:prstGeom prst="rect">
            <a:avLst/>
          </a:prstGeom>
          <a:noFill/>
        </p:spPr>
        <p:txBody>
          <a:bodyPr wrap="square" rtlCol="0">
            <a:spAutoFit/>
          </a:bodyPr>
          <a:lstStyle/>
          <a:p>
            <a:r>
              <a:rPr lang="en-US" sz="5400" dirty="0"/>
              <a:t>Strong Acids</a:t>
            </a:r>
          </a:p>
        </p:txBody>
      </p:sp>
    </p:spTree>
    <p:extLst>
      <p:ext uri="{BB962C8B-B14F-4D97-AF65-F5344CB8AC3E}">
        <p14:creationId xmlns:p14="http://schemas.microsoft.com/office/powerpoint/2010/main" val="121714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790"/>
            <a:ext cx="8458200" cy="1818722"/>
          </a:xfrm>
        </p:spPr>
        <p:txBody>
          <a:bodyPr>
            <a:normAutofit fontScale="90000"/>
          </a:bodyPr>
          <a:lstStyle/>
          <a:p>
            <a:pPr lvl="1" algn="ctr" eaLnBrk="1" fontAlgn="auto" hangingPunct="1">
              <a:spcBef>
                <a:spcPts val="0"/>
              </a:spcBef>
              <a:spcAft>
                <a:spcPts val="0"/>
              </a:spcAft>
              <a:defRPr/>
            </a:pP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r>
              <a:rPr lang="en-US" sz="2700" dirty="0"/>
              <a:t>Forming Compounds:</a:t>
            </a:r>
            <a:br>
              <a:rPr lang="en-US" sz="2700" dirty="0"/>
            </a:br>
            <a:r>
              <a:rPr lang="en-US" sz="3200" dirty="0"/>
              <a:t>Sodium metal </a:t>
            </a:r>
            <a:r>
              <a:rPr lang="en-US" sz="2800" dirty="0"/>
              <a:t>+ chlorine gas = Sodium Chloride (salt)</a:t>
            </a:r>
            <a:br>
              <a:rPr lang="en-US" sz="2800" dirty="0"/>
            </a:br>
            <a:r>
              <a:rPr lang="en-US" sz="2800" dirty="0"/>
              <a:t>    </a:t>
            </a:r>
            <a:br>
              <a:rPr lang="en-US" sz="2800" dirty="0"/>
            </a:br>
            <a:r>
              <a:rPr lang="en-US" sz="2800" dirty="0"/>
              <a:t>    Na	 +     Cl</a:t>
            </a:r>
            <a:r>
              <a:rPr lang="en-US" sz="2800" baseline="-25000" dirty="0"/>
              <a:t>2</a:t>
            </a:r>
            <a:r>
              <a:rPr lang="en-US" sz="2800" dirty="0"/>
              <a:t>	             NaCl</a:t>
            </a: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r>
              <a:rPr lang="en-US" sz="2700" dirty="0">
                <a:solidFill>
                  <a:sysClr val="windowText" lastClr="000000"/>
                </a:solidFill>
              </a:rPr>
              <a:t>:</a:t>
            </a:r>
            <a:br>
              <a:rPr lang="en-US" sz="2700" b="0" dirty="0">
                <a:solidFill>
                  <a:sysClr val="windowText" lastClr="000000"/>
                </a:solidFill>
              </a:rPr>
            </a:br>
            <a:br>
              <a:rPr lang="en-US" sz="1800" b="0" dirty="0">
                <a:solidFill>
                  <a:sysClr val="windowText" lastClr="000000"/>
                </a:solidFill>
              </a:rPr>
            </a:br>
            <a:endParaRPr lang="en-US" sz="1800" b="0" dirty="0">
              <a:solidFill>
                <a:sysClr val="windowText" lastClr="000000"/>
              </a:solidFill>
            </a:endParaRPr>
          </a:p>
        </p:txBody>
      </p:sp>
      <p:pic>
        <p:nvPicPr>
          <p:cNvPr id="10243" name="Picture 4" descr="http://www.vanderkrogt.net/elements/images/elements/Na_sodium.jpg"/>
          <p:cNvPicPr>
            <a:picLocks noChangeAspect="1" noChangeArrowheads="1"/>
          </p:cNvPicPr>
          <p:nvPr/>
        </p:nvPicPr>
        <p:blipFill>
          <a:blip r:embed="rId3" cstate="print"/>
          <a:srcRect/>
          <a:stretch>
            <a:fillRect/>
          </a:stretch>
        </p:blipFill>
        <p:spPr bwMode="auto">
          <a:xfrm>
            <a:off x="916305" y="2449512"/>
            <a:ext cx="2141220" cy="1524000"/>
          </a:xfrm>
          <a:prstGeom prst="rect">
            <a:avLst/>
          </a:prstGeom>
          <a:noFill/>
          <a:ln w="9525">
            <a:noFill/>
            <a:miter lim="800000"/>
            <a:headEnd/>
            <a:tailEnd/>
          </a:ln>
        </p:spPr>
      </p:pic>
      <p:pic>
        <p:nvPicPr>
          <p:cNvPr id="10244" name="Picture 6" descr="http://t0.gstatic.com/images?q=tbn:ANd9GcQ4jPdC5EhhTotfEddwnX6yxGVHXhyRUjXiIblITzTXPVgf9it_"/>
          <p:cNvPicPr>
            <a:picLocks noChangeAspect="1" noChangeArrowheads="1"/>
          </p:cNvPicPr>
          <p:nvPr/>
        </p:nvPicPr>
        <p:blipFill>
          <a:blip r:embed="rId4" cstate="print"/>
          <a:srcRect/>
          <a:stretch>
            <a:fillRect/>
          </a:stretch>
        </p:blipFill>
        <p:spPr bwMode="auto">
          <a:xfrm>
            <a:off x="6086476" y="2394261"/>
            <a:ext cx="1609723" cy="1736414"/>
          </a:xfrm>
          <a:prstGeom prst="rect">
            <a:avLst/>
          </a:prstGeom>
          <a:noFill/>
          <a:ln w="9525">
            <a:noFill/>
            <a:miter lim="800000"/>
            <a:headEnd/>
            <a:tailEnd/>
          </a:ln>
        </p:spPr>
      </p:pic>
      <p:sp>
        <p:nvSpPr>
          <p:cNvPr id="7" name="Plus 6"/>
          <p:cNvSpPr/>
          <p:nvPr/>
        </p:nvSpPr>
        <p:spPr>
          <a:xfrm>
            <a:off x="4148138" y="2813947"/>
            <a:ext cx="1143000" cy="11430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10246" name="Picture 8" descr="http://www.stippy.com/wp/wp-content/zuploads/2011/09/salt.jpg"/>
          <p:cNvPicPr>
            <a:picLocks noChangeAspect="1" noChangeArrowheads="1"/>
          </p:cNvPicPr>
          <p:nvPr/>
        </p:nvPicPr>
        <p:blipFill>
          <a:blip r:embed="rId5" cstate="print"/>
          <a:srcRect/>
          <a:stretch>
            <a:fillRect/>
          </a:stretch>
        </p:blipFill>
        <p:spPr bwMode="auto">
          <a:xfrm>
            <a:off x="3505200" y="4785970"/>
            <a:ext cx="2133599" cy="1816442"/>
          </a:xfrm>
          <a:prstGeom prst="rect">
            <a:avLst/>
          </a:prstGeom>
          <a:noFill/>
          <a:ln w="9525">
            <a:noFill/>
            <a:miter lim="800000"/>
            <a:headEnd/>
            <a:tailEnd/>
          </a:ln>
        </p:spPr>
      </p:pic>
      <p:sp>
        <p:nvSpPr>
          <p:cNvPr id="9" name="Right Arrow 8"/>
          <p:cNvSpPr/>
          <p:nvPr/>
        </p:nvSpPr>
        <p:spPr>
          <a:xfrm>
            <a:off x="5149850" y="1660524"/>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685800" y="5726112"/>
            <a:ext cx="20447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9" name="TextBox 13"/>
          <p:cNvSpPr txBox="1">
            <a:spLocks noChangeArrowheads="1"/>
          </p:cNvSpPr>
          <p:nvPr/>
        </p:nvSpPr>
        <p:spPr bwMode="auto">
          <a:xfrm>
            <a:off x="1441175" y="4209911"/>
            <a:ext cx="1981200" cy="369888"/>
          </a:xfrm>
          <a:prstGeom prst="rect">
            <a:avLst/>
          </a:prstGeom>
          <a:noFill/>
          <a:ln w="9525">
            <a:noFill/>
            <a:miter lim="800000"/>
            <a:headEnd/>
            <a:tailEnd/>
          </a:ln>
        </p:spPr>
        <p:txBody>
          <a:bodyPr>
            <a:spAutoFit/>
          </a:bodyPr>
          <a:lstStyle/>
          <a:p>
            <a:r>
              <a:rPr lang="en-US" dirty="0">
                <a:latin typeface="Trebuchet MS" pitchFamily="34" charset="0"/>
              </a:rPr>
              <a:t>sodium</a:t>
            </a:r>
          </a:p>
        </p:txBody>
      </p:sp>
      <p:sp>
        <p:nvSpPr>
          <p:cNvPr id="10250" name="TextBox 14"/>
          <p:cNvSpPr txBox="1">
            <a:spLocks noChangeArrowheads="1"/>
          </p:cNvSpPr>
          <p:nvPr/>
        </p:nvSpPr>
        <p:spPr bwMode="auto">
          <a:xfrm>
            <a:off x="6324599" y="4202112"/>
            <a:ext cx="1371600" cy="369888"/>
          </a:xfrm>
          <a:prstGeom prst="rect">
            <a:avLst/>
          </a:prstGeom>
          <a:noFill/>
          <a:ln w="9525">
            <a:noFill/>
            <a:miter lim="800000"/>
            <a:headEnd/>
            <a:tailEnd/>
          </a:ln>
        </p:spPr>
        <p:txBody>
          <a:bodyPr>
            <a:spAutoFit/>
          </a:bodyPr>
          <a:lstStyle/>
          <a:p>
            <a:r>
              <a:rPr lang="en-US" dirty="0">
                <a:latin typeface="Trebuchet MS" pitchFamily="34" charset="0"/>
              </a:rPr>
              <a:t>Chlorine      </a:t>
            </a:r>
          </a:p>
        </p:txBody>
      </p:sp>
      <p:sp>
        <p:nvSpPr>
          <p:cNvPr id="10251" name="TextBox 19"/>
          <p:cNvSpPr txBox="1">
            <a:spLocks noChangeArrowheads="1"/>
          </p:cNvSpPr>
          <p:nvPr/>
        </p:nvSpPr>
        <p:spPr bwMode="auto">
          <a:xfrm>
            <a:off x="5638800" y="6324600"/>
            <a:ext cx="2667000" cy="369888"/>
          </a:xfrm>
          <a:prstGeom prst="rect">
            <a:avLst/>
          </a:prstGeom>
          <a:noFill/>
          <a:ln w="9525">
            <a:noFill/>
            <a:miter lim="800000"/>
            <a:headEnd/>
            <a:tailEnd/>
          </a:ln>
        </p:spPr>
        <p:txBody>
          <a:bodyPr>
            <a:spAutoFit/>
          </a:bodyPr>
          <a:lstStyle/>
          <a:p>
            <a:r>
              <a:rPr lang="en-US" dirty="0">
                <a:latin typeface="Trebuchet MS" pitchFamily="34" charset="0"/>
              </a:rPr>
              <a:t>Sodium chloride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17F0-E7E3-4BCD-9F4B-94BAE4EE1D93}"/>
              </a:ext>
            </a:extLst>
          </p:cNvPr>
          <p:cNvSpPr>
            <a:spLocks noGrp="1"/>
          </p:cNvSpPr>
          <p:nvPr>
            <p:ph type="title"/>
          </p:nvPr>
        </p:nvSpPr>
        <p:spPr/>
        <p:txBody>
          <a:bodyPr>
            <a:normAutofit fontScale="90000"/>
          </a:bodyPr>
          <a:lstStyle/>
          <a:p>
            <a:r>
              <a:rPr lang="en-US" sz="5300" dirty="0"/>
              <a:t>Weak Electrolytes</a:t>
            </a:r>
            <a:br>
              <a:rPr lang="en-US" sz="4000" dirty="0"/>
            </a:br>
            <a:endParaRPr lang="en-US" dirty="0"/>
          </a:p>
        </p:txBody>
      </p:sp>
      <p:sp>
        <p:nvSpPr>
          <p:cNvPr id="3" name="Content Placeholder 2">
            <a:extLst>
              <a:ext uri="{FF2B5EF4-FFF2-40B4-BE49-F238E27FC236}">
                <a16:creationId xmlns:a16="http://schemas.microsoft.com/office/drawing/2014/main" id="{A4F55B53-2DBB-4909-AD8E-CCAA598B7518}"/>
              </a:ext>
            </a:extLst>
          </p:cNvPr>
          <p:cNvSpPr>
            <a:spLocks noGrp="1"/>
          </p:cNvSpPr>
          <p:nvPr>
            <p:ph idx="1"/>
          </p:nvPr>
        </p:nvSpPr>
        <p:spPr>
          <a:xfrm>
            <a:off x="1112520" y="1447799"/>
            <a:ext cx="7821168" cy="2162054"/>
          </a:xfrm>
        </p:spPr>
        <p:txBody>
          <a:bodyPr>
            <a:normAutofit/>
          </a:bodyPr>
          <a:lstStyle/>
          <a:p>
            <a:r>
              <a:rPr lang="en-US" sz="4400" dirty="0"/>
              <a:t>Weak electrolytes exists as molecules and ions in solution.</a:t>
            </a:r>
          </a:p>
          <a:p>
            <a:pPr marL="82296" indent="0">
              <a:buNone/>
            </a:pPr>
            <a:endParaRPr lang="en-US" dirty="0"/>
          </a:p>
        </p:txBody>
      </p:sp>
      <p:sp>
        <p:nvSpPr>
          <p:cNvPr id="4" name="TextBox 3">
            <a:extLst>
              <a:ext uri="{FF2B5EF4-FFF2-40B4-BE49-F238E27FC236}">
                <a16:creationId xmlns:a16="http://schemas.microsoft.com/office/drawing/2014/main" id="{8FDDF9F8-199B-40B7-BA5A-C0BDEB4A9D4E}"/>
              </a:ext>
            </a:extLst>
          </p:cNvPr>
          <p:cNvSpPr txBox="1"/>
          <p:nvPr/>
        </p:nvSpPr>
        <p:spPr>
          <a:xfrm>
            <a:off x="937846" y="3408996"/>
            <a:ext cx="4167554" cy="2585323"/>
          </a:xfrm>
          <a:prstGeom prst="rect">
            <a:avLst/>
          </a:prstGeom>
          <a:noFill/>
        </p:spPr>
        <p:txBody>
          <a:bodyPr wrap="square" rtlCol="0">
            <a:spAutoFit/>
          </a:bodyPr>
          <a:lstStyle/>
          <a:p>
            <a:r>
              <a:rPr lang="en-US" sz="5400" dirty="0"/>
              <a:t>Weak Acids</a:t>
            </a:r>
          </a:p>
          <a:p>
            <a:r>
              <a:rPr lang="en-US" sz="5400" dirty="0"/>
              <a:t>HF (</a:t>
            </a:r>
            <a:r>
              <a:rPr lang="en-US" sz="5400" dirty="0" err="1"/>
              <a:t>aq</a:t>
            </a:r>
            <a:r>
              <a:rPr lang="en-US" sz="5400" dirty="0"/>
              <a:t>)</a:t>
            </a:r>
          </a:p>
          <a:p>
            <a:r>
              <a:rPr lang="en-US" sz="5400" dirty="0"/>
              <a:t>HC</a:t>
            </a:r>
            <a:r>
              <a:rPr lang="en-US" sz="5400" baseline="-25000" dirty="0"/>
              <a:t>2</a:t>
            </a:r>
            <a:r>
              <a:rPr lang="en-US" sz="5400" dirty="0"/>
              <a:t>H</a:t>
            </a:r>
            <a:r>
              <a:rPr lang="en-US" sz="5400" baseline="-25000" dirty="0"/>
              <a:t>3</a:t>
            </a:r>
            <a:r>
              <a:rPr lang="en-US" sz="5400" dirty="0"/>
              <a:t>O</a:t>
            </a:r>
            <a:r>
              <a:rPr lang="en-US" sz="5400" baseline="-25000" dirty="0"/>
              <a:t>2 </a:t>
            </a:r>
            <a:r>
              <a:rPr lang="en-US" sz="5400" dirty="0"/>
              <a:t>(</a:t>
            </a:r>
            <a:r>
              <a:rPr lang="en-US" sz="5400" dirty="0" err="1"/>
              <a:t>aq</a:t>
            </a:r>
            <a:r>
              <a:rPr lang="en-US" sz="5400" dirty="0"/>
              <a:t>)</a:t>
            </a:r>
          </a:p>
        </p:txBody>
      </p:sp>
      <p:sp>
        <p:nvSpPr>
          <p:cNvPr id="7" name="TextBox 6">
            <a:extLst>
              <a:ext uri="{FF2B5EF4-FFF2-40B4-BE49-F238E27FC236}">
                <a16:creationId xmlns:a16="http://schemas.microsoft.com/office/drawing/2014/main" id="{494A6D16-4560-4A53-A83A-FBDC70A6E29C}"/>
              </a:ext>
            </a:extLst>
          </p:cNvPr>
          <p:cNvSpPr txBox="1"/>
          <p:nvPr/>
        </p:nvSpPr>
        <p:spPr>
          <a:xfrm>
            <a:off x="5432474" y="3429000"/>
            <a:ext cx="3675888" cy="1754326"/>
          </a:xfrm>
          <a:prstGeom prst="rect">
            <a:avLst/>
          </a:prstGeom>
          <a:noFill/>
        </p:spPr>
        <p:txBody>
          <a:bodyPr wrap="square" rtlCol="0">
            <a:spAutoFit/>
          </a:bodyPr>
          <a:lstStyle/>
          <a:p>
            <a:r>
              <a:rPr lang="en-US" sz="5400" dirty="0"/>
              <a:t>Weak Bases</a:t>
            </a:r>
          </a:p>
          <a:p>
            <a:r>
              <a:rPr lang="en-US" sz="5400" dirty="0"/>
              <a:t>NH</a:t>
            </a:r>
            <a:r>
              <a:rPr lang="en-US" sz="5400" baseline="-25000" dirty="0"/>
              <a:t>3 </a:t>
            </a:r>
            <a:r>
              <a:rPr lang="en-US" sz="5400" dirty="0"/>
              <a:t>(g)</a:t>
            </a:r>
          </a:p>
        </p:txBody>
      </p:sp>
    </p:spTree>
    <p:extLst>
      <p:ext uri="{BB962C8B-B14F-4D97-AF65-F5344CB8AC3E}">
        <p14:creationId xmlns:p14="http://schemas.microsoft.com/office/powerpoint/2010/main" val="3380602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DD10-CFF2-4A1C-84F5-1FC8014EBE8E}"/>
              </a:ext>
            </a:extLst>
          </p:cNvPr>
          <p:cNvSpPr>
            <a:spLocks noGrp="1"/>
          </p:cNvSpPr>
          <p:nvPr>
            <p:ph type="title"/>
          </p:nvPr>
        </p:nvSpPr>
        <p:spPr/>
        <p:txBody>
          <a:bodyPr>
            <a:normAutofit fontScale="90000"/>
          </a:bodyPr>
          <a:lstStyle/>
          <a:p>
            <a:r>
              <a:rPr lang="en-US" sz="6000" dirty="0"/>
              <a:t>Nonelectrolytes</a:t>
            </a:r>
            <a:br>
              <a:rPr lang="en-US" sz="4400" dirty="0"/>
            </a:br>
            <a:endParaRPr lang="en-US" dirty="0"/>
          </a:p>
        </p:txBody>
      </p:sp>
      <p:sp>
        <p:nvSpPr>
          <p:cNvPr id="3" name="Content Placeholder 2">
            <a:extLst>
              <a:ext uri="{FF2B5EF4-FFF2-40B4-BE49-F238E27FC236}">
                <a16:creationId xmlns:a16="http://schemas.microsoft.com/office/drawing/2014/main" id="{73AA7E34-E742-4D80-B942-4046C70184B1}"/>
              </a:ext>
            </a:extLst>
          </p:cNvPr>
          <p:cNvSpPr>
            <a:spLocks noGrp="1"/>
          </p:cNvSpPr>
          <p:nvPr>
            <p:ph idx="1"/>
          </p:nvPr>
        </p:nvSpPr>
        <p:spPr/>
        <p:txBody>
          <a:bodyPr>
            <a:normAutofit/>
          </a:bodyPr>
          <a:lstStyle/>
          <a:p>
            <a:r>
              <a:rPr lang="en-US" sz="4800" dirty="0"/>
              <a:t>Nonelectrolytes exists as molecules in solution</a:t>
            </a:r>
          </a:p>
          <a:p>
            <a:r>
              <a:rPr lang="en-US" sz="4800" dirty="0"/>
              <a:t>Substances that are NOT Acids, Bases or soluble ionic compounds</a:t>
            </a:r>
          </a:p>
        </p:txBody>
      </p:sp>
    </p:spTree>
    <p:extLst>
      <p:ext uri="{BB962C8B-B14F-4D97-AF65-F5344CB8AC3E}">
        <p14:creationId xmlns:p14="http://schemas.microsoft.com/office/powerpoint/2010/main" val="1178819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ctrTitle"/>
          </p:nvPr>
        </p:nvSpPr>
        <p:spPr>
          <a:xfrm>
            <a:off x="685800" y="847725"/>
            <a:ext cx="7772400" cy="1470025"/>
          </a:xfrm>
        </p:spPr>
        <p:txBody>
          <a:bodyPr/>
          <a:lstStyle/>
          <a:p>
            <a:pPr eaLnBrk="1" hangingPunct="1"/>
            <a:r>
              <a:rPr lang="en-US" altLang="en-US"/>
              <a:t>Types of Chemical Reactions</a:t>
            </a:r>
          </a:p>
        </p:txBody>
      </p:sp>
      <p:pic>
        <p:nvPicPr>
          <p:cNvPr id="12390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88" y="2317750"/>
            <a:ext cx="553085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813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8229600" cy="1139825"/>
          </a:xfrm>
        </p:spPr>
        <p:txBody>
          <a:bodyPr/>
          <a:lstStyle/>
          <a:p>
            <a:pPr eaLnBrk="1" hangingPunct="1"/>
            <a:r>
              <a:rPr lang="en-US" altLang="en-US" b="1"/>
              <a:t>1. </a:t>
            </a:r>
            <a:r>
              <a:rPr lang="en-US" altLang="en-US" b="1">
                <a:solidFill>
                  <a:srgbClr val="FF0000"/>
                </a:solidFill>
              </a:rPr>
              <a:t>Synthesis</a:t>
            </a:r>
            <a:r>
              <a:rPr lang="en-US" altLang="en-US" b="1"/>
              <a:t> reaction</a:t>
            </a:r>
          </a:p>
        </p:txBody>
      </p:sp>
      <p:sp>
        <p:nvSpPr>
          <p:cNvPr id="41988" name="Rectangle 4"/>
          <p:cNvSpPr>
            <a:spLocks noGrp="1" noChangeArrowheads="1"/>
          </p:cNvSpPr>
          <p:nvPr>
            <p:ph type="body" sz="half" idx="1"/>
          </p:nvPr>
        </p:nvSpPr>
        <p:spPr>
          <a:xfrm>
            <a:off x="762000" y="1524000"/>
            <a:ext cx="8153400" cy="4724400"/>
          </a:xfrm>
        </p:spPr>
        <p:txBody>
          <a:bodyPr/>
          <a:lstStyle/>
          <a:p>
            <a:pPr eaLnBrk="1" hangingPunct="1"/>
            <a:r>
              <a:rPr lang="en-US" altLang="en-US" sz="2800" b="1"/>
              <a:t>When </a:t>
            </a:r>
            <a:r>
              <a:rPr lang="en-US" altLang="en-US" sz="2800" b="1" u="sng">
                <a:solidFill>
                  <a:srgbClr val="0070C0"/>
                </a:solidFill>
              </a:rPr>
              <a:t>two</a:t>
            </a:r>
            <a:r>
              <a:rPr lang="en-US" altLang="en-US" sz="2800" b="1"/>
              <a:t> or more substances combine to make a more complex single substance</a:t>
            </a:r>
          </a:p>
          <a:p>
            <a:pPr lvl="1" eaLnBrk="1" hangingPunct="1"/>
            <a:r>
              <a:rPr lang="en-US" altLang="en-US" sz="4000" b="1"/>
              <a:t>2H</a:t>
            </a:r>
            <a:r>
              <a:rPr lang="en-US" altLang="en-US" sz="4000" b="1" baseline="-25000"/>
              <a:t>2</a:t>
            </a:r>
            <a:r>
              <a:rPr lang="en-US" altLang="en-US" sz="4000" b="1"/>
              <a:t> + O</a:t>
            </a:r>
            <a:r>
              <a:rPr lang="en-US" altLang="en-US" sz="4000" b="1" baseline="-25000"/>
              <a:t>2</a:t>
            </a:r>
            <a:r>
              <a:rPr lang="en-US" altLang="en-US" sz="4000" b="1"/>
              <a:t> </a:t>
            </a:r>
            <a:r>
              <a:rPr lang="en-US" altLang="en-US" sz="4000" b="1">
                <a:sym typeface="Wingdings" pitchFamily="2" charset="2"/>
              </a:rPr>
              <a:t>2H</a:t>
            </a:r>
            <a:r>
              <a:rPr lang="en-US" altLang="en-US" sz="4000" b="1" baseline="-25000">
                <a:sym typeface="Wingdings" pitchFamily="2" charset="2"/>
              </a:rPr>
              <a:t>2</a:t>
            </a:r>
            <a:r>
              <a:rPr lang="en-US" altLang="en-US" sz="4000" b="1">
                <a:sym typeface="Wingdings" pitchFamily="2" charset="2"/>
              </a:rPr>
              <a:t>O</a:t>
            </a:r>
            <a:endParaRPr lang="en-US" altLang="en-US" sz="2400" b="1"/>
          </a:p>
          <a:p>
            <a:pPr eaLnBrk="1" hangingPunct="1"/>
            <a:r>
              <a:rPr lang="en-US" altLang="en-US" sz="2800" b="1"/>
              <a:t>Example: hydrogen and oxygen to make </a:t>
            </a:r>
            <a:r>
              <a:rPr lang="en-US" altLang="en-US" sz="2800" b="1" u="sng">
                <a:solidFill>
                  <a:srgbClr val="0070C0"/>
                </a:solidFill>
              </a:rPr>
              <a:t>water</a:t>
            </a:r>
          </a:p>
        </p:txBody>
      </p:sp>
      <p:pic>
        <p:nvPicPr>
          <p:cNvPr id="124932" name="Picture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352800" y="3810000"/>
            <a:ext cx="3962400" cy="2281238"/>
          </a:xfrm>
        </p:spPr>
      </p:pic>
      <p:sp>
        <p:nvSpPr>
          <p:cNvPr id="124933" name="Rectangle 1"/>
          <p:cNvSpPr>
            <a:spLocks noChangeArrowheads="1"/>
          </p:cNvSpPr>
          <p:nvPr/>
        </p:nvSpPr>
        <p:spPr bwMode="auto">
          <a:xfrm>
            <a:off x="2590800" y="601980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t>    A   +     B   </a:t>
            </a:r>
            <a:r>
              <a:rPr lang="en-US" altLang="en-US" sz="3600">
                <a:sym typeface="Wingdings" pitchFamily="2" charset="2"/>
              </a:rPr>
              <a:t></a:t>
            </a:r>
            <a:r>
              <a:rPr lang="en-US" altLang="en-US" sz="3600"/>
              <a:t> AB</a:t>
            </a:r>
          </a:p>
        </p:txBody>
      </p:sp>
    </p:spTree>
    <p:extLst>
      <p:ext uri="{BB962C8B-B14F-4D97-AF65-F5344CB8AC3E}">
        <p14:creationId xmlns:p14="http://schemas.microsoft.com/office/powerpoint/2010/main" val="4058496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1988">
                                            <p:txEl>
                                              <p:pRg st="0" end="0"/>
                                            </p:txEl>
                                          </p:spTgt>
                                        </p:tgtEl>
                                        <p:attrNameLst>
                                          <p:attrName>ppt_x</p:attrName>
                                        </p:attrNameLst>
                                      </p:cBhvr>
                                    </p:anim>
                                    <p:anim from="0" to="-1.0" calcmode="lin" valueType="num">
                                      <p:cBhvr>
                                        <p:cTn id="8" dur="200" decel="50000" autoRev="1" fill="hold">
                                          <p:stCondLst>
                                            <p:cond delay="600"/>
                                          </p:stCondLst>
                                        </p:cTn>
                                        <p:tgtEl>
                                          <p:spTgt spid="41988">
                                            <p:txEl>
                                              <p:pRg st="0" end="0"/>
                                            </p:txEl>
                                          </p:spTgt>
                                        </p:tgtEl>
                                        <p:attrNameLst>
                                          <p:attrName>xshear</p:attrName>
                                        </p:attrNameLst>
                                      </p:cBhvr>
                                    </p:anim>
                                    <p:animScale>
                                      <p:cBhvr>
                                        <p:cTn id="9" dur="200" decel="100000" autoRev="1" fill="hold">
                                          <p:stCondLst>
                                            <p:cond delay="600"/>
                                          </p:stCondLst>
                                        </p:cTn>
                                        <p:tgtEl>
                                          <p:spTgt spid="41988">
                                            <p:txEl>
                                              <p:pRg st="0" end="0"/>
                                            </p:txEl>
                                          </p:spTgt>
                                        </p:tgtEl>
                                      </p:cBhvr>
                                      <p:from x="100000" y="100000"/>
                                      <p:to x="80000" y="100000"/>
                                    </p:animScale>
                                    <p:anim by="(#ppt_h/3+#ppt_w*0.1)" calcmode="lin" valueType="num">
                                      <p:cBhvr additive="sum">
                                        <p:cTn id="10" dur="200" decel="100000" autoRev="1" fill="hold">
                                          <p:stCondLst>
                                            <p:cond delay="600"/>
                                          </p:stCondLst>
                                        </p:cTn>
                                        <p:tgtEl>
                                          <p:spTgt spid="41988">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41988">
                                            <p:txEl>
                                              <p:pRg st="1" end="1"/>
                                            </p:txEl>
                                          </p:spTgt>
                                        </p:tgtEl>
                                        <p:attrNameLst>
                                          <p:attrName>ppt_x</p:attrName>
                                        </p:attrNameLst>
                                      </p:cBhvr>
                                    </p:anim>
                                    <p:anim from="0" to="-1.0" calcmode="lin" valueType="num">
                                      <p:cBhvr>
                                        <p:cTn id="14" dur="200" decel="50000" autoRev="1" fill="hold">
                                          <p:stCondLst>
                                            <p:cond delay="600"/>
                                          </p:stCondLst>
                                        </p:cTn>
                                        <p:tgtEl>
                                          <p:spTgt spid="41988">
                                            <p:txEl>
                                              <p:pRg st="1" end="1"/>
                                            </p:txEl>
                                          </p:spTgt>
                                        </p:tgtEl>
                                        <p:attrNameLst>
                                          <p:attrName>xshear</p:attrName>
                                        </p:attrNameLst>
                                      </p:cBhvr>
                                    </p:anim>
                                    <p:animScale>
                                      <p:cBhvr>
                                        <p:cTn id="15" dur="200" decel="100000" autoRev="1" fill="hold">
                                          <p:stCondLst>
                                            <p:cond delay="600"/>
                                          </p:stCondLst>
                                        </p:cTn>
                                        <p:tgtEl>
                                          <p:spTgt spid="41988">
                                            <p:txEl>
                                              <p:pRg st="1" end="1"/>
                                            </p:txEl>
                                          </p:spTgt>
                                        </p:tgtEl>
                                      </p:cBhvr>
                                      <p:from x="100000" y="100000"/>
                                      <p:to x="80000" y="100000"/>
                                    </p:animScale>
                                    <p:anim by="(#ppt_h/3+#ppt_w*0.1)" calcmode="lin" valueType="num">
                                      <p:cBhvr additive="sum">
                                        <p:cTn id="16" dur="200" decel="100000" autoRev="1" fill="hold">
                                          <p:stCondLst>
                                            <p:cond delay="600"/>
                                          </p:stCondLst>
                                        </p:cTn>
                                        <p:tgtEl>
                                          <p:spTgt spid="41988">
                                            <p:txEl>
                                              <p:pRg st="1" end="1"/>
                                            </p:txEl>
                                          </p:spTgt>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41988">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41988">
                                            <p:txEl>
                                              <p:pRg st="2" end="2"/>
                                            </p:txEl>
                                          </p:spTgt>
                                        </p:tgtEl>
                                        <p:attrNameLst>
                                          <p:attrName>ppt_x</p:attrName>
                                        </p:attrNameLst>
                                      </p:cBhvr>
                                    </p:anim>
                                    <p:anim from="0" to="-1.0" calcmode="lin" valueType="num">
                                      <p:cBhvr>
                                        <p:cTn id="22" dur="200" decel="50000" autoRev="1" fill="hold">
                                          <p:stCondLst>
                                            <p:cond delay="600"/>
                                          </p:stCondLst>
                                        </p:cTn>
                                        <p:tgtEl>
                                          <p:spTgt spid="41988">
                                            <p:txEl>
                                              <p:pRg st="2" end="2"/>
                                            </p:txEl>
                                          </p:spTgt>
                                        </p:tgtEl>
                                        <p:attrNameLst>
                                          <p:attrName>xshear</p:attrName>
                                        </p:attrNameLst>
                                      </p:cBhvr>
                                    </p:anim>
                                    <p:animScale>
                                      <p:cBhvr>
                                        <p:cTn id="23" dur="200" decel="100000" autoRev="1" fill="hold">
                                          <p:stCondLst>
                                            <p:cond delay="600"/>
                                          </p:stCondLst>
                                        </p:cTn>
                                        <p:tgtEl>
                                          <p:spTgt spid="41988">
                                            <p:txEl>
                                              <p:pRg st="2" end="2"/>
                                            </p:txEl>
                                          </p:spTgt>
                                        </p:tgtEl>
                                      </p:cBhvr>
                                      <p:from x="100000" y="100000"/>
                                      <p:to x="80000" y="100000"/>
                                    </p:animScale>
                                    <p:anim by="(#ppt_h/3+#ppt_w*0.1)" calcmode="lin" valueType="num">
                                      <p:cBhvr additive="sum">
                                        <p:cTn id="24" dur="200" decel="100000" autoRev="1" fill="hold">
                                          <p:stCondLst>
                                            <p:cond delay="600"/>
                                          </p:stCondLst>
                                        </p:cTn>
                                        <p:tgtEl>
                                          <p:spTgt spid="41988">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4014788"/>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a:latin typeface="Tahoma" pitchFamily="34" charset="0"/>
              </a:rPr>
              <a:t>Ex.    4Fe</a:t>
            </a:r>
            <a:r>
              <a:rPr lang="en-US" altLang="en-US" baseline="-25000">
                <a:latin typeface="Tahoma" pitchFamily="34" charset="0"/>
              </a:rPr>
              <a:t>(s)</a:t>
            </a:r>
            <a:r>
              <a:rPr lang="en-US" altLang="en-US">
                <a:latin typeface="Tahoma" pitchFamily="34" charset="0"/>
              </a:rPr>
              <a:t>  +  3 O</a:t>
            </a:r>
            <a:r>
              <a:rPr lang="en-US" altLang="en-US" baseline="-25000">
                <a:latin typeface="Tahoma" pitchFamily="34" charset="0"/>
              </a:rPr>
              <a:t>2(g)</a:t>
            </a:r>
            <a:r>
              <a:rPr lang="en-US" altLang="en-US">
                <a:latin typeface="Tahoma" pitchFamily="34" charset="0"/>
                <a:sym typeface="Wingdings" pitchFamily="2" charset="2"/>
              </a:rPr>
              <a:t></a:t>
            </a:r>
            <a:r>
              <a:rPr lang="en-US" altLang="en-US">
                <a:latin typeface="Tahoma" pitchFamily="34" charset="0"/>
              </a:rPr>
              <a:t>2Fe</a:t>
            </a:r>
            <a:r>
              <a:rPr lang="en-US" altLang="en-US" baseline="-25000">
                <a:latin typeface="Tahoma" pitchFamily="34" charset="0"/>
              </a:rPr>
              <a:t>2</a:t>
            </a:r>
            <a:r>
              <a:rPr lang="en-US" altLang="en-US">
                <a:latin typeface="Tahoma" pitchFamily="34" charset="0"/>
              </a:rPr>
              <a:t>O</a:t>
            </a:r>
            <a:r>
              <a:rPr lang="en-US" altLang="en-US" baseline="-25000">
                <a:latin typeface="Tahoma" pitchFamily="34" charset="0"/>
              </a:rPr>
              <a:t>3(s)</a:t>
            </a:r>
          </a:p>
        </p:txBody>
      </p:sp>
      <p:sp>
        <p:nvSpPr>
          <p:cNvPr id="3" name="Text Box 3"/>
          <p:cNvSpPr txBox="1">
            <a:spLocks noChangeArrowheads="1"/>
          </p:cNvSpPr>
          <p:nvPr/>
        </p:nvSpPr>
        <p:spPr bwMode="auto">
          <a:xfrm>
            <a:off x="488950" y="1433513"/>
            <a:ext cx="5189538" cy="9239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marL="457200" indent="-457200" algn="ctr" fontAlgn="auto">
              <a:spcBef>
                <a:spcPts val="0"/>
              </a:spcBef>
              <a:spcAft>
                <a:spcPts val="0"/>
              </a:spcAft>
              <a:defRPr/>
            </a:pPr>
            <a:r>
              <a:rPr lang="en-US" sz="3600" dirty="0"/>
              <a:t>A + B   </a:t>
            </a:r>
            <a:r>
              <a:rPr lang="en-US" sz="3600" dirty="0" err="1">
                <a:sym typeface="Wingdings"/>
              </a:rPr>
              <a:t></a:t>
            </a:r>
            <a:r>
              <a:rPr lang="en-US" sz="3600" dirty="0"/>
              <a:t>      AB</a:t>
            </a:r>
            <a:endParaRPr lang="en-US" sz="3200" dirty="0"/>
          </a:p>
          <a:p>
            <a:pPr marL="457200" indent="-457200" fontAlgn="auto">
              <a:spcBef>
                <a:spcPts val="0"/>
              </a:spcBef>
              <a:spcAft>
                <a:spcPts val="0"/>
              </a:spcAft>
              <a:buFontTx/>
              <a:buAutoNum type="arabicPeriod" startAt="2"/>
              <a:defRPr/>
            </a:pPr>
            <a:endParaRPr lang="en-US" dirty="0"/>
          </a:p>
        </p:txBody>
      </p:sp>
      <p:sp>
        <p:nvSpPr>
          <p:cNvPr id="6" name="Title 5"/>
          <p:cNvSpPr>
            <a:spLocks noGrp="1"/>
          </p:cNvSpPr>
          <p:nvPr>
            <p:ph type="title"/>
          </p:nvPr>
        </p:nvSpPr>
        <p:spPr>
          <a:xfrm>
            <a:off x="457200" y="314325"/>
            <a:ext cx="8229600" cy="1143000"/>
          </a:xfrm>
        </p:spPr>
        <p:txBody>
          <a:bodyPr rtlCol="0">
            <a:normAutofit fontScale="90000"/>
          </a:bodyPr>
          <a:lstStyle/>
          <a:p>
            <a:pPr algn="l" eaLnBrk="1" fontAlgn="auto" hangingPunct="1">
              <a:spcAft>
                <a:spcPts val="0"/>
              </a:spcAft>
              <a:defRPr/>
            </a:pPr>
            <a:r>
              <a:rPr lang="en-US" dirty="0">
                <a:solidFill>
                  <a:schemeClr val="tx2"/>
                </a:solidFill>
              </a:rPr>
              <a:t>Synthesis</a:t>
            </a:r>
            <a:br>
              <a:rPr lang="en-US" dirty="0">
                <a:solidFill>
                  <a:schemeClr val="tx2"/>
                </a:solidFill>
              </a:rPr>
            </a:br>
            <a:endParaRPr lang="en-US" sz="4000" dirty="0"/>
          </a:p>
        </p:txBody>
      </p:sp>
      <p:pic>
        <p:nvPicPr>
          <p:cNvPr id="12595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913" y="165100"/>
            <a:ext cx="26558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Box 3"/>
          <p:cNvSpPr txBox="1">
            <a:spLocks noChangeArrowheads="1"/>
          </p:cNvSpPr>
          <p:nvPr/>
        </p:nvSpPr>
        <p:spPr bwMode="auto">
          <a:xfrm>
            <a:off x="1143000" y="1063625"/>
            <a:ext cx="267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Have the general formula..</a:t>
            </a:r>
          </a:p>
        </p:txBody>
      </p:sp>
      <p:sp>
        <p:nvSpPr>
          <p:cNvPr id="7" name="TextBox 6"/>
          <p:cNvSpPr txBox="1"/>
          <p:nvPr/>
        </p:nvSpPr>
        <p:spPr>
          <a:xfrm>
            <a:off x="1143000" y="3097213"/>
            <a:ext cx="5791200" cy="460375"/>
          </a:xfrm>
          <a:prstGeom prst="rect">
            <a:avLst/>
          </a:prstGeom>
          <a:no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2400" dirty="0">
                <a:latin typeface="+mn-lt"/>
              </a:rPr>
              <a:t>            +        			Compound</a:t>
            </a:r>
          </a:p>
        </p:txBody>
      </p:sp>
      <p:sp>
        <p:nvSpPr>
          <p:cNvPr id="9" name="Right Arrow 8"/>
          <p:cNvSpPr/>
          <p:nvPr/>
        </p:nvSpPr>
        <p:spPr>
          <a:xfrm>
            <a:off x="3821113" y="3098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961" name="TextBox 4"/>
          <p:cNvSpPr txBox="1">
            <a:spLocks noChangeArrowheads="1"/>
          </p:cNvSpPr>
          <p:nvPr/>
        </p:nvSpPr>
        <p:spPr bwMode="auto">
          <a:xfrm>
            <a:off x="685800" y="2865438"/>
            <a:ext cx="127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Element</a:t>
            </a:r>
          </a:p>
          <a:p>
            <a:pPr eaLnBrk="1" hangingPunct="1">
              <a:spcBef>
                <a:spcPct val="0"/>
              </a:spcBef>
              <a:buFontTx/>
              <a:buNone/>
            </a:pPr>
            <a:r>
              <a:rPr lang="en-US" altLang="en-US" sz="1800"/>
              <a:t>        Or </a:t>
            </a:r>
          </a:p>
          <a:p>
            <a:pPr eaLnBrk="1" hangingPunct="1">
              <a:spcBef>
                <a:spcPct val="0"/>
              </a:spcBef>
              <a:buFontTx/>
              <a:buNone/>
            </a:pPr>
            <a:r>
              <a:rPr lang="en-US" altLang="en-US" sz="1800"/>
              <a:t>Compound </a:t>
            </a:r>
          </a:p>
        </p:txBody>
      </p:sp>
      <p:sp>
        <p:nvSpPr>
          <p:cNvPr id="125962" name="TextBox 9"/>
          <p:cNvSpPr txBox="1">
            <a:spLocks noChangeArrowheads="1"/>
          </p:cNvSpPr>
          <p:nvPr/>
        </p:nvSpPr>
        <p:spPr bwMode="auto">
          <a:xfrm>
            <a:off x="2446338" y="2865438"/>
            <a:ext cx="127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Element</a:t>
            </a:r>
          </a:p>
          <a:p>
            <a:pPr eaLnBrk="1" hangingPunct="1">
              <a:spcBef>
                <a:spcPct val="0"/>
              </a:spcBef>
              <a:buFontTx/>
              <a:buNone/>
            </a:pPr>
            <a:r>
              <a:rPr lang="en-US" altLang="en-US" sz="1800"/>
              <a:t>        Or </a:t>
            </a:r>
          </a:p>
          <a:p>
            <a:pPr eaLnBrk="1" hangingPunct="1">
              <a:spcBef>
                <a:spcPct val="0"/>
              </a:spcBef>
              <a:buFontTx/>
              <a:buNone/>
            </a:pPr>
            <a:r>
              <a:rPr lang="en-US" altLang="en-US" sz="1800"/>
              <a:t>Compound </a:t>
            </a:r>
          </a:p>
        </p:txBody>
      </p:sp>
      <p:sp>
        <p:nvSpPr>
          <p:cNvPr id="125963" name="TextBox 7"/>
          <p:cNvSpPr txBox="1">
            <a:spLocks noChangeArrowheads="1"/>
          </p:cNvSpPr>
          <p:nvPr/>
        </p:nvSpPr>
        <p:spPr bwMode="auto">
          <a:xfrm>
            <a:off x="1801813" y="4800600"/>
            <a:ext cx="3784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Tahoma" pitchFamily="34" charset="0"/>
              </a:rPr>
              <a:t>. </a:t>
            </a:r>
            <a:r>
              <a:rPr lang="en-US" altLang="en-US">
                <a:latin typeface="Tahoma" pitchFamily="34" charset="0"/>
              </a:rPr>
              <a:t>2CO +</a:t>
            </a:r>
            <a:r>
              <a:rPr lang="en-US" altLang="en-US" baseline="-25000">
                <a:latin typeface="Tahoma" pitchFamily="34" charset="0"/>
              </a:rPr>
              <a:t> </a:t>
            </a:r>
            <a:r>
              <a:rPr lang="en-US" altLang="en-US">
                <a:latin typeface="Tahoma" pitchFamily="34" charset="0"/>
              </a:rPr>
              <a:t>O</a:t>
            </a:r>
            <a:r>
              <a:rPr lang="en-US" altLang="en-US" baseline="-25000">
                <a:latin typeface="Tahoma" pitchFamily="34" charset="0"/>
              </a:rPr>
              <a:t>2</a:t>
            </a:r>
            <a:r>
              <a:rPr lang="en-US" altLang="en-US">
                <a:latin typeface="Tahoma" pitchFamily="34" charset="0"/>
              </a:rPr>
              <a:t> </a:t>
            </a:r>
            <a:r>
              <a:rPr lang="en-US" altLang="en-US">
                <a:latin typeface="Tahoma" pitchFamily="34" charset="0"/>
                <a:sym typeface="Wingdings" pitchFamily="2" charset="2"/>
              </a:rPr>
              <a:t> 2CO</a:t>
            </a:r>
            <a:r>
              <a:rPr lang="en-US" altLang="en-US" baseline="-25000">
                <a:latin typeface="Tahoma" pitchFamily="34" charset="0"/>
                <a:sym typeface="Wingdings" pitchFamily="2" charset="2"/>
              </a:rPr>
              <a:t>2</a:t>
            </a:r>
          </a:p>
          <a:p>
            <a:pPr eaLnBrk="1" hangingPunct="1">
              <a:spcBef>
                <a:spcPct val="0"/>
              </a:spcBef>
              <a:buFontTx/>
              <a:buNone/>
            </a:pPr>
            <a:endParaRPr lang="en-US" altLang="en-US" baseline="-25000">
              <a:latin typeface="Tahoma" pitchFamily="34" charset="0"/>
              <a:sym typeface="Wingdings" pitchFamily="2" charset="2"/>
            </a:endParaRPr>
          </a:p>
          <a:p>
            <a:pPr eaLnBrk="1" hangingPunct="1">
              <a:spcBef>
                <a:spcPct val="0"/>
              </a:spcBef>
              <a:buFontTx/>
              <a:buNone/>
            </a:pPr>
            <a:r>
              <a:rPr lang="en-US" altLang="en-US">
                <a:latin typeface="Tahoma" pitchFamily="34" charset="0"/>
                <a:sym typeface="Wingdings" pitchFamily="2" charset="2"/>
              </a:rPr>
              <a:t> 2Na + Cl</a:t>
            </a:r>
            <a:r>
              <a:rPr lang="en-US" altLang="en-US" baseline="-25000">
                <a:latin typeface="Tahoma" pitchFamily="34" charset="0"/>
                <a:sym typeface="Wingdings" pitchFamily="2" charset="2"/>
              </a:rPr>
              <a:t>2</a:t>
            </a:r>
            <a:r>
              <a:rPr lang="en-US" altLang="en-US">
                <a:latin typeface="Tahoma" pitchFamily="34" charset="0"/>
                <a:sym typeface="Wingdings" pitchFamily="2" charset="2"/>
              </a:rPr>
              <a:t>  2NaCl</a:t>
            </a:r>
            <a:endParaRPr lang="en-US" altLang="en-US">
              <a:latin typeface="Tahoma" pitchFamily="34" charset="0"/>
            </a:endParaRPr>
          </a:p>
          <a:p>
            <a:pPr eaLnBrk="1" hangingPunct="1">
              <a:spcBef>
                <a:spcPct val="0"/>
              </a:spcBef>
              <a:buFontTx/>
              <a:buNone/>
            </a:pPr>
            <a:endParaRPr lang="en-US" altLang="en-US" sz="1800"/>
          </a:p>
        </p:txBody>
      </p:sp>
      <p:pic>
        <p:nvPicPr>
          <p:cNvPr id="125964" name="Picture 2" descr="C:\Users\Debbie\AppData\Local\Microsoft\Windows\Temporary Internet Files\Content.IE5\8LPDVDVX\MP9004005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751388"/>
            <a:ext cx="14795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9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228600" y="169863"/>
            <a:ext cx="8413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buFontTx/>
              <a:buNone/>
            </a:pPr>
            <a:r>
              <a:rPr lang="en-US" altLang="en-US" sz="3600">
                <a:ea typeface="ＭＳ Ｐゴシック" pitchFamily="34" charset="-128"/>
              </a:rPr>
              <a:t>Synthesis Reaction</a:t>
            </a:r>
          </a:p>
          <a:p>
            <a:pPr lvl="1" eaLnBrk="1" hangingPunct="1">
              <a:buFontTx/>
              <a:buNone/>
            </a:pPr>
            <a:endParaRPr lang="en-US" altLang="en-US">
              <a:ea typeface="ＭＳ Ｐゴシック" pitchFamily="34" charset="-128"/>
            </a:endParaRPr>
          </a:p>
          <a:p>
            <a:pPr lvl="1" eaLnBrk="1" hangingPunct="1">
              <a:buFontTx/>
              <a:buChar char="–"/>
            </a:pPr>
            <a:endParaRPr lang="en-US" altLang="en-US">
              <a:ea typeface="ＭＳ Ｐゴシック" pitchFamily="34" charset="-128"/>
            </a:endParaRPr>
          </a:p>
        </p:txBody>
      </p:sp>
      <p:pic>
        <p:nvPicPr>
          <p:cNvPr id="126979" name="Picture 3" descr="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738" y="827088"/>
            <a:ext cx="71231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974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3400" y="0"/>
            <a:ext cx="8229600" cy="1139825"/>
          </a:xfrm>
        </p:spPr>
        <p:txBody>
          <a:bodyPr/>
          <a:lstStyle/>
          <a:p>
            <a:pPr eaLnBrk="1" hangingPunct="1"/>
            <a:r>
              <a:rPr lang="en-US" altLang="en-US" sz="4000" b="1"/>
              <a:t>2. </a:t>
            </a:r>
            <a:r>
              <a:rPr lang="en-US" altLang="en-US" sz="4000" b="1">
                <a:solidFill>
                  <a:srgbClr val="FF0000"/>
                </a:solidFill>
              </a:rPr>
              <a:t>Decomposition</a:t>
            </a:r>
            <a:r>
              <a:rPr lang="en-US" altLang="en-US" sz="4000" b="1"/>
              <a:t> reaction</a:t>
            </a:r>
          </a:p>
        </p:txBody>
      </p:sp>
      <p:sp>
        <p:nvSpPr>
          <p:cNvPr id="44036" name="Rectangle 4"/>
          <p:cNvSpPr>
            <a:spLocks noGrp="1" noChangeArrowheads="1"/>
          </p:cNvSpPr>
          <p:nvPr>
            <p:ph type="body" sz="half" idx="1"/>
          </p:nvPr>
        </p:nvSpPr>
        <p:spPr>
          <a:xfrm>
            <a:off x="685800" y="914400"/>
            <a:ext cx="6858000" cy="4530725"/>
          </a:xfrm>
        </p:spPr>
        <p:txBody>
          <a:bodyPr/>
          <a:lstStyle/>
          <a:p>
            <a:pPr eaLnBrk="1" hangingPunct="1"/>
            <a:r>
              <a:rPr lang="en-US" altLang="en-US" sz="2800" b="1" u="sng">
                <a:solidFill>
                  <a:srgbClr val="0070C0"/>
                </a:solidFill>
              </a:rPr>
              <a:t>Breaking</a:t>
            </a:r>
            <a:r>
              <a:rPr lang="en-US" altLang="en-US" sz="2800" b="1"/>
              <a:t> down compounds into simpler products</a:t>
            </a:r>
          </a:p>
          <a:p>
            <a:pPr lvl="1" eaLnBrk="1" hangingPunct="1"/>
            <a:r>
              <a:rPr lang="en-US" altLang="en-US" sz="4000" b="1"/>
              <a:t>2H</a:t>
            </a:r>
            <a:r>
              <a:rPr lang="en-US" altLang="en-US" sz="4000" b="1" baseline="-25000"/>
              <a:t>2</a:t>
            </a:r>
            <a:r>
              <a:rPr lang="en-US" altLang="en-US" sz="4000" b="1"/>
              <a:t>O</a:t>
            </a:r>
            <a:r>
              <a:rPr lang="en-US" altLang="en-US" sz="4000" b="1" baseline="-25000"/>
              <a:t>2</a:t>
            </a:r>
            <a:r>
              <a:rPr lang="en-US" altLang="en-US" sz="4000" b="1"/>
              <a:t> </a:t>
            </a:r>
            <a:r>
              <a:rPr lang="en-US" altLang="en-US" sz="4000" b="1">
                <a:sym typeface="Wingdings" pitchFamily="2" charset="2"/>
              </a:rPr>
              <a:t> 2H</a:t>
            </a:r>
            <a:r>
              <a:rPr lang="en-US" altLang="en-US" sz="4000" b="1" baseline="-25000">
                <a:sym typeface="Wingdings" pitchFamily="2" charset="2"/>
              </a:rPr>
              <a:t>2</a:t>
            </a:r>
            <a:r>
              <a:rPr lang="en-US" altLang="en-US" sz="4000" b="1">
                <a:sym typeface="Wingdings" pitchFamily="2" charset="2"/>
              </a:rPr>
              <a:t>O + O</a:t>
            </a:r>
            <a:r>
              <a:rPr lang="en-US" altLang="en-US" sz="4000" b="1" baseline="-25000">
                <a:sym typeface="Wingdings" pitchFamily="2" charset="2"/>
              </a:rPr>
              <a:t>2</a:t>
            </a:r>
            <a:endParaRPr lang="en-US" altLang="en-US" sz="2400" b="1"/>
          </a:p>
          <a:p>
            <a:pPr eaLnBrk="1" hangingPunct="1"/>
            <a:r>
              <a:rPr lang="en-US" altLang="en-US" sz="2800" b="1"/>
              <a:t>Example: </a:t>
            </a:r>
            <a:r>
              <a:rPr lang="en-US" altLang="en-US" sz="2800" b="1" u="sng">
                <a:solidFill>
                  <a:srgbClr val="0070C0"/>
                </a:solidFill>
              </a:rPr>
              <a:t>Hydrogen</a:t>
            </a:r>
            <a:r>
              <a:rPr lang="en-US" altLang="en-US" sz="2800" b="1">
                <a:solidFill>
                  <a:srgbClr val="0070C0"/>
                </a:solidFill>
              </a:rPr>
              <a:t> </a:t>
            </a:r>
            <a:r>
              <a:rPr lang="en-US" altLang="en-US" sz="2800" b="1"/>
              <a:t>peroxide decomposes into water and oxygen gas</a:t>
            </a:r>
          </a:p>
        </p:txBody>
      </p:sp>
      <p:pic>
        <p:nvPicPr>
          <p:cNvPr id="128004" name="Picture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767138" y="3733800"/>
            <a:ext cx="4171950" cy="2278063"/>
          </a:xfrm>
        </p:spPr>
      </p:pic>
      <p:sp>
        <p:nvSpPr>
          <p:cNvPr id="128005" name="Rectangle 1"/>
          <p:cNvSpPr>
            <a:spLocks noChangeArrowheads="1"/>
          </p:cNvSpPr>
          <p:nvPr/>
        </p:nvSpPr>
        <p:spPr bwMode="auto">
          <a:xfrm>
            <a:off x="3657600" y="6149975"/>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Tx/>
              <a:buNone/>
            </a:pPr>
            <a:r>
              <a:rPr lang="en-US" altLang="en-US" sz="4000" b="1">
                <a:sym typeface="Wingdings" pitchFamily="2" charset="2"/>
              </a:rPr>
              <a:t>AB        A   +   B</a:t>
            </a:r>
          </a:p>
        </p:txBody>
      </p:sp>
    </p:spTree>
    <p:extLst>
      <p:ext uri="{BB962C8B-B14F-4D97-AF65-F5344CB8AC3E}">
        <p14:creationId xmlns:p14="http://schemas.microsoft.com/office/powerpoint/2010/main" val="3982528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p:cTn id="7" dur="500" decel="50000" fill="hold">
                                          <p:stCondLst>
                                            <p:cond delay="0"/>
                                          </p:stCondLst>
                                        </p:cTn>
                                        <p:tgtEl>
                                          <p:spTgt spid="4403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403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6">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4036">
                                            <p:txEl>
                                              <p:pRg st="1" end="1"/>
                                            </p:txEl>
                                          </p:spTgt>
                                        </p:tgtEl>
                                        <p:attrNameLst>
                                          <p:attrName>style.visibility</p:attrName>
                                        </p:attrNameLst>
                                      </p:cBhvr>
                                      <p:to>
                                        <p:strVal val="visible"/>
                                      </p:to>
                                    </p:set>
                                    <p:anim calcmode="lin" valueType="num">
                                      <p:cBhvr>
                                        <p:cTn id="17" dur="500" decel="50000" fill="hold">
                                          <p:stCondLst>
                                            <p:cond delay="0"/>
                                          </p:stCondLst>
                                        </p:cTn>
                                        <p:tgtEl>
                                          <p:spTgt spid="44036">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4036">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4036">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44036">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4036">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4036">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4036">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4036">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4036">
                                            <p:txEl>
                                              <p:pRg st="2" end="2"/>
                                            </p:txEl>
                                          </p:spTgt>
                                        </p:tgtEl>
                                        <p:attrNameLst>
                                          <p:attrName>style.visibility</p:attrName>
                                        </p:attrNameLst>
                                      </p:cBhvr>
                                      <p:to>
                                        <p:strVal val="visible"/>
                                      </p:to>
                                    </p:set>
                                    <p:anim calcmode="lin" valueType="num">
                                      <p:cBhvr>
                                        <p:cTn id="29" dur="500" decel="50000" fill="hold">
                                          <p:stCondLst>
                                            <p:cond delay="0"/>
                                          </p:stCondLst>
                                        </p:cTn>
                                        <p:tgtEl>
                                          <p:spTgt spid="44036">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4036">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4036">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44036">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4036">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4036">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4036">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4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4014788"/>
            <a:ext cx="7772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a:latin typeface="Tahoma" pitchFamily="34" charset="0"/>
              </a:rPr>
              <a:t>A single compound is broken down into 2 simpler substances</a:t>
            </a:r>
          </a:p>
          <a:p>
            <a:pPr eaLnBrk="1" hangingPunct="1">
              <a:spcBef>
                <a:spcPct val="50000"/>
              </a:spcBef>
              <a:buFontTx/>
              <a:buNone/>
            </a:pPr>
            <a:r>
              <a:rPr lang="en-US" altLang="en-US">
                <a:latin typeface="Tahoma" pitchFamily="34" charset="0"/>
              </a:rPr>
              <a:t>Ex. 		2H</a:t>
            </a:r>
            <a:r>
              <a:rPr lang="en-US" altLang="en-US" baseline="-25000">
                <a:latin typeface="Tahoma" pitchFamily="34" charset="0"/>
              </a:rPr>
              <a:t>2</a:t>
            </a:r>
            <a:r>
              <a:rPr lang="en-US" altLang="en-US">
                <a:latin typeface="Tahoma" pitchFamily="34" charset="0"/>
              </a:rPr>
              <a:t>O</a:t>
            </a:r>
            <a:r>
              <a:rPr lang="en-US" altLang="en-US" baseline="-25000">
                <a:latin typeface="Tahoma" pitchFamily="34" charset="0"/>
              </a:rPr>
              <a:t>(l)    </a:t>
            </a:r>
            <a:r>
              <a:rPr lang="en-US" altLang="en-US">
                <a:latin typeface="Tahoma" pitchFamily="34" charset="0"/>
                <a:sym typeface="Wingdings" pitchFamily="2" charset="2"/>
              </a:rPr>
              <a:t></a:t>
            </a:r>
            <a:r>
              <a:rPr lang="en-US" altLang="en-US">
                <a:latin typeface="Tahoma" pitchFamily="34" charset="0"/>
              </a:rPr>
              <a:t>2H</a:t>
            </a:r>
            <a:r>
              <a:rPr lang="en-US" altLang="en-US" baseline="-25000">
                <a:latin typeface="Tahoma" pitchFamily="34" charset="0"/>
              </a:rPr>
              <a:t>2(g)  </a:t>
            </a:r>
            <a:r>
              <a:rPr lang="en-US" altLang="en-US">
                <a:latin typeface="Tahoma" pitchFamily="34" charset="0"/>
              </a:rPr>
              <a:t> +  O</a:t>
            </a:r>
            <a:r>
              <a:rPr lang="en-US" altLang="en-US" baseline="-25000">
                <a:latin typeface="Tahoma" pitchFamily="34" charset="0"/>
              </a:rPr>
              <a:t>2(g)</a:t>
            </a:r>
          </a:p>
          <a:p>
            <a:pPr eaLnBrk="1" hangingPunct="1">
              <a:spcBef>
                <a:spcPct val="50000"/>
              </a:spcBef>
              <a:buFontTx/>
              <a:buNone/>
            </a:pPr>
            <a:r>
              <a:rPr lang="en-US" altLang="en-US" baseline="-25000">
                <a:latin typeface="Tahoma" pitchFamily="34" charset="0"/>
              </a:rPr>
              <a:t>			</a:t>
            </a:r>
            <a:r>
              <a:rPr lang="en-US" altLang="en-US">
                <a:latin typeface="Tahoma" pitchFamily="34" charset="0"/>
              </a:rPr>
              <a:t>2NaCl </a:t>
            </a:r>
            <a:r>
              <a:rPr lang="en-US" altLang="en-US">
                <a:latin typeface="Tahoma" pitchFamily="34" charset="0"/>
                <a:sym typeface="Wingdings" pitchFamily="2" charset="2"/>
              </a:rPr>
              <a:t> 2Na + Cl</a:t>
            </a:r>
            <a:r>
              <a:rPr lang="en-US" altLang="en-US" baseline="-25000">
                <a:latin typeface="Tahoma" pitchFamily="34" charset="0"/>
                <a:sym typeface="Wingdings" pitchFamily="2" charset="2"/>
              </a:rPr>
              <a:t>2</a:t>
            </a:r>
            <a:endParaRPr lang="en-US" altLang="en-US" baseline="-25000">
              <a:latin typeface="Tahoma" pitchFamily="34" charset="0"/>
            </a:endParaRPr>
          </a:p>
        </p:txBody>
      </p:sp>
      <p:sp>
        <p:nvSpPr>
          <p:cNvPr id="3" name="Text Box 3"/>
          <p:cNvSpPr txBox="1">
            <a:spLocks noChangeArrowheads="1"/>
          </p:cNvSpPr>
          <p:nvPr/>
        </p:nvSpPr>
        <p:spPr bwMode="auto">
          <a:xfrm>
            <a:off x="160338" y="1604963"/>
            <a:ext cx="4792662" cy="9223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marL="457200" indent="-457200" algn="ctr" fontAlgn="auto">
              <a:spcBef>
                <a:spcPts val="0"/>
              </a:spcBef>
              <a:spcAft>
                <a:spcPts val="0"/>
              </a:spcAft>
              <a:defRPr/>
            </a:pPr>
            <a:r>
              <a:rPr lang="en-US" sz="3600" dirty="0"/>
              <a:t>AB  </a:t>
            </a:r>
            <a:r>
              <a:rPr lang="en-US" sz="3600" dirty="0" err="1">
                <a:sym typeface="Wingdings"/>
              </a:rPr>
              <a:t></a:t>
            </a:r>
            <a:r>
              <a:rPr lang="en-US" sz="3600" dirty="0"/>
              <a:t>   A   +   B</a:t>
            </a:r>
            <a:endParaRPr lang="en-US" sz="3200" dirty="0"/>
          </a:p>
          <a:p>
            <a:pPr fontAlgn="auto">
              <a:spcBef>
                <a:spcPts val="0"/>
              </a:spcBef>
              <a:spcAft>
                <a:spcPts val="0"/>
              </a:spcAft>
              <a:defRPr/>
            </a:pPr>
            <a:endParaRPr lang="en-US" dirty="0"/>
          </a:p>
        </p:txBody>
      </p:sp>
      <p:sp>
        <p:nvSpPr>
          <p:cNvPr id="4" name="Title 5"/>
          <p:cNvSpPr txBox="1">
            <a:spLocks/>
          </p:cNvSpPr>
          <p:nvPr/>
        </p:nvSpPr>
        <p:spPr>
          <a:xfrm>
            <a:off x="457200" y="314325"/>
            <a:ext cx="8229600" cy="1143000"/>
          </a:xfrm>
          <a:prstGeom prst="rect">
            <a:avLst/>
          </a:prstGeom>
        </p:spPr>
        <p:txBody>
          <a:bodyPr anchor="ctr">
            <a:normAutofit fontScale="90000" lnSpcReduction="10000"/>
          </a:bodyPr>
          <a:lstStyle/>
          <a:p>
            <a:pPr fontAlgn="auto">
              <a:spcBef>
                <a:spcPts val="0"/>
              </a:spcBef>
              <a:spcAft>
                <a:spcPts val="0"/>
              </a:spcAft>
              <a:defRPr/>
            </a:pPr>
            <a:r>
              <a:rPr lang="en-US" sz="4400" dirty="0">
                <a:solidFill>
                  <a:schemeClr val="tx2"/>
                </a:solidFill>
                <a:latin typeface="+mj-lt"/>
                <a:ea typeface="+mj-ea"/>
                <a:cs typeface="+mj-cs"/>
              </a:rPr>
              <a:t>Decomposition</a:t>
            </a:r>
            <a:br>
              <a:rPr lang="en-US" sz="4400" dirty="0">
                <a:solidFill>
                  <a:schemeClr val="tx2"/>
                </a:solidFill>
                <a:latin typeface="+mj-lt"/>
                <a:ea typeface="+mj-ea"/>
                <a:cs typeface="+mj-cs"/>
              </a:rPr>
            </a:br>
            <a:endParaRPr lang="en-US" sz="4000" dirty="0">
              <a:latin typeface="+mj-lt"/>
              <a:ea typeface="+mj-ea"/>
              <a:cs typeface="+mj-cs"/>
            </a:endParaRPr>
          </a:p>
        </p:txBody>
      </p:sp>
      <p:pic>
        <p:nvPicPr>
          <p:cNvPr id="12902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8275"/>
            <a:ext cx="34290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600" y="3097213"/>
            <a:ext cx="6934200" cy="460375"/>
          </a:xfrm>
          <a:prstGeom prst="rect">
            <a:avLst/>
          </a:prstGeom>
          <a:no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2400" dirty="0">
                <a:latin typeface="+mn-lt"/>
              </a:rPr>
              <a:t>       Compound                                       +</a:t>
            </a:r>
          </a:p>
        </p:txBody>
      </p:sp>
      <p:sp>
        <p:nvSpPr>
          <p:cNvPr id="129031" name="TextBox 9"/>
          <p:cNvSpPr txBox="1">
            <a:spLocks noChangeArrowheads="1"/>
          </p:cNvSpPr>
          <p:nvPr/>
        </p:nvSpPr>
        <p:spPr bwMode="auto">
          <a:xfrm>
            <a:off x="4730750" y="2870200"/>
            <a:ext cx="127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Element</a:t>
            </a:r>
          </a:p>
          <a:p>
            <a:pPr eaLnBrk="1" hangingPunct="1">
              <a:spcBef>
                <a:spcPct val="0"/>
              </a:spcBef>
              <a:buFontTx/>
              <a:buNone/>
            </a:pPr>
            <a:r>
              <a:rPr lang="en-US" altLang="en-US" sz="1800"/>
              <a:t>        Or</a:t>
            </a:r>
          </a:p>
          <a:p>
            <a:pPr eaLnBrk="1" hangingPunct="1">
              <a:spcBef>
                <a:spcPct val="0"/>
              </a:spcBef>
              <a:buFontTx/>
              <a:buNone/>
            </a:pPr>
            <a:r>
              <a:rPr lang="en-US" altLang="en-US" sz="1800"/>
              <a:t>Compound </a:t>
            </a:r>
          </a:p>
        </p:txBody>
      </p:sp>
      <p:sp>
        <p:nvSpPr>
          <p:cNvPr id="129032" name="TextBox 10"/>
          <p:cNvSpPr txBox="1">
            <a:spLocks noChangeArrowheads="1"/>
          </p:cNvSpPr>
          <p:nvPr/>
        </p:nvSpPr>
        <p:spPr bwMode="auto">
          <a:xfrm>
            <a:off x="3044825" y="2876550"/>
            <a:ext cx="1228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Element</a:t>
            </a:r>
          </a:p>
          <a:p>
            <a:pPr eaLnBrk="1" hangingPunct="1">
              <a:spcBef>
                <a:spcPct val="0"/>
              </a:spcBef>
              <a:buFontTx/>
              <a:buNone/>
            </a:pPr>
            <a:r>
              <a:rPr lang="en-US" altLang="en-US" sz="1800"/>
              <a:t>         Or</a:t>
            </a:r>
          </a:p>
          <a:p>
            <a:pPr eaLnBrk="1" hangingPunct="1">
              <a:spcBef>
                <a:spcPct val="0"/>
              </a:spcBef>
              <a:buFontTx/>
              <a:buNone/>
            </a:pPr>
            <a:r>
              <a:rPr lang="en-US" altLang="en-US" sz="1800"/>
              <a:t>Compound </a:t>
            </a:r>
          </a:p>
        </p:txBody>
      </p:sp>
      <p:sp>
        <p:nvSpPr>
          <p:cNvPr id="5" name="Right Arrow 4"/>
          <p:cNvSpPr/>
          <p:nvPr/>
        </p:nvSpPr>
        <p:spPr>
          <a:xfrm>
            <a:off x="1905000" y="307975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034" name="TextBox 11"/>
          <p:cNvSpPr txBox="1">
            <a:spLocks noChangeArrowheads="1"/>
          </p:cNvSpPr>
          <p:nvPr/>
        </p:nvSpPr>
        <p:spPr bwMode="auto">
          <a:xfrm>
            <a:off x="436563" y="1235075"/>
            <a:ext cx="267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Have the general formula..</a:t>
            </a:r>
          </a:p>
        </p:txBody>
      </p:sp>
    </p:spTree>
    <p:extLst>
      <p:ext uri="{BB962C8B-B14F-4D97-AF65-F5344CB8AC3E}">
        <p14:creationId xmlns:p14="http://schemas.microsoft.com/office/powerpoint/2010/main" val="3932203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65125" y="304800"/>
            <a:ext cx="84137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buFontTx/>
              <a:buNone/>
            </a:pPr>
            <a:r>
              <a:rPr lang="en-US" altLang="en-US" sz="3600">
                <a:ea typeface="ＭＳ Ｐゴシック" pitchFamily="34" charset="-128"/>
              </a:rPr>
              <a:t>Decomposition Reaction</a:t>
            </a:r>
          </a:p>
          <a:p>
            <a:pPr lvl="1" eaLnBrk="1" hangingPunct="1">
              <a:buFontTx/>
              <a:buNone/>
            </a:pPr>
            <a:endParaRPr lang="en-US" altLang="en-US">
              <a:ea typeface="ＭＳ Ｐゴシック" pitchFamily="34" charset="-128"/>
            </a:endParaRPr>
          </a:p>
          <a:p>
            <a:pPr eaLnBrk="1" hangingPunct="1">
              <a:buFontTx/>
              <a:buChar char="•"/>
            </a:pPr>
            <a:endParaRPr lang="en-US" altLang="en-US"/>
          </a:p>
        </p:txBody>
      </p:sp>
      <p:pic>
        <p:nvPicPr>
          <p:cNvPr id="130051" name="Picture 3" descr="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992188"/>
            <a:ext cx="8550275"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141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153400" cy="12001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sz="3600" dirty="0"/>
              <a:t>Which one is a </a:t>
            </a:r>
            <a:r>
              <a:rPr lang="en-US" sz="3600" dirty="0">
                <a:solidFill>
                  <a:srgbClr val="FF0000"/>
                </a:solidFill>
              </a:rPr>
              <a:t>Synthesis</a:t>
            </a:r>
            <a:r>
              <a:rPr lang="en-US" sz="3600" dirty="0"/>
              <a:t> reaction?  </a:t>
            </a:r>
          </a:p>
          <a:p>
            <a:pPr fontAlgn="auto">
              <a:spcBef>
                <a:spcPts val="0"/>
              </a:spcBef>
              <a:spcAft>
                <a:spcPts val="0"/>
              </a:spcAft>
              <a:defRPr/>
            </a:pPr>
            <a:r>
              <a:rPr lang="en-US" sz="3600" dirty="0"/>
              <a:t>Which one is a </a:t>
            </a:r>
            <a:r>
              <a:rPr lang="en-US" sz="3600" dirty="0">
                <a:solidFill>
                  <a:schemeClr val="accent1"/>
                </a:solidFill>
              </a:rPr>
              <a:t>Decomposition</a:t>
            </a:r>
            <a:r>
              <a:rPr lang="en-US" sz="3600" dirty="0"/>
              <a:t> reaction?</a:t>
            </a:r>
          </a:p>
        </p:txBody>
      </p:sp>
      <p:sp>
        <p:nvSpPr>
          <p:cNvPr id="131075" name="TextBox 2"/>
          <p:cNvSpPr txBox="1">
            <a:spLocks noChangeArrowheads="1"/>
          </p:cNvSpPr>
          <p:nvPr/>
        </p:nvSpPr>
        <p:spPr bwMode="auto">
          <a:xfrm>
            <a:off x="533400" y="2209800"/>
            <a:ext cx="44577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800"/>
              <a:t>2K + Br</a:t>
            </a:r>
            <a:r>
              <a:rPr lang="en-US" altLang="en-US" sz="2800" baseline="-25000"/>
              <a:t>2</a:t>
            </a:r>
            <a:r>
              <a:rPr lang="en-US" altLang="en-US" sz="2800"/>
              <a:t> </a:t>
            </a:r>
            <a:r>
              <a:rPr lang="en-US" altLang="en-US" sz="2800">
                <a:sym typeface="Wingdings" pitchFamily="2" charset="2"/>
              </a:rPr>
              <a:t> 2KBr</a:t>
            </a:r>
          </a:p>
          <a:p>
            <a:pPr eaLnBrk="1" hangingPunct="1">
              <a:spcBef>
                <a:spcPct val="0"/>
              </a:spcBef>
              <a:buFontTx/>
              <a:buAutoNum type="arabicPeriod"/>
            </a:pPr>
            <a:r>
              <a:rPr lang="en-US" altLang="en-US" sz="2800">
                <a:sym typeface="Wingdings" pitchFamily="2" charset="2"/>
              </a:rPr>
              <a:t>2H</a:t>
            </a:r>
            <a:r>
              <a:rPr lang="en-US" altLang="en-US" sz="2800" baseline="-25000">
                <a:sym typeface="Wingdings" pitchFamily="2" charset="2"/>
              </a:rPr>
              <a:t>2</a:t>
            </a:r>
            <a:r>
              <a:rPr lang="en-US" altLang="en-US" sz="2800">
                <a:sym typeface="Wingdings" pitchFamily="2" charset="2"/>
              </a:rPr>
              <a:t>0  2H</a:t>
            </a:r>
            <a:r>
              <a:rPr lang="en-US" altLang="en-US" sz="2800" baseline="-25000">
                <a:sym typeface="Wingdings" pitchFamily="2" charset="2"/>
              </a:rPr>
              <a:t>2</a:t>
            </a:r>
            <a:r>
              <a:rPr lang="en-US" altLang="en-US" sz="2800">
                <a:sym typeface="Wingdings" pitchFamily="2" charset="2"/>
              </a:rPr>
              <a:t> + O</a:t>
            </a:r>
            <a:r>
              <a:rPr lang="en-US" altLang="en-US" sz="2800" baseline="-25000">
                <a:sym typeface="Wingdings" pitchFamily="2" charset="2"/>
              </a:rPr>
              <a:t>2</a:t>
            </a:r>
            <a:endParaRPr lang="en-US" altLang="en-US" sz="2800">
              <a:sym typeface="Wingdings" pitchFamily="2" charset="2"/>
            </a:endParaRPr>
          </a:p>
          <a:p>
            <a:pPr eaLnBrk="1" hangingPunct="1">
              <a:spcBef>
                <a:spcPct val="0"/>
              </a:spcBef>
              <a:buFontTx/>
              <a:buAutoNum type="arabicPeriod"/>
            </a:pPr>
            <a:r>
              <a:rPr lang="en-US" altLang="en-US" sz="2800">
                <a:sym typeface="Wingdings" pitchFamily="2" charset="2"/>
              </a:rPr>
              <a:t>2NaCl  2Na + Cl</a:t>
            </a:r>
            <a:r>
              <a:rPr lang="en-US" altLang="en-US" sz="2800" baseline="-25000">
                <a:sym typeface="Wingdings" pitchFamily="2" charset="2"/>
              </a:rPr>
              <a:t>2</a:t>
            </a:r>
            <a:endParaRPr lang="en-US" altLang="en-US" sz="2800">
              <a:sym typeface="Wingdings" pitchFamily="2" charset="2"/>
            </a:endParaRPr>
          </a:p>
          <a:p>
            <a:pPr eaLnBrk="1" hangingPunct="1">
              <a:spcBef>
                <a:spcPct val="0"/>
              </a:spcBef>
              <a:buFontTx/>
              <a:buAutoNum type="arabicPeriod"/>
            </a:pPr>
            <a:r>
              <a:rPr lang="en-US" altLang="en-US" sz="2800">
                <a:sym typeface="Wingdings" pitchFamily="2" charset="2"/>
              </a:rPr>
              <a:t>4Au + 3O</a:t>
            </a:r>
            <a:r>
              <a:rPr lang="en-US" altLang="en-US" sz="2800" baseline="-25000">
                <a:sym typeface="Wingdings" pitchFamily="2" charset="2"/>
              </a:rPr>
              <a:t>2</a:t>
            </a:r>
            <a:r>
              <a:rPr lang="en-US" altLang="en-US" sz="2800">
                <a:sym typeface="Wingdings" pitchFamily="2" charset="2"/>
              </a:rPr>
              <a:t>  2Au</a:t>
            </a:r>
            <a:r>
              <a:rPr lang="en-US" altLang="en-US" sz="2800" baseline="-25000">
                <a:sym typeface="Wingdings" pitchFamily="2" charset="2"/>
              </a:rPr>
              <a:t>2</a:t>
            </a:r>
            <a:r>
              <a:rPr lang="en-US" altLang="en-US" sz="2800">
                <a:sym typeface="Wingdings" pitchFamily="2" charset="2"/>
              </a:rPr>
              <a:t>O</a:t>
            </a:r>
            <a:r>
              <a:rPr lang="en-US" altLang="en-US" sz="2800" baseline="-25000">
                <a:sym typeface="Wingdings" pitchFamily="2" charset="2"/>
              </a:rPr>
              <a:t>3</a:t>
            </a:r>
            <a:endParaRPr lang="en-US" altLang="en-US" sz="2800">
              <a:sym typeface="Wingdings" pitchFamily="2" charset="2"/>
            </a:endParaRPr>
          </a:p>
          <a:p>
            <a:pPr eaLnBrk="1" hangingPunct="1">
              <a:spcBef>
                <a:spcPct val="0"/>
              </a:spcBef>
              <a:buFontTx/>
              <a:buAutoNum type="arabicPeriod"/>
            </a:pPr>
            <a:r>
              <a:rPr lang="en-US" altLang="en-US" sz="2800">
                <a:sym typeface="Wingdings" pitchFamily="2" charset="2"/>
              </a:rPr>
              <a:t>2Na + 2HCl  2NaCl + H</a:t>
            </a:r>
            <a:r>
              <a:rPr lang="en-US" altLang="en-US" sz="2800" baseline="-25000">
                <a:sym typeface="Wingdings" pitchFamily="2" charset="2"/>
              </a:rPr>
              <a:t>2</a:t>
            </a:r>
            <a:endParaRPr lang="en-US" altLang="en-US" sz="2800">
              <a:sym typeface="Wingdings" pitchFamily="2" charset="2"/>
            </a:endParaRPr>
          </a:p>
          <a:p>
            <a:pPr eaLnBrk="1" hangingPunct="1">
              <a:spcBef>
                <a:spcPct val="0"/>
              </a:spcBef>
              <a:buFontTx/>
              <a:buAutoNum type="arabicPeriod"/>
            </a:pPr>
            <a:r>
              <a:rPr lang="en-US" altLang="en-US" sz="2800">
                <a:sym typeface="Wingdings" pitchFamily="2" charset="2"/>
              </a:rPr>
              <a:t>Cu + Br</a:t>
            </a:r>
            <a:r>
              <a:rPr lang="en-US" altLang="en-US" sz="2800" baseline="-25000">
                <a:sym typeface="Wingdings" pitchFamily="2" charset="2"/>
              </a:rPr>
              <a:t>2</a:t>
            </a:r>
            <a:r>
              <a:rPr lang="en-US" altLang="en-US" sz="2800">
                <a:sym typeface="Wingdings" pitchFamily="2" charset="2"/>
              </a:rPr>
              <a:t> CuBr</a:t>
            </a:r>
            <a:r>
              <a:rPr lang="en-US" altLang="en-US" sz="2800" baseline="-25000">
                <a:sym typeface="Wingdings" pitchFamily="2" charset="2"/>
              </a:rPr>
              <a:t>2</a:t>
            </a:r>
            <a:endParaRPr lang="en-US" altLang="en-US" sz="2800">
              <a:sym typeface="Wingdings" pitchFamily="2" charset="2"/>
            </a:endParaRPr>
          </a:p>
          <a:p>
            <a:pPr eaLnBrk="1" hangingPunct="1">
              <a:spcBef>
                <a:spcPct val="0"/>
              </a:spcBef>
              <a:buFontTx/>
              <a:buAutoNum type="arabicPeriod"/>
            </a:pPr>
            <a:r>
              <a:rPr lang="en-US" altLang="en-US" sz="2800">
                <a:sym typeface="Wingdings" pitchFamily="2" charset="2"/>
              </a:rPr>
              <a:t>Zn + S  ZnS</a:t>
            </a:r>
          </a:p>
          <a:p>
            <a:pPr eaLnBrk="1" hangingPunct="1">
              <a:spcBef>
                <a:spcPct val="0"/>
              </a:spcBef>
              <a:buFontTx/>
              <a:buAutoNum type="arabicPeriod"/>
            </a:pPr>
            <a:endParaRPr lang="en-US" altLang="en-US" sz="2400"/>
          </a:p>
        </p:txBody>
      </p:sp>
      <p:sp>
        <p:nvSpPr>
          <p:cNvPr id="131076" name="TextBox 3"/>
          <p:cNvSpPr txBox="1">
            <a:spLocks noChangeArrowheads="1"/>
          </p:cNvSpPr>
          <p:nvPr/>
        </p:nvSpPr>
        <p:spPr bwMode="auto">
          <a:xfrm>
            <a:off x="4630738" y="2209800"/>
            <a:ext cx="4572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ym typeface="Wingdings" pitchFamily="2" charset="2"/>
              </a:rPr>
              <a:t>8.    2Na + Br</a:t>
            </a:r>
            <a:r>
              <a:rPr lang="en-US" altLang="en-US" sz="2800" baseline="-25000">
                <a:sym typeface="Wingdings" pitchFamily="2" charset="2"/>
              </a:rPr>
              <a:t>2</a:t>
            </a:r>
            <a:r>
              <a:rPr lang="en-US" altLang="en-US" sz="2800">
                <a:sym typeface="Wingdings" pitchFamily="2" charset="2"/>
              </a:rPr>
              <a:t>  2NaBr</a:t>
            </a:r>
          </a:p>
          <a:p>
            <a:pPr eaLnBrk="1" hangingPunct="1">
              <a:spcBef>
                <a:spcPct val="0"/>
              </a:spcBef>
              <a:buFontTx/>
              <a:buNone/>
            </a:pPr>
            <a:r>
              <a:rPr lang="en-US" altLang="en-US" sz="2800">
                <a:sym typeface="Wingdings" pitchFamily="2" charset="2"/>
              </a:rPr>
              <a:t>9.    2HgO  2Hg + O</a:t>
            </a:r>
            <a:r>
              <a:rPr lang="en-US" altLang="en-US" sz="2800" baseline="-25000">
                <a:sym typeface="Wingdings" pitchFamily="2" charset="2"/>
              </a:rPr>
              <a:t>2</a:t>
            </a:r>
            <a:endParaRPr lang="en-US" altLang="en-US" sz="2800">
              <a:sym typeface="Wingdings" pitchFamily="2" charset="2"/>
            </a:endParaRPr>
          </a:p>
          <a:p>
            <a:pPr eaLnBrk="1" hangingPunct="1">
              <a:spcBef>
                <a:spcPct val="0"/>
              </a:spcBef>
              <a:buFontTx/>
              <a:buNone/>
            </a:pPr>
            <a:r>
              <a:rPr lang="en-US" altLang="en-US" sz="2800">
                <a:sym typeface="Wingdings" pitchFamily="2" charset="2"/>
              </a:rPr>
              <a:t>10.  2Na + I</a:t>
            </a:r>
            <a:r>
              <a:rPr lang="en-US" altLang="en-US" sz="2800" baseline="-25000">
                <a:sym typeface="Wingdings" pitchFamily="2" charset="2"/>
              </a:rPr>
              <a:t>2</a:t>
            </a:r>
            <a:r>
              <a:rPr lang="en-US" altLang="en-US" sz="2800">
                <a:sym typeface="Wingdings" pitchFamily="2" charset="2"/>
              </a:rPr>
              <a:t>  2NaI</a:t>
            </a:r>
          </a:p>
          <a:p>
            <a:pPr eaLnBrk="1" hangingPunct="1">
              <a:spcBef>
                <a:spcPct val="0"/>
              </a:spcBef>
              <a:buFontTx/>
              <a:buNone/>
            </a:pPr>
            <a:r>
              <a:rPr lang="en-US" altLang="en-US" sz="2800">
                <a:sym typeface="Wingdings" pitchFamily="2" charset="2"/>
              </a:rPr>
              <a:t>11.  CuCl</a:t>
            </a:r>
            <a:r>
              <a:rPr lang="en-US" altLang="en-US" sz="2800" baseline="-25000">
                <a:sym typeface="Wingdings" pitchFamily="2" charset="2"/>
              </a:rPr>
              <a:t>2</a:t>
            </a:r>
            <a:r>
              <a:rPr lang="en-US" altLang="en-US" sz="2800">
                <a:sym typeface="Wingdings" pitchFamily="2" charset="2"/>
              </a:rPr>
              <a:t>  Cu + Cl</a:t>
            </a:r>
            <a:r>
              <a:rPr lang="en-US" altLang="en-US" sz="2800" baseline="-25000">
                <a:sym typeface="Wingdings" pitchFamily="2" charset="2"/>
              </a:rPr>
              <a:t>2</a:t>
            </a:r>
            <a:endParaRPr lang="en-US" altLang="en-US" sz="2800">
              <a:sym typeface="Wingdings" pitchFamily="2" charset="2"/>
            </a:endParaRPr>
          </a:p>
          <a:p>
            <a:pPr eaLnBrk="1" hangingPunct="1">
              <a:spcBef>
                <a:spcPct val="0"/>
              </a:spcBef>
              <a:buFontTx/>
              <a:buNone/>
            </a:pPr>
            <a:r>
              <a:rPr lang="en-US" altLang="en-US" sz="2800">
                <a:sym typeface="Wingdings" pitchFamily="2" charset="2"/>
              </a:rPr>
              <a:t>12.  3Hf + 2N</a:t>
            </a:r>
            <a:r>
              <a:rPr lang="en-US" altLang="en-US" sz="2800" baseline="-25000">
                <a:sym typeface="Wingdings" pitchFamily="2" charset="2"/>
              </a:rPr>
              <a:t>2</a:t>
            </a:r>
            <a:r>
              <a:rPr lang="en-US" altLang="en-US" sz="2800">
                <a:sym typeface="Wingdings" pitchFamily="2" charset="2"/>
              </a:rPr>
              <a:t>  Hf</a:t>
            </a:r>
            <a:r>
              <a:rPr lang="en-US" altLang="en-US" sz="2800" baseline="-25000">
                <a:sym typeface="Wingdings" pitchFamily="2" charset="2"/>
              </a:rPr>
              <a:t>3</a:t>
            </a:r>
            <a:r>
              <a:rPr lang="en-US" altLang="en-US" sz="2800">
                <a:sym typeface="Wingdings" pitchFamily="2" charset="2"/>
              </a:rPr>
              <a:t>N</a:t>
            </a:r>
            <a:r>
              <a:rPr lang="en-US" altLang="en-US" sz="2800" baseline="-25000">
                <a:sym typeface="Wingdings" pitchFamily="2" charset="2"/>
              </a:rPr>
              <a:t>4</a:t>
            </a:r>
            <a:endParaRPr lang="en-US" altLang="en-US" sz="2800">
              <a:sym typeface="Wingdings" pitchFamily="2" charset="2"/>
            </a:endParaRPr>
          </a:p>
          <a:p>
            <a:pPr eaLnBrk="1" hangingPunct="1">
              <a:spcBef>
                <a:spcPct val="0"/>
              </a:spcBef>
              <a:buFontTx/>
              <a:buNone/>
            </a:pPr>
            <a:r>
              <a:rPr lang="en-US" altLang="en-US" sz="2800">
                <a:sym typeface="Wingdings" pitchFamily="2" charset="2"/>
              </a:rPr>
              <a:t>13.  Zn + 2HCl  ZnCl</a:t>
            </a:r>
            <a:r>
              <a:rPr lang="en-US" altLang="en-US" sz="2800" baseline="-25000">
                <a:sym typeface="Wingdings" pitchFamily="2" charset="2"/>
              </a:rPr>
              <a:t>2</a:t>
            </a:r>
            <a:r>
              <a:rPr lang="en-US" altLang="en-US" sz="2800">
                <a:sym typeface="Wingdings" pitchFamily="2" charset="2"/>
              </a:rPr>
              <a:t> + H</a:t>
            </a:r>
            <a:r>
              <a:rPr lang="en-US" altLang="en-US" sz="2800" baseline="-25000">
                <a:sym typeface="Wingdings" pitchFamily="2" charset="2"/>
              </a:rPr>
              <a:t>2</a:t>
            </a:r>
          </a:p>
          <a:p>
            <a:pPr eaLnBrk="1" hangingPunct="1">
              <a:spcBef>
                <a:spcPct val="0"/>
              </a:spcBef>
              <a:buFontTx/>
              <a:buNone/>
            </a:pPr>
            <a:r>
              <a:rPr lang="en-US" altLang="en-US" sz="2800">
                <a:sym typeface="Wingdings" pitchFamily="2" charset="2"/>
              </a:rPr>
              <a:t>14.  2NaOH  2Na + O</a:t>
            </a:r>
            <a:r>
              <a:rPr lang="en-US" altLang="en-US" sz="2800" baseline="-25000">
                <a:sym typeface="Wingdings" pitchFamily="2" charset="2"/>
              </a:rPr>
              <a:t>2</a:t>
            </a:r>
            <a:r>
              <a:rPr lang="en-US" altLang="en-US" sz="2800">
                <a:sym typeface="Wingdings" pitchFamily="2" charset="2"/>
              </a:rPr>
              <a:t>+ H</a:t>
            </a:r>
            <a:r>
              <a:rPr lang="en-US" altLang="en-US" sz="2800" baseline="-25000">
                <a:sym typeface="Wingdings" pitchFamily="2" charset="2"/>
              </a:rPr>
              <a:t>2</a:t>
            </a:r>
            <a:endParaRPr lang="en-US" altLang="en-US" sz="2800"/>
          </a:p>
        </p:txBody>
      </p:sp>
    </p:spTree>
    <p:extLst>
      <p:ext uri="{BB962C8B-B14F-4D97-AF65-F5344CB8AC3E}">
        <p14:creationId xmlns:p14="http://schemas.microsoft.com/office/powerpoint/2010/main" val="154067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43000" y="609600"/>
            <a:ext cx="7391400" cy="5791200"/>
          </a:xfrm>
        </p:spPr>
        <p:txBody>
          <a:bodyPr>
            <a:normAutofit lnSpcReduction="10000"/>
          </a:bodyPr>
          <a:lstStyle/>
          <a:p>
            <a:pPr marL="274320" indent="-274320" eaLnBrk="1" fontAlgn="auto" hangingPunct="1">
              <a:spcAft>
                <a:spcPts val="0"/>
              </a:spcAft>
              <a:buFont typeface="Wingdings 2"/>
              <a:buChar char=""/>
              <a:defRPr/>
            </a:pPr>
            <a:r>
              <a:rPr lang="en-US" dirty="0"/>
              <a:t>Each pure s</a:t>
            </a:r>
            <a:r>
              <a:rPr lang="en-US" u="sng" dirty="0"/>
              <a:t>ubstance</a:t>
            </a:r>
            <a:r>
              <a:rPr lang="en-US" dirty="0"/>
              <a:t> is unique because it always has a constant composition and can be identified by a chemical symbol or chemical formula and distinct properties.</a:t>
            </a:r>
          </a:p>
          <a:p>
            <a:pPr marL="274320" indent="-274320" eaLnBrk="1" fontAlgn="auto" hangingPunct="1">
              <a:spcAft>
                <a:spcPts val="0"/>
              </a:spcAft>
              <a:buNone/>
              <a:defRPr/>
            </a:pPr>
            <a:endParaRPr lang="en-US" dirty="0"/>
          </a:p>
          <a:p>
            <a:pPr marL="274320" indent="-274320" eaLnBrk="1" fontAlgn="auto" hangingPunct="1">
              <a:spcAft>
                <a:spcPts val="0"/>
              </a:spcAft>
              <a:buFont typeface="Wingdings 2"/>
              <a:buChar char=""/>
              <a:defRPr/>
            </a:pPr>
            <a:r>
              <a:rPr lang="en-US" dirty="0"/>
              <a:t>Examples:</a:t>
            </a:r>
          </a:p>
          <a:p>
            <a:pPr marL="521970" lvl="1" indent="-274320" eaLnBrk="1" fontAlgn="auto" hangingPunct="1">
              <a:spcAft>
                <a:spcPts val="0"/>
              </a:spcAft>
              <a:buFont typeface="Wingdings 2"/>
              <a:buChar char=""/>
              <a:defRPr/>
            </a:pPr>
            <a:r>
              <a:rPr lang="en-US" dirty="0"/>
              <a:t>Water is known as H</a:t>
            </a:r>
            <a:r>
              <a:rPr lang="en-US" baseline="-25000" dirty="0"/>
              <a:t>2</a:t>
            </a:r>
            <a:r>
              <a:rPr lang="en-US" dirty="0"/>
              <a:t>0.  It has a melting point of 0</a:t>
            </a:r>
            <a:r>
              <a:rPr lang="en-US" baseline="30000" dirty="0"/>
              <a:t>o</a:t>
            </a:r>
            <a:r>
              <a:rPr lang="en-US" dirty="0"/>
              <a:t> and a boiling point of 100</a:t>
            </a:r>
            <a:r>
              <a:rPr lang="en-US" baseline="30000" dirty="0"/>
              <a:t>o</a:t>
            </a:r>
            <a:r>
              <a:rPr lang="en-US" dirty="0"/>
              <a:t>.</a:t>
            </a:r>
          </a:p>
          <a:p>
            <a:pPr marL="521970" lvl="1" indent="-274320" eaLnBrk="1" fontAlgn="auto" hangingPunct="1">
              <a:spcAft>
                <a:spcPts val="0"/>
              </a:spcAft>
              <a:buFont typeface="Wingdings 2"/>
              <a:buChar char=""/>
              <a:defRPr/>
            </a:pPr>
            <a:r>
              <a:rPr lang="en-US" dirty="0"/>
              <a:t>“Salt” commonly means </a:t>
            </a:r>
            <a:r>
              <a:rPr lang="en-US" dirty="0" err="1"/>
              <a:t>NaCl</a:t>
            </a:r>
            <a:r>
              <a:rPr lang="en-US" dirty="0"/>
              <a:t> and is a white crystal that tastes good on food</a:t>
            </a:r>
          </a:p>
          <a:p>
            <a:pPr marL="521970" lvl="1" indent="-274320" eaLnBrk="1" fontAlgn="auto" hangingPunct="1">
              <a:spcAft>
                <a:spcPts val="0"/>
              </a:spcAft>
              <a:buFont typeface="Wingdings 2"/>
              <a:buChar char=""/>
              <a:defRPr/>
            </a:pPr>
            <a:r>
              <a:rPr lang="en-US" dirty="0"/>
              <a:t>Aluminum has the symbol Al and is a shiny, silver metal.</a:t>
            </a:r>
          </a:p>
          <a:p>
            <a:pPr marL="521970" lvl="1"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2221714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0"/>
            <a:ext cx="8229600" cy="1139825"/>
          </a:xfrm>
        </p:spPr>
        <p:txBody>
          <a:bodyPr/>
          <a:lstStyle/>
          <a:p>
            <a:pPr eaLnBrk="1" hangingPunct="1"/>
            <a:r>
              <a:rPr lang="en-US" altLang="en-US" sz="4000" b="1"/>
              <a:t>3. </a:t>
            </a:r>
            <a:r>
              <a:rPr lang="en-US" altLang="en-US" sz="4000" b="1">
                <a:solidFill>
                  <a:srgbClr val="FF0000"/>
                </a:solidFill>
              </a:rPr>
              <a:t>Single Replacement </a:t>
            </a:r>
            <a:r>
              <a:rPr lang="en-US" altLang="en-US" sz="4000" b="1"/>
              <a:t>reaction</a:t>
            </a:r>
          </a:p>
        </p:txBody>
      </p:sp>
      <p:sp>
        <p:nvSpPr>
          <p:cNvPr id="44036" name="Rectangle 4"/>
          <p:cNvSpPr>
            <a:spLocks noGrp="1" noChangeArrowheads="1"/>
          </p:cNvSpPr>
          <p:nvPr>
            <p:ph type="body" sz="half" idx="1"/>
          </p:nvPr>
        </p:nvSpPr>
        <p:spPr>
          <a:xfrm>
            <a:off x="228600" y="609600"/>
            <a:ext cx="6858000" cy="4530725"/>
          </a:xfrm>
        </p:spPr>
        <p:txBody>
          <a:bodyPr/>
          <a:lstStyle/>
          <a:p>
            <a:pPr lvl="1" eaLnBrk="1" hangingPunct="1"/>
            <a:endParaRPr lang="en-US" altLang="en-US" sz="3000" b="1"/>
          </a:p>
          <a:p>
            <a:pPr lvl="1" eaLnBrk="1" hangingPunct="1"/>
            <a:r>
              <a:rPr lang="en-US" altLang="en-US" sz="3000" b="1"/>
              <a:t>When one element </a:t>
            </a:r>
            <a:r>
              <a:rPr lang="en-US" altLang="en-US" sz="3000" b="1" u="sng">
                <a:solidFill>
                  <a:schemeClr val="accent1"/>
                </a:solidFill>
              </a:rPr>
              <a:t>replaces</a:t>
            </a:r>
            <a:r>
              <a:rPr lang="en-US" altLang="en-US" sz="3000" b="1">
                <a:solidFill>
                  <a:schemeClr val="accent1"/>
                </a:solidFill>
              </a:rPr>
              <a:t> </a:t>
            </a:r>
            <a:r>
              <a:rPr lang="en-US" altLang="en-US" sz="3000" b="1"/>
              <a:t>another in a compound</a:t>
            </a:r>
            <a:endParaRPr lang="en-US" altLang="en-US" sz="4000" b="1"/>
          </a:p>
          <a:p>
            <a:pPr eaLnBrk="1" hangingPunct="1">
              <a:lnSpc>
                <a:spcPct val="90000"/>
              </a:lnSpc>
            </a:pPr>
            <a:r>
              <a:rPr lang="en-US" altLang="en-US" sz="2400" b="1"/>
              <a:t>Single (one element replaces </a:t>
            </a:r>
            <a:r>
              <a:rPr lang="en-US" altLang="en-US" sz="2400" b="1" u="sng">
                <a:solidFill>
                  <a:schemeClr val="accent1"/>
                </a:solidFill>
              </a:rPr>
              <a:t>another</a:t>
            </a:r>
            <a:r>
              <a:rPr lang="en-US" altLang="en-US" sz="2400" b="1"/>
              <a:t>) </a:t>
            </a:r>
          </a:p>
          <a:p>
            <a:pPr lvl="1" eaLnBrk="1" hangingPunct="1">
              <a:lnSpc>
                <a:spcPct val="90000"/>
              </a:lnSpc>
            </a:pPr>
            <a:r>
              <a:rPr lang="en-US" altLang="en-US" sz="3600" b="1"/>
              <a:t>Zn + 2HCl </a:t>
            </a:r>
            <a:r>
              <a:rPr lang="en-US" altLang="en-US" sz="3600" b="1">
                <a:sym typeface="Wingdings" pitchFamily="2" charset="2"/>
              </a:rPr>
              <a:t> ZnCl</a:t>
            </a:r>
            <a:r>
              <a:rPr lang="en-US" altLang="en-US" sz="3600" b="1" baseline="-25000">
                <a:sym typeface="Wingdings" pitchFamily="2" charset="2"/>
              </a:rPr>
              <a:t>2</a:t>
            </a:r>
            <a:r>
              <a:rPr lang="en-US" altLang="en-US" sz="3600" b="1">
                <a:sym typeface="Wingdings" pitchFamily="2" charset="2"/>
              </a:rPr>
              <a:t> + H</a:t>
            </a:r>
            <a:r>
              <a:rPr lang="en-US" altLang="en-US" sz="3600" b="1" baseline="-25000">
                <a:sym typeface="Wingdings" pitchFamily="2" charset="2"/>
              </a:rPr>
              <a:t>2</a:t>
            </a:r>
            <a:endParaRPr lang="en-US" altLang="en-US" sz="2000" b="1"/>
          </a:p>
        </p:txBody>
      </p:sp>
      <p:pic>
        <p:nvPicPr>
          <p:cNvPr id="132100"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295400" y="3276600"/>
            <a:ext cx="6351588" cy="2111375"/>
          </a:xfrm>
        </p:spPr>
      </p:pic>
      <p:sp>
        <p:nvSpPr>
          <p:cNvPr id="132101" name="Rectangle 5"/>
          <p:cNvSpPr>
            <a:spLocks noChangeArrowheads="1"/>
          </p:cNvSpPr>
          <p:nvPr/>
        </p:nvSpPr>
        <p:spPr bwMode="auto">
          <a:xfrm>
            <a:off x="1371600" y="5562600"/>
            <a:ext cx="7391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lnSpc>
                <a:spcPct val="90000"/>
              </a:lnSpc>
              <a:spcBef>
                <a:spcPct val="0"/>
              </a:spcBef>
              <a:buFontTx/>
              <a:buNone/>
            </a:pPr>
            <a:r>
              <a:rPr lang="en-US" altLang="en-US" sz="3600" b="1">
                <a:sym typeface="Wingdings" pitchFamily="2" charset="2"/>
              </a:rPr>
              <a:t>A   +   BC              AC   +   B</a:t>
            </a:r>
          </a:p>
        </p:txBody>
      </p:sp>
    </p:spTree>
    <p:extLst>
      <p:ext uri="{BB962C8B-B14F-4D97-AF65-F5344CB8AC3E}">
        <p14:creationId xmlns:p14="http://schemas.microsoft.com/office/powerpoint/2010/main" val="704257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anim calcmode="lin" valueType="num">
                                      <p:cBhvr>
                                        <p:cTn id="7" dur="500" decel="50000" fill="hold">
                                          <p:stCondLst>
                                            <p:cond delay="0"/>
                                          </p:stCondLst>
                                        </p:cTn>
                                        <p:tgtEl>
                                          <p:spTgt spid="44036">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6">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6">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44036">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6">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6">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6">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42938" y="4267200"/>
            <a:ext cx="7772400" cy="1816100"/>
          </a:xfrm>
          <a:prstGeom prst="rect">
            <a:avLst/>
          </a:prstGeom>
          <a:noFill/>
          <a:ln w="9525">
            <a:noFill/>
            <a:miter lim="800000"/>
            <a:headEnd/>
            <a:tailEnd/>
          </a:ln>
        </p:spPr>
        <p:txBody>
          <a:bodyPr>
            <a:spAutoFit/>
          </a:bodyPr>
          <a:lstStyle/>
          <a:p>
            <a:pPr marL="457200" indent="-457200" fontAlgn="auto">
              <a:spcBef>
                <a:spcPct val="50000"/>
              </a:spcBef>
              <a:spcAft>
                <a:spcPts val="0"/>
              </a:spcAft>
              <a:defRPr/>
            </a:pPr>
            <a:r>
              <a:rPr lang="en-US" sz="3200" b="1" u="sng" kern="0" dirty="0">
                <a:solidFill>
                  <a:schemeClr val="tx2"/>
                </a:solidFill>
                <a:latin typeface="+mn-lt"/>
                <a:ea typeface="ＭＳ Ｐゴシック" charset="-128"/>
                <a:cs typeface="ＭＳ Ｐゴシック" charset="-128"/>
              </a:rPr>
              <a:t>Note</a:t>
            </a:r>
            <a:r>
              <a:rPr lang="en-US" sz="3200" kern="0" dirty="0">
                <a:solidFill>
                  <a:schemeClr val="tx2"/>
                </a:solidFill>
                <a:latin typeface="+mn-lt"/>
                <a:ea typeface="ＭＳ Ｐゴシック" charset="-128"/>
                <a:cs typeface="ＭＳ Ｐゴシック" charset="-128"/>
              </a:rPr>
              <a:t>: a metal replaces a metal; nonmetal replaces a nonmetal</a:t>
            </a:r>
            <a:endParaRPr lang="en-US" sz="3200" dirty="0">
              <a:latin typeface="Tahoma" charset="0"/>
            </a:endParaRPr>
          </a:p>
          <a:p>
            <a:pPr marL="457200" indent="-457200" fontAlgn="auto">
              <a:spcBef>
                <a:spcPct val="50000"/>
              </a:spcBef>
              <a:spcAft>
                <a:spcPts val="0"/>
              </a:spcAft>
              <a:defRPr/>
            </a:pPr>
            <a:r>
              <a:rPr lang="en-US" sz="3200" dirty="0">
                <a:latin typeface="Tahoma" charset="0"/>
              </a:rPr>
              <a:t>Ex.</a:t>
            </a:r>
            <a:r>
              <a:rPr lang="en-US" sz="3200" dirty="0" err="1">
                <a:latin typeface="Tahoma" charset="0"/>
              </a:rPr>
              <a:t>Mg</a:t>
            </a:r>
            <a:r>
              <a:rPr lang="en-US" sz="3200" baseline="-25000" dirty="0" err="1">
                <a:latin typeface="Tahoma" charset="0"/>
              </a:rPr>
              <a:t>(s</a:t>
            </a:r>
            <a:r>
              <a:rPr lang="en-US" sz="3200" baseline="-25000" dirty="0">
                <a:latin typeface="Tahoma" charset="0"/>
              </a:rPr>
              <a:t>)</a:t>
            </a:r>
            <a:r>
              <a:rPr lang="en-US" sz="3200" dirty="0">
                <a:latin typeface="Tahoma" charset="0"/>
              </a:rPr>
              <a:t>+ 2HCl</a:t>
            </a:r>
            <a:r>
              <a:rPr lang="en-US" sz="3200" baseline="-25000" dirty="0">
                <a:latin typeface="Tahoma" charset="0"/>
              </a:rPr>
              <a:t>(aq)</a:t>
            </a:r>
            <a:r>
              <a:rPr lang="en-US" sz="3200" dirty="0" err="1">
                <a:latin typeface="Tahoma" charset="0"/>
                <a:sym typeface="Wingdings"/>
              </a:rPr>
              <a:t></a:t>
            </a:r>
            <a:r>
              <a:rPr lang="en-US" sz="3200" dirty="0">
                <a:latin typeface="Tahoma" charset="0"/>
              </a:rPr>
              <a:t>H</a:t>
            </a:r>
            <a:r>
              <a:rPr lang="en-US" sz="3200" baseline="-25000" dirty="0">
                <a:latin typeface="Tahoma" charset="0"/>
              </a:rPr>
              <a:t>2(g)</a:t>
            </a:r>
            <a:r>
              <a:rPr lang="en-US" sz="3200" dirty="0">
                <a:latin typeface="Tahoma" charset="0"/>
              </a:rPr>
              <a:t>+ MgCl</a:t>
            </a:r>
            <a:r>
              <a:rPr lang="en-US" sz="3200" baseline="-25000" dirty="0">
                <a:latin typeface="Tahoma" charset="0"/>
              </a:rPr>
              <a:t>2(aq)</a:t>
            </a:r>
          </a:p>
        </p:txBody>
      </p:sp>
      <p:sp>
        <p:nvSpPr>
          <p:cNvPr id="3" name="Text Box 3"/>
          <p:cNvSpPr txBox="1">
            <a:spLocks noChangeArrowheads="1"/>
          </p:cNvSpPr>
          <p:nvPr/>
        </p:nvSpPr>
        <p:spPr bwMode="auto">
          <a:xfrm>
            <a:off x="806450" y="1666875"/>
            <a:ext cx="5189538" cy="9239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marL="457200" indent="-457200" algn="ctr" fontAlgn="auto">
              <a:spcBef>
                <a:spcPts val="0"/>
              </a:spcBef>
              <a:spcAft>
                <a:spcPts val="0"/>
              </a:spcAft>
              <a:defRPr/>
            </a:pPr>
            <a:r>
              <a:rPr lang="en-US" sz="3600" dirty="0"/>
              <a:t>A  +  BC  </a:t>
            </a:r>
            <a:r>
              <a:rPr lang="en-US" sz="3600" dirty="0" err="1">
                <a:sym typeface="Wingdings"/>
              </a:rPr>
              <a:t></a:t>
            </a:r>
            <a:r>
              <a:rPr lang="en-US" sz="3600" dirty="0"/>
              <a:t>   AC   +   B</a:t>
            </a:r>
            <a:endParaRPr lang="en-US" sz="3200" dirty="0"/>
          </a:p>
          <a:p>
            <a:pPr marL="457200" indent="-457200" fontAlgn="auto">
              <a:spcBef>
                <a:spcPts val="0"/>
              </a:spcBef>
              <a:spcAft>
                <a:spcPts val="0"/>
              </a:spcAft>
              <a:buFontTx/>
              <a:buAutoNum type="arabicPeriod" startAt="2"/>
              <a:defRPr/>
            </a:pPr>
            <a:endParaRPr lang="en-US" dirty="0"/>
          </a:p>
        </p:txBody>
      </p:sp>
      <p:sp>
        <p:nvSpPr>
          <p:cNvPr id="4" name="Title 5"/>
          <p:cNvSpPr txBox="1">
            <a:spLocks/>
          </p:cNvSpPr>
          <p:nvPr/>
        </p:nvSpPr>
        <p:spPr>
          <a:xfrm>
            <a:off x="430213" y="212725"/>
            <a:ext cx="8229600" cy="1143000"/>
          </a:xfrm>
          <a:prstGeom prst="rect">
            <a:avLst/>
          </a:prstGeom>
        </p:spPr>
        <p:txBody>
          <a:bodyPr anchor="ctr">
            <a:normAutofit fontScale="97500"/>
          </a:bodyPr>
          <a:lstStyle/>
          <a:p>
            <a:pPr fontAlgn="auto">
              <a:spcBef>
                <a:spcPts val="0"/>
              </a:spcBef>
              <a:spcAft>
                <a:spcPts val="0"/>
              </a:spcAft>
              <a:defRPr/>
            </a:pPr>
            <a:r>
              <a:rPr lang="en-US" sz="4400" dirty="0">
                <a:solidFill>
                  <a:schemeClr val="tx2"/>
                </a:solidFill>
                <a:latin typeface="+mj-lt"/>
                <a:ea typeface="+mj-ea"/>
                <a:cs typeface="+mj-cs"/>
              </a:rPr>
              <a:t>Single </a:t>
            </a:r>
            <a:r>
              <a:rPr lang="en-US" sz="4444" dirty="0">
                <a:solidFill>
                  <a:schemeClr val="tx2"/>
                </a:solidFill>
                <a:latin typeface="+mj-lt"/>
                <a:ea typeface="+mj-ea"/>
                <a:cs typeface="+mj-cs"/>
              </a:rPr>
              <a:t>Replacement</a:t>
            </a:r>
            <a:endParaRPr lang="en-US" sz="4444" dirty="0">
              <a:latin typeface="+mj-lt"/>
              <a:ea typeface="+mj-ea"/>
              <a:cs typeface="+mj-cs"/>
            </a:endParaRPr>
          </a:p>
        </p:txBody>
      </p:sp>
      <p:pic>
        <p:nvPicPr>
          <p:cNvPr id="13312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0250" y="212725"/>
            <a:ext cx="1687513"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TextBox 6"/>
          <p:cNvSpPr txBox="1">
            <a:spLocks noChangeArrowheads="1"/>
          </p:cNvSpPr>
          <p:nvPr/>
        </p:nvSpPr>
        <p:spPr bwMode="auto">
          <a:xfrm>
            <a:off x="749300" y="1273175"/>
            <a:ext cx="2676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Have the general formula..</a:t>
            </a:r>
          </a:p>
        </p:txBody>
      </p:sp>
      <p:sp>
        <p:nvSpPr>
          <p:cNvPr id="133127" name="TextBox 9"/>
          <p:cNvSpPr txBox="1">
            <a:spLocks noChangeArrowheads="1"/>
          </p:cNvSpPr>
          <p:nvPr/>
        </p:nvSpPr>
        <p:spPr bwMode="auto">
          <a:xfrm>
            <a:off x="2087563" y="3243263"/>
            <a:ext cx="1724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t>Compound</a:t>
            </a:r>
            <a:r>
              <a:rPr lang="en-US" altLang="en-US" sz="1800"/>
              <a:t> </a:t>
            </a:r>
          </a:p>
        </p:txBody>
      </p:sp>
      <p:sp>
        <p:nvSpPr>
          <p:cNvPr id="133128" name="TextBox 11"/>
          <p:cNvSpPr txBox="1">
            <a:spLocks noChangeArrowheads="1"/>
          </p:cNvSpPr>
          <p:nvPr/>
        </p:nvSpPr>
        <p:spPr bwMode="auto">
          <a:xfrm>
            <a:off x="525463" y="2978150"/>
            <a:ext cx="1228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a:t>
            </a:r>
            <a:r>
              <a:rPr lang="en-US" altLang="en-US" sz="2400"/>
              <a:t>Element</a:t>
            </a:r>
          </a:p>
        </p:txBody>
      </p:sp>
      <p:sp>
        <p:nvSpPr>
          <p:cNvPr id="5" name="Right Arrow 4"/>
          <p:cNvSpPr/>
          <p:nvPr/>
        </p:nvSpPr>
        <p:spPr>
          <a:xfrm>
            <a:off x="3846513" y="3222625"/>
            <a:ext cx="979487" cy="51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30" name="TextBox 12"/>
          <p:cNvSpPr txBox="1">
            <a:spLocks noChangeArrowheads="1"/>
          </p:cNvSpPr>
          <p:nvPr/>
        </p:nvSpPr>
        <p:spPr bwMode="auto">
          <a:xfrm>
            <a:off x="6670675" y="324643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t>
            </a:r>
          </a:p>
        </p:txBody>
      </p:sp>
      <p:sp>
        <p:nvSpPr>
          <p:cNvPr id="133131" name="TextBox 14"/>
          <p:cNvSpPr txBox="1">
            <a:spLocks noChangeArrowheads="1"/>
          </p:cNvSpPr>
          <p:nvPr/>
        </p:nvSpPr>
        <p:spPr bwMode="auto">
          <a:xfrm>
            <a:off x="1754188" y="3211513"/>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t>
            </a:r>
          </a:p>
        </p:txBody>
      </p:sp>
      <p:sp>
        <p:nvSpPr>
          <p:cNvPr id="133132" name="TextBox 15"/>
          <p:cNvSpPr txBox="1">
            <a:spLocks noChangeArrowheads="1"/>
          </p:cNvSpPr>
          <p:nvPr/>
        </p:nvSpPr>
        <p:spPr bwMode="auto">
          <a:xfrm>
            <a:off x="7007225" y="2997200"/>
            <a:ext cx="1227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a:t>
            </a:r>
            <a:r>
              <a:rPr lang="en-US" altLang="en-US" sz="2400"/>
              <a:t>Element</a:t>
            </a:r>
          </a:p>
        </p:txBody>
      </p:sp>
      <p:sp>
        <p:nvSpPr>
          <p:cNvPr id="133133" name="TextBox 16"/>
          <p:cNvSpPr txBox="1">
            <a:spLocks noChangeArrowheads="1"/>
          </p:cNvSpPr>
          <p:nvPr/>
        </p:nvSpPr>
        <p:spPr bwMode="auto">
          <a:xfrm>
            <a:off x="5046663" y="3260725"/>
            <a:ext cx="1725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t>Compound</a:t>
            </a:r>
            <a:r>
              <a:rPr lang="en-US" altLang="en-US" sz="1800"/>
              <a:t> </a:t>
            </a:r>
          </a:p>
        </p:txBody>
      </p:sp>
    </p:spTree>
    <p:extLst>
      <p:ext uri="{BB962C8B-B14F-4D97-AF65-F5344CB8AC3E}">
        <p14:creationId xmlns:p14="http://schemas.microsoft.com/office/powerpoint/2010/main" val="2210174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52400" y="304800"/>
            <a:ext cx="84137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buFontTx/>
              <a:buNone/>
            </a:pPr>
            <a:r>
              <a:rPr lang="en-US" altLang="en-US" sz="3600">
                <a:ea typeface="ＭＳ Ｐゴシック" pitchFamily="34" charset="-128"/>
              </a:rPr>
              <a:t>Single Replacement Reaction</a:t>
            </a:r>
          </a:p>
          <a:p>
            <a:pPr lvl="1" eaLnBrk="1" hangingPunct="1">
              <a:buFontTx/>
              <a:buNone/>
            </a:pPr>
            <a:endParaRPr lang="en-US" altLang="en-US">
              <a:ea typeface="ＭＳ Ｐゴシック" pitchFamily="34" charset="-128"/>
            </a:endParaRPr>
          </a:p>
          <a:p>
            <a:pPr eaLnBrk="1" hangingPunct="1">
              <a:buFontTx/>
              <a:buChar char="•"/>
            </a:pPr>
            <a:endParaRPr lang="en-US" altLang="en-US"/>
          </a:p>
        </p:txBody>
      </p:sp>
      <p:pic>
        <p:nvPicPr>
          <p:cNvPr id="134147" name="Picture 3" descr="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8" y="941388"/>
            <a:ext cx="8609012"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814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73050" y="1095375"/>
            <a:ext cx="384175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eaLnBrk="1" hangingPunct="1">
              <a:buFontTx/>
              <a:buChar char="•"/>
            </a:pPr>
            <a:r>
              <a:rPr lang="en-US" altLang="en-US" sz="3200">
                <a:ea typeface="ＭＳ Ｐゴシック" pitchFamily="34" charset="-128"/>
              </a:rPr>
              <a:t>The </a:t>
            </a:r>
            <a:r>
              <a:rPr lang="en-US" altLang="en-US" sz="3200" b="1">
                <a:solidFill>
                  <a:srgbClr val="008000"/>
                </a:solidFill>
                <a:ea typeface="ＭＳ Ｐゴシック" pitchFamily="34" charset="-128"/>
              </a:rPr>
              <a:t>activity series </a:t>
            </a:r>
            <a:r>
              <a:rPr lang="en-US" altLang="en-US" sz="3200">
                <a:ea typeface="ＭＳ Ｐゴシック" pitchFamily="34" charset="-128"/>
              </a:rPr>
              <a:t>of metals lists metals in order of decreasing reactivity.</a:t>
            </a:r>
          </a:p>
          <a:p>
            <a:pPr lvl="2" eaLnBrk="1" hangingPunct="1">
              <a:buFontTx/>
              <a:buChar char="•"/>
            </a:pPr>
            <a:r>
              <a:rPr lang="en-US" altLang="en-US" sz="3200">
                <a:ea typeface="ＭＳ Ｐゴシック" pitchFamily="34" charset="-128"/>
              </a:rPr>
              <a:t>Table J in Chemistry Reference Tables</a:t>
            </a:r>
          </a:p>
          <a:p>
            <a:pPr lvl="2" eaLnBrk="1" hangingPunct="1">
              <a:buFontTx/>
              <a:buChar char="•"/>
            </a:pPr>
            <a:endParaRPr lang="en-US" altLang="en-US" sz="3600">
              <a:ea typeface="ＭＳ Ｐゴシック" pitchFamily="34" charset="-128"/>
            </a:endParaRPr>
          </a:p>
          <a:p>
            <a:pPr eaLnBrk="1" hangingPunct="1">
              <a:buFontTx/>
              <a:buChar char="•"/>
            </a:pPr>
            <a:endParaRPr lang="en-US" altLang="en-US"/>
          </a:p>
        </p:txBody>
      </p:sp>
      <p:pic>
        <p:nvPicPr>
          <p:cNvPr id="135171" name="Picture 3" descr="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81000"/>
            <a:ext cx="35290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368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533400" y="0"/>
            <a:ext cx="8229600" cy="1139825"/>
          </a:xfrm>
        </p:spPr>
        <p:txBody>
          <a:bodyPr/>
          <a:lstStyle/>
          <a:p>
            <a:pPr eaLnBrk="1" hangingPunct="1"/>
            <a:r>
              <a:rPr lang="en-US" altLang="en-US" sz="4000" b="1"/>
              <a:t>3. </a:t>
            </a:r>
            <a:r>
              <a:rPr lang="en-US" altLang="en-US" sz="4000" b="1">
                <a:solidFill>
                  <a:srgbClr val="FF0000"/>
                </a:solidFill>
              </a:rPr>
              <a:t>Double Replacement </a:t>
            </a:r>
            <a:r>
              <a:rPr lang="en-US" altLang="en-US" sz="4000" b="1"/>
              <a:t>reaction</a:t>
            </a:r>
          </a:p>
        </p:txBody>
      </p:sp>
      <p:sp>
        <p:nvSpPr>
          <p:cNvPr id="136195" name="Rectangle 4"/>
          <p:cNvSpPr>
            <a:spLocks noGrp="1" noChangeArrowheads="1"/>
          </p:cNvSpPr>
          <p:nvPr>
            <p:ph type="body" sz="half" idx="1"/>
          </p:nvPr>
        </p:nvSpPr>
        <p:spPr>
          <a:xfrm>
            <a:off x="228600" y="609600"/>
            <a:ext cx="6858000" cy="4530725"/>
          </a:xfrm>
        </p:spPr>
        <p:txBody>
          <a:bodyPr/>
          <a:lstStyle/>
          <a:p>
            <a:pPr lvl="1" eaLnBrk="1" hangingPunct="1"/>
            <a:endParaRPr lang="en-US" altLang="en-US" sz="3000" b="1"/>
          </a:p>
          <a:p>
            <a:pPr eaLnBrk="1" hangingPunct="1">
              <a:lnSpc>
                <a:spcPct val="90000"/>
              </a:lnSpc>
            </a:pPr>
            <a:r>
              <a:rPr lang="en-US" altLang="en-US" sz="2400" b="1"/>
              <a:t>When two elements in different compounds </a:t>
            </a:r>
            <a:r>
              <a:rPr lang="en-US" altLang="en-US" sz="2400" b="1" u="sng">
                <a:solidFill>
                  <a:schemeClr val="accent1"/>
                </a:solidFill>
              </a:rPr>
              <a:t>trade</a:t>
            </a:r>
            <a:r>
              <a:rPr lang="en-US" altLang="en-US" sz="2400" b="1"/>
              <a:t> places</a:t>
            </a:r>
          </a:p>
          <a:p>
            <a:pPr eaLnBrk="1" hangingPunct="1">
              <a:lnSpc>
                <a:spcPct val="90000"/>
              </a:lnSpc>
            </a:pPr>
            <a:r>
              <a:rPr lang="en-US" altLang="en-US" sz="2400" b="1"/>
              <a:t>Reactions where compounds on the left </a:t>
            </a:r>
            <a:r>
              <a:rPr lang="en-US" altLang="en-US" sz="2400" b="1">
                <a:solidFill>
                  <a:srgbClr val="00B050"/>
                </a:solidFill>
              </a:rPr>
              <a:t>switch</a:t>
            </a:r>
            <a:r>
              <a:rPr lang="en-US" altLang="en-US" sz="2400" b="1"/>
              <a:t> partners to form the products on the right</a:t>
            </a:r>
          </a:p>
          <a:p>
            <a:pPr eaLnBrk="1" hangingPunct="1">
              <a:lnSpc>
                <a:spcPct val="90000"/>
              </a:lnSpc>
            </a:pPr>
            <a:endParaRPr lang="en-US" altLang="en-US" sz="2400" b="1"/>
          </a:p>
          <a:p>
            <a:pPr eaLnBrk="1" hangingPunct="1">
              <a:lnSpc>
                <a:spcPct val="90000"/>
              </a:lnSpc>
            </a:pPr>
            <a:endParaRPr lang="en-US" altLang="en-US" sz="2400" b="1"/>
          </a:p>
        </p:txBody>
      </p:sp>
      <p:pic>
        <p:nvPicPr>
          <p:cNvPr id="13619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543175"/>
            <a:ext cx="64008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Rectangle 7"/>
          <p:cNvSpPr>
            <a:spLocks noChangeArrowheads="1"/>
          </p:cNvSpPr>
          <p:nvPr/>
        </p:nvSpPr>
        <p:spPr bwMode="auto">
          <a:xfrm>
            <a:off x="76200" y="5872163"/>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3" eaLnBrk="1" hangingPunct="1">
              <a:lnSpc>
                <a:spcPct val="90000"/>
              </a:lnSpc>
              <a:spcBef>
                <a:spcPct val="0"/>
              </a:spcBef>
              <a:buFontTx/>
              <a:buNone/>
            </a:pPr>
            <a:r>
              <a:rPr lang="en-US" altLang="en-US" sz="4000" b="1">
                <a:sym typeface="Wingdings" pitchFamily="2" charset="2"/>
              </a:rPr>
              <a:t> AB      +   CD      AC   +   BD</a:t>
            </a:r>
          </a:p>
        </p:txBody>
      </p:sp>
    </p:spTree>
    <p:extLst>
      <p:ext uri="{BB962C8B-B14F-4D97-AF65-F5344CB8AC3E}">
        <p14:creationId xmlns:p14="http://schemas.microsoft.com/office/powerpoint/2010/main" val="3802230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57200" y="228600"/>
            <a:ext cx="8229600" cy="1139825"/>
          </a:xfrm>
        </p:spPr>
        <p:txBody>
          <a:bodyPr/>
          <a:lstStyle/>
          <a:p>
            <a:pPr eaLnBrk="1" hangingPunct="1"/>
            <a:r>
              <a:rPr lang="en-US" altLang="en-US">
                <a:solidFill>
                  <a:srgbClr val="00B050"/>
                </a:solidFill>
              </a:rPr>
              <a:t>Double Replacement</a:t>
            </a:r>
          </a:p>
        </p:txBody>
      </p:sp>
      <p:sp>
        <p:nvSpPr>
          <p:cNvPr id="137219" name="Text Placeholder 2"/>
          <p:cNvSpPr>
            <a:spLocks noGrp="1"/>
          </p:cNvSpPr>
          <p:nvPr>
            <p:ph type="body" sz="half" idx="1"/>
          </p:nvPr>
        </p:nvSpPr>
        <p:spPr/>
        <p:txBody>
          <a:bodyPr/>
          <a:lstStyle/>
          <a:p>
            <a:pPr eaLnBrk="1" hangingPunct="1"/>
            <a:endParaRPr lang="en-US" altLang="en-US"/>
          </a:p>
        </p:txBody>
      </p:sp>
      <p:pic>
        <p:nvPicPr>
          <p:cNvPr id="137220"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0" y="1295400"/>
            <a:ext cx="8839200" cy="2185988"/>
          </a:xfrm>
        </p:spPr>
      </p:pic>
      <p:pic>
        <p:nvPicPr>
          <p:cNvPr id="13722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505200"/>
            <a:ext cx="55626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109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altLang="en-US">
                <a:solidFill>
                  <a:srgbClr val="00B050"/>
                </a:solidFill>
              </a:rPr>
              <a:t>Double Replacement</a:t>
            </a:r>
          </a:p>
        </p:txBody>
      </p:sp>
      <p:sp>
        <p:nvSpPr>
          <p:cNvPr id="138243" name="TextBox 3"/>
          <p:cNvSpPr txBox="1">
            <a:spLocks noChangeArrowheads="1"/>
          </p:cNvSpPr>
          <p:nvPr/>
        </p:nvSpPr>
        <p:spPr bwMode="auto">
          <a:xfrm>
            <a:off x="400050" y="2751138"/>
            <a:ext cx="853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800"/>
              <a:t>AgNO</a:t>
            </a:r>
            <a:r>
              <a:rPr lang="en-US" altLang="en-US" sz="4800" baseline="-25000"/>
              <a:t>3 </a:t>
            </a:r>
            <a:r>
              <a:rPr lang="en-US" altLang="en-US" sz="4800"/>
              <a:t> +  NaBr </a:t>
            </a:r>
            <a:r>
              <a:rPr lang="en-US" altLang="en-US" sz="4800">
                <a:sym typeface="Wingdings" pitchFamily="2" charset="2"/>
              </a:rPr>
              <a:t> AgBr + NaNO</a:t>
            </a:r>
            <a:r>
              <a:rPr lang="en-US" altLang="en-US" sz="4800" baseline="-25000">
                <a:sym typeface="Wingdings" pitchFamily="2" charset="2"/>
              </a:rPr>
              <a:t>3</a:t>
            </a:r>
            <a:endParaRPr lang="en-US" altLang="en-US" sz="4800"/>
          </a:p>
        </p:txBody>
      </p:sp>
      <p:sp>
        <p:nvSpPr>
          <p:cNvPr id="17" name="Curved Up Arrow 16"/>
          <p:cNvSpPr/>
          <p:nvPr/>
        </p:nvSpPr>
        <p:spPr>
          <a:xfrm>
            <a:off x="658813" y="3581400"/>
            <a:ext cx="5257800" cy="1966913"/>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 name="Curved Up Arrow 19"/>
          <p:cNvSpPr/>
          <p:nvPr/>
        </p:nvSpPr>
        <p:spPr>
          <a:xfrm>
            <a:off x="1600200" y="3581400"/>
            <a:ext cx="6781800" cy="1828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Curved Down Arrow 21"/>
          <p:cNvSpPr/>
          <p:nvPr/>
        </p:nvSpPr>
        <p:spPr>
          <a:xfrm>
            <a:off x="3287713" y="1524000"/>
            <a:ext cx="4256087" cy="12271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Curved Down Arrow 22"/>
          <p:cNvSpPr/>
          <p:nvPr/>
        </p:nvSpPr>
        <p:spPr>
          <a:xfrm>
            <a:off x="3962400" y="1981200"/>
            <a:ext cx="2133600" cy="7699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3893921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0213" y="4824413"/>
            <a:ext cx="8501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a:latin typeface="Tahoma" pitchFamily="34" charset="0"/>
              </a:rPr>
              <a:t>Ex. AgNO</a:t>
            </a:r>
            <a:r>
              <a:rPr lang="en-US" altLang="en-US" baseline="-25000">
                <a:latin typeface="Tahoma" pitchFamily="34" charset="0"/>
              </a:rPr>
              <a:t>3(aq)</a:t>
            </a:r>
            <a:r>
              <a:rPr lang="en-US" altLang="en-US">
                <a:latin typeface="Tahoma" pitchFamily="34" charset="0"/>
              </a:rPr>
              <a:t> + NaCl</a:t>
            </a:r>
            <a:r>
              <a:rPr lang="en-US" altLang="en-US" baseline="-25000">
                <a:latin typeface="Tahoma" pitchFamily="34" charset="0"/>
              </a:rPr>
              <a:t>(aq) </a:t>
            </a:r>
            <a:r>
              <a:rPr lang="en-US" altLang="en-US">
                <a:latin typeface="Tahoma" pitchFamily="34" charset="0"/>
                <a:sym typeface="Wingdings" pitchFamily="2" charset="2"/>
              </a:rPr>
              <a:t></a:t>
            </a:r>
            <a:r>
              <a:rPr lang="en-US" altLang="en-US">
                <a:latin typeface="Tahoma" pitchFamily="34" charset="0"/>
              </a:rPr>
              <a:t>AgCl</a:t>
            </a:r>
            <a:r>
              <a:rPr lang="en-US" altLang="en-US" baseline="-25000">
                <a:latin typeface="Tahoma" pitchFamily="34" charset="0"/>
              </a:rPr>
              <a:t>(s)</a:t>
            </a:r>
            <a:r>
              <a:rPr lang="en-US" altLang="en-US">
                <a:latin typeface="Tahoma" pitchFamily="34" charset="0"/>
              </a:rPr>
              <a:t>+ NaNO</a:t>
            </a:r>
            <a:r>
              <a:rPr lang="en-US" altLang="en-US" baseline="-25000">
                <a:latin typeface="Tahoma" pitchFamily="34" charset="0"/>
              </a:rPr>
              <a:t>3(aq)</a:t>
            </a:r>
          </a:p>
        </p:txBody>
      </p:sp>
      <p:sp>
        <p:nvSpPr>
          <p:cNvPr id="3" name="Text Box 3"/>
          <p:cNvSpPr txBox="1">
            <a:spLocks noChangeArrowheads="1"/>
          </p:cNvSpPr>
          <p:nvPr/>
        </p:nvSpPr>
        <p:spPr bwMode="auto">
          <a:xfrm>
            <a:off x="838200" y="1901825"/>
            <a:ext cx="5189538" cy="9239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marL="457200" indent="-457200" algn="ctr" fontAlgn="auto">
              <a:spcBef>
                <a:spcPts val="0"/>
              </a:spcBef>
              <a:spcAft>
                <a:spcPts val="0"/>
              </a:spcAft>
              <a:defRPr/>
            </a:pPr>
            <a:r>
              <a:rPr lang="en-US" sz="3600" dirty="0"/>
              <a:t>AB  +  CD  </a:t>
            </a:r>
            <a:r>
              <a:rPr lang="en-US" sz="3600" dirty="0" err="1">
                <a:sym typeface="Wingdings"/>
              </a:rPr>
              <a:t></a:t>
            </a:r>
            <a:r>
              <a:rPr lang="en-US" sz="3600" dirty="0"/>
              <a:t>   AD   +   CB</a:t>
            </a:r>
            <a:endParaRPr lang="en-US" sz="3200" dirty="0"/>
          </a:p>
          <a:p>
            <a:pPr marL="457200" indent="-457200" fontAlgn="auto">
              <a:spcBef>
                <a:spcPts val="0"/>
              </a:spcBef>
              <a:spcAft>
                <a:spcPts val="0"/>
              </a:spcAft>
              <a:buFontTx/>
              <a:buAutoNum type="arabicPeriod" startAt="2"/>
              <a:defRPr/>
            </a:pPr>
            <a:endParaRPr lang="en-US" dirty="0"/>
          </a:p>
        </p:txBody>
      </p:sp>
      <p:sp>
        <p:nvSpPr>
          <p:cNvPr id="4" name="Title 5"/>
          <p:cNvSpPr txBox="1">
            <a:spLocks/>
          </p:cNvSpPr>
          <p:nvPr/>
        </p:nvSpPr>
        <p:spPr>
          <a:xfrm>
            <a:off x="457200" y="314325"/>
            <a:ext cx="8229600" cy="1570038"/>
          </a:xfrm>
          <a:prstGeom prst="rect">
            <a:avLst/>
          </a:prstGeom>
        </p:spPr>
        <p:txBody>
          <a:bodyPr anchor="ctr">
            <a:normAutofit fontScale="97500"/>
          </a:bodyPr>
          <a:lstStyle/>
          <a:p>
            <a:pPr fontAlgn="auto">
              <a:spcBef>
                <a:spcPts val="0"/>
              </a:spcBef>
              <a:spcAft>
                <a:spcPts val="0"/>
              </a:spcAft>
              <a:defRPr/>
            </a:pPr>
            <a:r>
              <a:rPr lang="en-US" sz="4848" dirty="0">
                <a:solidFill>
                  <a:schemeClr val="tx2"/>
                </a:solidFill>
                <a:latin typeface="+mj-lt"/>
                <a:ea typeface="+mj-ea"/>
                <a:cs typeface="+mj-cs"/>
              </a:rPr>
              <a:t>Double Replacement</a:t>
            </a:r>
          </a:p>
          <a:p>
            <a:pPr fontAlgn="auto">
              <a:spcBef>
                <a:spcPts val="0"/>
              </a:spcBef>
              <a:spcAft>
                <a:spcPts val="0"/>
              </a:spcAft>
              <a:defRPr/>
            </a:pPr>
            <a:endParaRPr lang="en-US" sz="4444" dirty="0">
              <a:latin typeface="+mj-lt"/>
              <a:ea typeface="+mj-ea"/>
              <a:cs typeface="+mj-cs"/>
            </a:endParaRPr>
          </a:p>
        </p:txBody>
      </p:sp>
      <p:pic>
        <p:nvPicPr>
          <p:cNvPr id="1392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8050" y="357505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138" y="176213"/>
            <a:ext cx="2270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2" name="TextBox 9"/>
          <p:cNvSpPr txBox="1">
            <a:spLocks noChangeArrowheads="1"/>
          </p:cNvSpPr>
          <p:nvPr/>
        </p:nvSpPr>
        <p:spPr bwMode="auto">
          <a:xfrm>
            <a:off x="769938" y="1514475"/>
            <a:ext cx="267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Have the general formula..</a:t>
            </a:r>
          </a:p>
        </p:txBody>
      </p:sp>
      <p:sp>
        <p:nvSpPr>
          <p:cNvPr id="139273" name="TextBox 10"/>
          <p:cNvSpPr txBox="1">
            <a:spLocks noChangeArrowheads="1"/>
          </p:cNvSpPr>
          <p:nvPr/>
        </p:nvSpPr>
        <p:spPr bwMode="auto">
          <a:xfrm>
            <a:off x="2403475" y="342265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t>Compound</a:t>
            </a:r>
            <a:r>
              <a:rPr lang="en-US" altLang="en-US" sz="1800"/>
              <a:t> </a:t>
            </a:r>
          </a:p>
        </p:txBody>
      </p:sp>
      <p:sp>
        <p:nvSpPr>
          <p:cNvPr id="139274" name="TextBox 11"/>
          <p:cNvSpPr txBox="1">
            <a:spLocks noChangeArrowheads="1"/>
          </p:cNvSpPr>
          <p:nvPr/>
        </p:nvSpPr>
        <p:spPr bwMode="auto">
          <a:xfrm>
            <a:off x="484188" y="3402013"/>
            <a:ext cx="1725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t>Compound</a:t>
            </a:r>
            <a:r>
              <a:rPr lang="en-US" altLang="en-US" sz="1800"/>
              <a:t> </a:t>
            </a:r>
          </a:p>
        </p:txBody>
      </p:sp>
      <p:sp>
        <p:nvSpPr>
          <p:cNvPr id="139275" name="TextBox 12"/>
          <p:cNvSpPr txBox="1">
            <a:spLocks noChangeArrowheads="1"/>
          </p:cNvSpPr>
          <p:nvPr/>
        </p:nvSpPr>
        <p:spPr bwMode="auto">
          <a:xfrm>
            <a:off x="7232650" y="3436938"/>
            <a:ext cx="1725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t>Compound</a:t>
            </a:r>
            <a:r>
              <a:rPr lang="en-US" altLang="en-US" sz="1800"/>
              <a:t> </a:t>
            </a:r>
          </a:p>
        </p:txBody>
      </p:sp>
      <p:sp>
        <p:nvSpPr>
          <p:cNvPr id="139276" name="TextBox 13"/>
          <p:cNvSpPr txBox="1">
            <a:spLocks noChangeArrowheads="1"/>
          </p:cNvSpPr>
          <p:nvPr/>
        </p:nvSpPr>
        <p:spPr bwMode="auto">
          <a:xfrm>
            <a:off x="5165725" y="343535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t>Compound</a:t>
            </a:r>
            <a:r>
              <a:rPr lang="en-US" altLang="en-US" sz="1800"/>
              <a:t> </a:t>
            </a:r>
          </a:p>
        </p:txBody>
      </p:sp>
      <p:sp>
        <p:nvSpPr>
          <p:cNvPr id="15" name="Right Arrow 14"/>
          <p:cNvSpPr/>
          <p:nvPr/>
        </p:nvSpPr>
        <p:spPr>
          <a:xfrm>
            <a:off x="4076700" y="3429000"/>
            <a:ext cx="977900" cy="51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278" name="TextBox 15"/>
          <p:cNvSpPr txBox="1">
            <a:spLocks noChangeArrowheads="1"/>
          </p:cNvSpPr>
          <p:nvPr/>
        </p:nvSpPr>
        <p:spPr bwMode="auto">
          <a:xfrm>
            <a:off x="6815138" y="3392488"/>
            <a:ext cx="363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t>
            </a:r>
          </a:p>
        </p:txBody>
      </p:sp>
      <p:sp>
        <p:nvSpPr>
          <p:cNvPr id="139279" name="TextBox 16"/>
          <p:cNvSpPr txBox="1">
            <a:spLocks noChangeArrowheads="1"/>
          </p:cNvSpPr>
          <p:nvPr/>
        </p:nvSpPr>
        <p:spPr bwMode="auto">
          <a:xfrm>
            <a:off x="2062163" y="3371850"/>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t>
            </a:r>
          </a:p>
        </p:txBody>
      </p:sp>
    </p:spTree>
    <p:extLst>
      <p:ext uri="{BB962C8B-B14F-4D97-AF65-F5344CB8AC3E}">
        <p14:creationId xmlns:p14="http://schemas.microsoft.com/office/powerpoint/2010/main" val="827441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228600" y="304800"/>
            <a:ext cx="8413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buFontTx/>
              <a:buNone/>
            </a:pPr>
            <a:r>
              <a:rPr lang="en-US" altLang="en-US" sz="3200">
                <a:ea typeface="ＭＳ Ｐゴシック" pitchFamily="34" charset="-128"/>
              </a:rPr>
              <a:t>Double Replacement Reactions</a:t>
            </a:r>
          </a:p>
          <a:p>
            <a:pPr lvl="2" eaLnBrk="1" hangingPunct="1">
              <a:buFontTx/>
              <a:buNone/>
            </a:pPr>
            <a:endParaRPr lang="en-US" altLang="en-US" sz="1800">
              <a:ea typeface="ＭＳ Ｐゴシック" pitchFamily="34" charset="-128"/>
            </a:endParaRPr>
          </a:p>
          <a:p>
            <a:pPr lvl="1" eaLnBrk="1" hangingPunct="1">
              <a:buFontTx/>
              <a:buChar char="–"/>
            </a:pPr>
            <a:endParaRPr lang="en-US" altLang="en-US">
              <a:ea typeface="ＭＳ Ｐゴシック" pitchFamily="34" charset="-128"/>
            </a:endParaRPr>
          </a:p>
          <a:p>
            <a:pPr eaLnBrk="1" hangingPunct="1">
              <a:buFontTx/>
              <a:buChar char="•"/>
            </a:pPr>
            <a:endParaRPr lang="en-US" altLang="en-US"/>
          </a:p>
        </p:txBody>
      </p:sp>
      <p:pic>
        <p:nvPicPr>
          <p:cNvPr id="140291" name="Picture 3" descr="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38" y="1077913"/>
            <a:ext cx="8666162"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093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nchor="ctr"/>
          <a:lstStyle/>
          <a:p>
            <a:pPr fontAlgn="auto">
              <a:spcBef>
                <a:spcPts val="0"/>
              </a:spcBef>
              <a:spcAft>
                <a:spcPts val="0"/>
              </a:spcAft>
              <a:defRPr/>
            </a:pPr>
            <a:r>
              <a:rPr lang="en-US" sz="4400" kern="0" dirty="0">
                <a:solidFill>
                  <a:schemeClr val="tx2"/>
                </a:solidFill>
                <a:latin typeface="Albertus Medium" pitchFamily="34" charset="0"/>
                <a:ea typeface="ＭＳ Ｐゴシック" charset="-128"/>
                <a:cs typeface="ＭＳ Ｐゴシック" charset="-128"/>
              </a:rPr>
              <a:t>Combustion</a:t>
            </a:r>
          </a:p>
        </p:txBody>
      </p:sp>
      <p:sp>
        <p:nvSpPr>
          <p:cNvPr id="5" name="Rectangle 3"/>
          <p:cNvSpPr txBox="1">
            <a:spLocks noChangeArrowheads="1"/>
          </p:cNvSpPr>
          <p:nvPr/>
        </p:nvSpPr>
        <p:spPr bwMode="auto">
          <a:xfrm>
            <a:off x="469900" y="3186113"/>
            <a:ext cx="7772400" cy="885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fontAlgn="auto">
              <a:spcBef>
                <a:spcPct val="20000"/>
              </a:spcBef>
              <a:spcAft>
                <a:spcPts val="0"/>
              </a:spcAft>
              <a:defRPr/>
            </a:pPr>
            <a:r>
              <a:rPr lang="en-US" sz="3600" kern="0" dirty="0">
                <a:solidFill>
                  <a:schemeClr val="tx1"/>
                </a:solidFill>
                <a:ea typeface="ＭＳ Ｐゴシック" charset="-128"/>
                <a:cs typeface="ＭＳ Ｐゴシック" charset="-128"/>
              </a:rPr>
              <a:t>A</a:t>
            </a:r>
            <a:r>
              <a:rPr lang="en-US" sz="3600" kern="0" dirty="0" err="1">
                <a:solidFill>
                  <a:schemeClr val="tx1"/>
                </a:solidFill>
                <a:ea typeface="ＭＳ Ｐゴシック" charset="-128"/>
                <a:cs typeface="ＭＳ Ｐゴシック" charset="-128"/>
              </a:rPr>
              <a:t>ny</a:t>
            </a:r>
            <a:r>
              <a:rPr lang="en-US" sz="3600" kern="0" dirty="0">
                <a:solidFill>
                  <a:schemeClr val="tx1"/>
                </a:solidFill>
                <a:ea typeface="ＭＳ Ｐゴシック" charset="-128"/>
                <a:cs typeface="ＭＳ Ｐゴシック" charset="-128"/>
              </a:rPr>
              <a:t> hydrocarbon + O</a:t>
            </a:r>
            <a:r>
              <a:rPr lang="en-US" sz="3600" kern="0" baseline="-25000" dirty="0">
                <a:solidFill>
                  <a:schemeClr val="tx1"/>
                </a:solidFill>
                <a:ea typeface="ＭＳ Ｐゴシック" charset="-128"/>
                <a:cs typeface="ＭＳ Ｐゴシック" charset="-128"/>
              </a:rPr>
              <a:t>2    </a:t>
            </a:r>
            <a:r>
              <a:rPr lang="en-US" sz="3600" kern="0" dirty="0" err="1">
                <a:solidFill>
                  <a:schemeClr val="tx1"/>
                </a:solidFill>
                <a:ea typeface="ＭＳ Ｐゴシック" charset="-128"/>
                <a:cs typeface="ＭＳ Ｐゴシック" charset="-128"/>
                <a:sym typeface="Wingdings"/>
              </a:rPr>
              <a:t></a:t>
            </a:r>
            <a:r>
              <a:rPr lang="en-US" sz="3600" kern="0" dirty="0">
                <a:solidFill>
                  <a:schemeClr val="tx1"/>
                </a:solidFill>
                <a:ea typeface="ＭＳ Ｐゴシック" charset="-128"/>
                <a:cs typeface="ＭＳ Ｐゴシック" charset="-128"/>
              </a:rPr>
              <a:t>CO</a:t>
            </a:r>
            <a:r>
              <a:rPr lang="en-US" sz="3600" kern="0" baseline="-25000" dirty="0">
                <a:solidFill>
                  <a:schemeClr val="tx1"/>
                </a:solidFill>
                <a:ea typeface="ＭＳ Ｐゴシック" charset="-128"/>
                <a:cs typeface="ＭＳ Ｐゴシック" charset="-128"/>
              </a:rPr>
              <a:t>2  </a:t>
            </a:r>
            <a:r>
              <a:rPr lang="en-US" sz="3600" kern="0" dirty="0">
                <a:solidFill>
                  <a:schemeClr val="tx1"/>
                </a:solidFill>
                <a:ea typeface="ＭＳ Ｐゴシック" charset="-128"/>
                <a:cs typeface="ＭＳ Ｐゴシック" charset="-128"/>
              </a:rPr>
              <a:t>+H</a:t>
            </a:r>
            <a:r>
              <a:rPr lang="en-US" sz="3600" kern="0" baseline="-25000" dirty="0">
                <a:solidFill>
                  <a:schemeClr val="tx1"/>
                </a:solidFill>
                <a:ea typeface="ＭＳ Ｐゴシック" charset="-128"/>
                <a:cs typeface="ＭＳ Ｐゴシック" charset="-128"/>
              </a:rPr>
              <a:t>2</a:t>
            </a:r>
            <a:r>
              <a:rPr lang="en-US" sz="3600" kern="0" dirty="0">
                <a:solidFill>
                  <a:schemeClr val="tx1"/>
                </a:solidFill>
                <a:ea typeface="ＭＳ Ｐゴシック" charset="-128"/>
                <a:cs typeface="ＭＳ Ｐゴシック" charset="-128"/>
              </a:rPr>
              <a:t>O</a:t>
            </a:r>
            <a:endParaRPr lang="en-US" sz="3200" kern="0" dirty="0">
              <a:solidFill>
                <a:schemeClr val="tx1"/>
              </a:solidFill>
              <a:ea typeface="ＭＳ Ｐゴシック" charset="-128"/>
              <a:cs typeface="ＭＳ Ｐゴシック" charset="-128"/>
            </a:endParaRPr>
          </a:p>
        </p:txBody>
      </p:sp>
      <p:sp>
        <p:nvSpPr>
          <p:cNvPr id="8" name="Rectangle 10"/>
          <p:cNvSpPr>
            <a:spLocks noChangeArrowheads="1"/>
          </p:cNvSpPr>
          <p:nvPr/>
        </p:nvSpPr>
        <p:spPr bwMode="auto">
          <a:xfrm>
            <a:off x="685800" y="4678363"/>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t>Reaction in which a hydrocarbon reacts with oxygen to produce energy in the form of heat and light</a:t>
            </a:r>
          </a:p>
          <a:p>
            <a:pPr eaLnBrk="1" hangingPunct="1">
              <a:spcBef>
                <a:spcPct val="50000"/>
              </a:spcBef>
              <a:buFontTx/>
              <a:buNone/>
            </a:pPr>
            <a:r>
              <a:rPr lang="en-US" altLang="en-US">
                <a:latin typeface="Tahoma" pitchFamily="34" charset="0"/>
              </a:rPr>
              <a:t>   </a:t>
            </a:r>
          </a:p>
        </p:txBody>
      </p:sp>
      <p:pic>
        <p:nvPicPr>
          <p:cNvPr id="141317" name="Picture 3" descr="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2250"/>
            <a:ext cx="26876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8" name="TextBox 1"/>
          <p:cNvSpPr txBox="1">
            <a:spLocks noChangeArrowheads="1"/>
          </p:cNvSpPr>
          <p:nvPr/>
        </p:nvSpPr>
        <p:spPr bwMode="auto">
          <a:xfrm>
            <a:off x="2286000" y="4297363"/>
            <a:ext cx="3694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Any compound containing C’s and H’s</a:t>
            </a:r>
          </a:p>
        </p:txBody>
      </p:sp>
      <p:cxnSp>
        <p:nvCxnSpPr>
          <p:cNvPr id="9" name="Straight Arrow Connector 8"/>
          <p:cNvCxnSpPr/>
          <p:nvPr/>
        </p:nvCxnSpPr>
        <p:spPr>
          <a:xfrm>
            <a:off x="2743200" y="3719513"/>
            <a:ext cx="685800" cy="609600"/>
          </a:xfrm>
          <a:prstGeom prst="straightConnector1">
            <a:avLst/>
          </a:prstGeom>
          <a:ln w="5715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77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Conservation of Mass</a:t>
            </a:r>
          </a:p>
        </p:txBody>
      </p:sp>
      <p:sp>
        <p:nvSpPr>
          <p:cNvPr id="3" name="Content Placeholder 2"/>
          <p:cNvSpPr>
            <a:spLocks noGrp="1"/>
          </p:cNvSpPr>
          <p:nvPr>
            <p:ph idx="1"/>
          </p:nvPr>
        </p:nvSpPr>
        <p:spPr/>
        <p:txBody>
          <a:bodyPr>
            <a:normAutofit/>
          </a:bodyPr>
          <a:lstStyle/>
          <a:p>
            <a:r>
              <a:rPr lang="en-US" dirty="0"/>
              <a:t>During physical or chemical changes matter is neither created nor destroyed. </a:t>
            </a:r>
          </a:p>
          <a:p>
            <a:r>
              <a:rPr lang="en-US" dirty="0"/>
              <a:t>Chemical reactions do involve the separation, combination, or rearrangement of atoms. </a:t>
            </a:r>
          </a:p>
          <a:p>
            <a:r>
              <a:rPr lang="en-US" dirty="0"/>
              <a:t>Mass of products = mass of reactants</a:t>
            </a:r>
          </a:p>
          <a:p>
            <a:r>
              <a:rPr lang="en-US" dirty="0"/>
              <a:t>The number of atoms of each element must be the same on both sides of the equation</a:t>
            </a:r>
          </a:p>
          <a:p>
            <a:endParaRPr lang="en-US" dirty="0"/>
          </a:p>
          <a:p>
            <a:pPr>
              <a:buNone/>
            </a:pPr>
            <a:endParaRPr lang="en-US"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altLang="en-US">
                <a:solidFill>
                  <a:srgbClr val="FF0000"/>
                </a:solidFill>
              </a:rPr>
              <a:t>Combustion</a:t>
            </a:r>
            <a:r>
              <a:rPr lang="en-US" altLang="en-US"/>
              <a:t> Reactions</a:t>
            </a:r>
          </a:p>
        </p:txBody>
      </p:sp>
      <p:sp>
        <p:nvSpPr>
          <p:cNvPr id="3" name="Content Placeholder 2"/>
          <p:cNvSpPr>
            <a:spLocks noGrp="1"/>
          </p:cNvSpPr>
          <p:nvPr>
            <p:ph idx="1"/>
          </p:nvPr>
        </p:nvSpPr>
        <p:spPr>
          <a:xfrm>
            <a:off x="533400" y="2514600"/>
            <a:ext cx="8153400" cy="3581400"/>
          </a:xfrm>
        </p:spPr>
        <p:txBody>
          <a:bodyPr rtlCol="0">
            <a:normAutofit/>
          </a:bodyPr>
          <a:lstStyle/>
          <a:p>
            <a:pPr marL="0" indent="0" eaLnBrk="1" fontAlgn="auto" hangingPunct="1">
              <a:spcAft>
                <a:spcPts val="0"/>
              </a:spcAft>
              <a:buFont typeface="Arial" pitchFamily="34" charset="0"/>
              <a:buNone/>
              <a:defRPr/>
            </a:pPr>
            <a:endParaRPr lang="en-US" dirty="0"/>
          </a:p>
          <a:p>
            <a:pPr eaLnBrk="1" fontAlgn="auto" hangingPunct="1">
              <a:spcAft>
                <a:spcPts val="0"/>
              </a:spcAft>
              <a:defRPr/>
            </a:pPr>
            <a:r>
              <a:rPr lang="en-US" dirty="0"/>
              <a:t>ALWAYS involves O</a:t>
            </a:r>
            <a:r>
              <a:rPr lang="en-US" baseline="-25000" dirty="0"/>
              <a:t>2</a:t>
            </a:r>
            <a:r>
              <a:rPr lang="en-US" dirty="0"/>
              <a:t> as a reactant</a:t>
            </a:r>
          </a:p>
          <a:p>
            <a:pPr eaLnBrk="1" fontAlgn="auto" hangingPunct="1">
              <a:spcAft>
                <a:spcPts val="0"/>
              </a:spcAft>
              <a:defRPr/>
            </a:pPr>
            <a:r>
              <a:rPr lang="en-US" dirty="0"/>
              <a:t>The other reactant is always a hydrocarbon ( a compound composed of H and C)</a:t>
            </a:r>
          </a:p>
          <a:p>
            <a:pPr eaLnBrk="1" fontAlgn="auto" hangingPunct="1">
              <a:spcAft>
                <a:spcPts val="0"/>
              </a:spcAft>
              <a:defRPr/>
            </a:pPr>
            <a:r>
              <a:rPr lang="en-US" dirty="0"/>
              <a:t>The products are always CO</a:t>
            </a:r>
            <a:r>
              <a:rPr lang="en-US" baseline="-25000" dirty="0"/>
              <a:t>2</a:t>
            </a:r>
            <a:r>
              <a:rPr lang="en-US" dirty="0"/>
              <a:t> and water</a:t>
            </a:r>
          </a:p>
        </p:txBody>
      </p:sp>
      <p:sp>
        <p:nvSpPr>
          <p:cNvPr id="142340" name="TextBox 3"/>
          <p:cNvSpPr txBox="1">
            <a:spLocks noChangeArrowheads="1"/>
          </p:cNvSpPr>
          <p:nvPr/>
        </p:nvSpPr>
        <p:spPr bwMode="auto">
          <a:xfrm>
            <a:off x="609600" y="1676400"/>
            <a:ext cx="845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a:latin typeface="Tahoma" pitchFamily="34" charset="0"/>
              </a:rPr>
              <a:t>CH</a:t>
            </a:r>
            <a:r>
              <a:rPr lang="en-US" altLang="en-US" sz="3600" baseline="-25000">
                <a:latin typeface="Tahoma" pitchFamily="34" charset="0"/>
              </a:rPr>
              <a:t>4(g)</a:t>
            </a:r>
            <a:r>
              <a:rPr lang="en-US" altLang="en-US" sz="3600">
                <a:latin typeface="Tahoma" pitchFamily="34" charset="0"/>
              </a:rPr>
              <a:t> + O</a:t>
            </a:r>
            <a:r>
              <a:rPr lang="en-US" altLang="en-US" sz="3600" baseline="-25000">
                <a:latin typeface="Tahoma" pitchFamily="34" charset="0"/>
              </a:rPr>
              <a:t>2(g)  </a:t>
            </a:r>
            <a:r>
              <a:rPr lang="en-US" altLang="en-US" sz="3600">
                <a:latin typeface="Tahoma" pitchFamily="34" charset="0"/>
                <a:sym typeface="Wingdings" pitchFamily="2" charset="2"/>
              </a:rPr>
              <a:t></a:t>
            </a:r>
            <a:r>
              <a:rPr lang="en-US" altLang="en-US" sz="3600">
                <a:latin typeface="Tahoma" pitchFamily="34" charset="0"/>
              </a:rPr>
              <a:t>CO</a:t>
            </a:r>
            <a:r>
              <a:rPr lang="en-US" altLang="en-US" sz="3600" baseline="-25000">
                <a:latin typeface="Tahoma" pitchFamily="34" charset="0"/>
              </a:rPr>
              <a:t>2(g)</a:t>
            </a:r>
            <a:r>
              <a:rPr lang="en-US" altLang="en-US" sz="3600">
                <a:latin typeface="Tahoma" pitchFamily="34" charset="0"/>
              </a:rPr>
              <a:t>+ H</a:t>
            </a:r>
            <a:r>
              <a:rPr lang="en-US" altLang="en-US" sz="3600" baseline="-25000">
                <a:latin typeface="Tahoma" pitchFamily="34" charset="0"/>
              </a:rPr>
              <a:t>2</a:t>
            </a:r>
            <a:r>
              <a:rPr lang="en-US" altLang="en-US" sz="3600">
                <a:latin typeface="Tahoma" pitchFamily="34" charset="0"/>
              </a:rPr>
              <a:t>O</a:t>
            </a:r>
            <a:r>
              <a:rPr lang="en-US" altLang="en-US" sz="3600" baseline="-25000">
                <a:latin typeface="Tahoma" pitchFamily="34" charset="0"/>
              </a:rPr>
              <a:t>(g)</a:t>
            </a:r>
            <a:r>
              <a:rPr lang="en-US" altLang="en-US" sz="3600">
                <a:latin typeface="Tahoma" pitchFamily="34" charset="0"/>
              </a:rPr>
              <a:t>+ energy</a:t>
            </a:r>
          </a:p>
          <a:p>
            <a:pPr eaLnBrk="1" hangingPunct="1">
              <a:spcBef>
                <a:spcPct val="0"/>
              </a:spcBef>
              <a:buFontTx/>
              <a:buNone/>
            </a:pPr>
            <a:endParaRPr lang="en-US" altLang="en-US" sz="1800"/>
          </a:p>
        </p:txBody>
      </p:sp>
    </p:spTree>
    <p:extLst>
      <p:ext uri="{BB962C8B-B14F-4D97-AF65-F5344CB8AC3E}">
        <p14:creationId xmlns:p14="http://schemas.microsoft.com/office/powerpoint/2010/main" val="1326374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228600" y="304800"/>
            <a:ext cx="8413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buFontTx/>
              <a:buNone/>
            </a:pPr>
            <a:r>
              <a:rPr lang="en-US" altLang="en-US" sz="4000">
                <a:ea typeface="ＭＳ Ｐゴシック" pitchFamily="34" charset="-128"/>
              </a:rPr>
              <a:t>Combustion Reaction</a:t>
            </a:r>
          </a:p>
          <a:p>
            <a:pPr lvl="2" eaLnBrk="1" hangingPunct="1">
              <a:buFontTx/>
              <a:buNone/>
            </a:pPr>
            <a:endParaRPr lang="en-US" altLang="en-US" sz="1800">
              <a:ea typeface="ＭＳ Ｐゴシック" pitchFamily="34" charset="-128"/>
            </a:endParaRPr>
          </a:p>
          <a:p>
            <a:pPr lvl="1" eaLnBrk="1" hangingPunct="1">
              <a:buFontTx/>
              <a:buChar char="–"/>
            </a:pPr>
            <a:endParaRPr lang="en-US" altLang="en-US">
              <a:ea typeface="ＭＳ Ｐゴシック" pitchFamily="34" charset="-128"/>
            </a:endParaRPr>
          </a:p>
        </p:txBody>
      </p:sp>
      <p:pic>
        <p:nvPicPr>
          <p:cNvPr id="143363" name="Picture 3" descr="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103313"/>
            <a:ext cx="8072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567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153400" cy="646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sz="3600" dirty="0"/>
              <a:t>Classify these reactions</a:t>
            </a:r>
          </a:p>
        </p:txBody>
      </p:sp>
      <p:sp>
        <p:nvSpPr>
          <p:cNvPr id="3" name="TextBox 2"/>
          <p:cNvSpPr txBox="1"/>
          <p:nvPr/>
        </p:nvSpPr>
        <p:spPr>
          <a:xfrm>
            <a:off x="471488" y="1600200"/>
            <a:ext cx="7473950" cy="6494463"/>
          </a:xfrm>
          <a:prstGeom prst="rect">
            <a:avLst/>
          </a:prstGeom>
          <a:noFill/>
        </p:spPr>
        <p:txBody>
          <a:bodyPr>
            <a:spAutoFit/>
          </a:bodyPr>
          <a:lstStyle/>
          <a:p>
            <a:pPr marL="342900" indent="-342900" fontAlgn="auto">
              <a:spcBef>
                <a:spcPts val="0"/>
              </a:spcBef>
              <a:spcAft>
                <a:spcPts val="0"/>
              </a:spcAft>
              <a:buFontTx/>
              <a:buAutoNum type="arabicPeriod"/>
              <a:defRPr/>
            </a:pPr>
            <a:r>
              <a:rPr lang="en-US" sz="2800" dirty="0">
                <a:latin typeface="+mn-lt"/>
                <a:sym typeface="Wingdings" pitchFamily="2" charset="2"/>
              </a:rPr>
              <a:t>   2NaCl  2Na + Cl</a:t>
            </a:r>
            <a:r>
              <a:rPr lang="en-US" sz="2800" baseline="-25000" dirty="0">
                <a:latin typeface="+mn-lt"/>
                <a:sym typeface="Wingdings" pitchFamily="2" charset="2"/>
              </a:rPr>
              <a:t>2</a:t>
            </a:r>
          </a:p>
          <a:p>
            <a:pPr fontAlgn="auto">
              <a:spcBef>
                <a:spcPts val="0"/>
              </a:spcBef>
              <a:spcAft>
                <a:spcPts val="0"/>
              </a:spcAft>
              <a:defRPr/>
            </a:pPr>
            <a:r>
              <a:rPr lang="en-US" sz="2800" dirty="0">
                <a:latin typeface="+mn-lt"/>
                <a:sym typeface="Wingdings" pitchFamily="2" charset="2"/>
              </a:rPr>
              <a:t>2.    H</a:t>
            </a:r>
            <a:r>
              <a:rPr lang="en-US" sz="2800" baseline="-25000" dirty="0">
                <a:latin typeface="+mn-lt"/>
                <a:sym typeface="Wingdings" pitchFamily="2" charset="2"/>
              </a:rPr>
              <a:t>2</a:t>
            </a:r>
            <a:r>
              <a:rPr lang="en-US" sz="2800" dirty="0">
                <a:latin typeface="+mn-lt"/>
                <a:sym typeface="Wingdings" pitchFamily="2" charset="2"/>
              </a:rPr>
              <a:t> + O</a:t>
            </a:r>
            <a:r>
              <a:rPr lang="en-US" sz="2800" baseline="-25000" dirty="0">
                <a:latin typeface="+mn-lt"/>
                <a:sym typeface="Wingdings" pitchFamily="2" charset="2"/>
              </a:rPr>
              <a:t>2</a:t>
            </a:r>
            <a:r>
              <a:rPr lang="en-US" sz="2800" dirty="0">
                <a:latin typeface="+mn-lt"/>
                <a:sym typeface="Wingdings" pitchFamily="2" charset="2"/>
              </a:rPr>
              <a:t>  2HCl</a:t>
            </a:r>
            <a:endParaRPr lang="en-US" sz="2800" baseline="-25000" dirty="0">
              <a:latin typeface="+mn-lt"/>
              <a:sym typeface="Wingdings" pitchFamily="2" charset="2"/>
            </a:endParaRPr>
          </a:p>
          <a:p>
            <a:pPr fontAlgn="auto">
              <a:spcBef>
                <a:spcPts val="0"/>
              </a:spcBef>
              <a:spcAft>
                <a:spcPts val="0"/>
              </a:spcAft>
              <a:defRPr/>
            </a:pPr>
            <a:r>
              <a:rPr lang="en-US" sz="2800" dirty="0">
                <a:latin typeface="+mn-lt"/>
                <a:sym typeface="Wingdings" pitchFamily="2" charset="2"/>
              </a:rPr>
              <a:t>3.    2C</a:t>
            </a:r>
            <a:r>
              <a:rPr lang="en-US" sz="2800" baseline="-25000" dirty="0">
                <a:latin typeface="+mn-lt"/>
                <a:sym typeface="Wingdings" pitchFamily="2" charset="2"/>
              </a:rPr>
              <a:t>6</a:t>
            </a:r>
            <a:r>
              <a:rPr lang="en-US" sz="2800" dirty="0">
                <a:latin typeface="+mn-lt"/>
                <a:sym typeface="Wingdings" pitchFamily="2" charset="2"/>
              </a:rPr>
              <a:t>H</a:t>
            </a:r>
            <a:r>
              <a:rPr lang="en-US" sz="2800" baseline="-25000" dirty="0">
                <a:latin typeface="+mn-lt"/>
                <a:sym typeface="Wingdings" pitchFamily="2" charset="2"/>
              </a:rPr>
              <a:t>6</a:t>
            </a:r>
            <a:r>
              <a:rPr lang="en-US" sz="2800" dirty="0">
                <a:latin typeface="+mn-lt"/>
                <a:sym typeface="Wingdings" pitchFamily="2" charset="2"/>
              </a:rPr>
              <a:t> + 15O</a:t>
            </a:r>
            <a:r>
              <a:rPr lang="en-US" sz="2800" baseline="-25000" dirty="0">
                <a:latin typeface="+mn-lt"/>
                <a:sym typeface="Wingdings" pitchFamily="2" charset="2"/>
              </a:rPr>
              <a:t>2</a:t>
            </a:r>
            <a:r>
              <a:rPr lang="en-US" sz="2800" dirty="0">
                <a:latin typeface="+mn-lt"/>
                <a:sym typeface="Wingdings" pitchFamily="2" charset="2"/>
              </a:rPr>
              <a:t>  12CO</a:t>
            </a:r>
            <a:r>
              <a:rPr lang="en-US" sz="2800" baseline="-25000" dirty="0">
                <a:latin typeface="+mn-lt"/>
                <a:sym typeface="Wingdings" pitchFamily="2" charset="2"/>
              </a:rPr>
              <a:t>2</a:t>
            </a:r>
            <a:r>
              <a:rPr lang="en-US" sz="2800" dirty="0">
                <a:latin typeface="+mn-lt"/>
                <a:sym typeface="Wingdings" pitchFamily="2" charset="2"/>
              </a:rPr>
              <a:t> + 6H</a:t>
            </a:r>
            <a:r>
              <a:rPr lang="en-US" sz="2800" baseline="-25000" dirty="0">
                <a:latin typeface="+mn-lt"/>
                <a:sym typeface="Wingdings" pitchFamily="2" charset="2"/>
              </a:rPr>
              <a:t>2</a:t>
            </a:r>
            <a:r>
              <a:rPr lang="en-US" sz="2800" dirty="0">
                <a:latin typeface="+mn-lt"/>
                <a:sym typeface="Wingdings" pitchFamily="2" charset="2"/>
              </a:rPr>
              <a:t>O</a:t>
            </a:r>
          </a:p>
          <a:p>
            <a:pPr fontAlgn="auto">
              <a:spcBef>
                <a:spcPts val="0"/>
              </a:spcBef>
              <a:spcAft>
                <a:spcPts val="0"/>
              </a:spcAft>
              <a:defRPr/>
            </a:pPr>
            <a:r>
              <a:rPr lang="en-US" sz="2800" dirty="0">
                <a:latin typeface="+mn-lt"/>
                <a:sym typeface="Wingdings" pitchFamily="2" charset="2"/>
              </a:rPr>
              <a:t>4.    2KBr + H</a:t>
            </a:r>
            <a:r>
              <a:rPr lang="en-US" sz="2800" baseline="-25000" dirty="0">
                <a:latin typeface="+mn-lt"/>
                <a:sym typeface="Wingdings" pitchFamily="2" charset="2"/>
              </a:rPr>
              <a:t>2</a:t>
            </a:r>
            <a:r>
              <a:rPr lang="en-US" sz="2800" dirty="0">
                <a:latin typeface="+mn-lt"/>
                <a:sym typeface="Wingdings" pitchFamily="2" charset="2"/>
              </a:rPr>
              <a:t>SO</a:t>
            </a:r>
            <a:r>
              <a:rPr lang="en-US" sz="2800" baseline="-25000" dirty="0">
                <a:latin typeface="+mn-lt"/>
                <a:sym typeface="Wingdings" pitchFamily="2" charset="2"/>
              </a:rPr>
              <a:t>4</a:t>
            </a:r>
            <a:r>
              <a:rPr lang="en-US" sz="2800" dirty="0">
                <a:latin typeface="+mn-lt"/>
                <a:sym typeface="Wingdings" pitchFamily="2" charset="2"/>
              </a:rPr>
              <a:t>  K</a:t>
            </a:r>
            <a:r>
              <a:rPr lang="en-US" sz="2800" baseline="-25000" dirty="0">
                <a:latin typeface="+mn-lt"/>
                <a:sym typeface="Wingdings" pitchFamily="2" charset="2"/>
              </a:rPr>
              <a:t>2</a:t>
            </a:r>
            <a:r>
              <a:rPr lang="en-US" sz="2800" dirty="0">
                <a:latin typeface="+mn-lt"/>
                <a:sym typeface="Wingdings" pitchFamily="2" charset="2"/>
              </a:rPr>
              <a:t>SO</a:t>
            </a:r>
            <a:r>
              <a:rPr lang="en-US" sz="2800" baseline="-25000" dirty="0">
                <a:latin typeface="+mn-lt"/>
                <a:sym typeface="Wingdings" pitchFamily="2" charset="2"/>
              </a:rPr>
              <a:t>4</a:t>
            </a:r>
            <a:r>
              <a:rPr lang="en-US" sz="2800" dirty="0">
                <a:latin typeface="+mn-lt"/>
                <a:sym typeface="Wingdings" pitchFamily="2" charset="2"/>
              </a:rPr>
              <a:t> + 2HBr</a:t>
            </a:r>
          </a:p>
          <a:p>
            <a:pPr fontAlgn="auto">
              <a:spcBef>
                <a:spcPts val="0"/>
              </a:spcBef>
              <a:spcAft>
                <a:spcPts val="0"/>
              </a:spcAft>
              <a:defRPr/>
            </a:pPr>
            <a:r>
              <a:rPr lang="en-US" sz="2800" dirty="0">
                <a:latin typeface="+mn-lt"/>
                <a:sym typeface="Wingdings" pitchFamily="2" charset="2"/>
              </a:rPr>
              <a:t>5.    H</a:t>
            </a:r>
            <a:r>
              <a:rPr lang="en-US" sz="2800" baseline="-25000" dirty="0">
                <a:latin typeface="+mn-lt"/>
                <a:sym typeface="Wingdings" pitchFamily="2" charset="2"/>
              </a:rPr>
              <a:t>2</a:t>
            </a:r>
            <a:r>
              <a:rPr lang="en-US" sz="2800" dirty="0">
                <a:latin typeface="+mn-lt"/>
                <a:sym typeface="Wingdings" pitchFamily="2" charset="2"/>
              </a:rPr>
              <a:t>SO</a:t>
            </a:r>
            <a:r>
              <a:rPr lang="en-US" sz="2800" baseline="-25000" dirty="0">
                <a:latin typeface="+mn-lt"/>
                <a:sym typeface="Wingdings" pitchFamily="2" charset="2"/>
              </a:rPr>
              <a:t>3</a:t>
            </a:r>
            <a:r>
              <a:rPr lang="en-US" sz="2800" dirty="0">
                <a:latin typeface="+mn-lt"/>
                <a:sym typeface="Wingdings" pitchFamily="2" charset="2"/>
              </a:rPr>
              <a:t> H</a:t>
            </a:r>
            <a:r>
              <a:rPr lang="en-US" sz="2800" baseline="-25000" dirty="0">
                <a:latin typeface="+mn-lt"/>
                <a:sym typeface="Wingdings" pitchFamily="2" charset="2"/>
              </a:rPr>
              <a:t>2</a:t>
            </a:r>
            <a:r>
              <a:rPr lang="en-US" sz="2800" dirty="0">
                <a:latin typeface="+mn-lt"/>
                <a:sym typeface="Wingdings" pitchFamily="2" charset="2"/>
              </a:rPr>
              <a:t>O + SO</a:t>
            </a:r>
            <a:r>
              <a:rPr lang="en-US" sz="2800" baseline="-25000" dirty="0">
                <a:latin typeface="+mn-lt"/>
                <a:sym typeface="Wingdings" pitchFamily="2" charset="2"/>
              </a:rPr>
              <a:t>2</a:t>
            </a:r>
            <a:endParaRPr lang="en-US" sz="2800" dirty="0">
              <a:latin typeface="+mn-lt"/>
              <a:sym typeface="Wingdings" pitchFamily="2" charset="2"/>
            </a:endParaRPr>
          </a:p>
          <a:p>
            <a:pPr fontAlgn="auto">
              <a:spcBef>
                <a:spcPts val="0"/>
              </a:spcBef>
              <a:spcAft>
                <a:spcPts val="0"/>
              </a:spcAft>
              <a:defRPr/>
            </a:pPr>
            <a:r>
              <a:rPr lang="en-US" sz="2800" dirty="0">
                <a:latin typeface="+mn-lt"/>
                <a:sym typeface="Wingdings" pitchFamily="2" charset="2"/>
              </a:rPr>
              <a:t>6.    </a:t>
            </a:r>
            <a:r>
              <a:rPr lang="en-US" sz="2800" dirty="0" err="1">
                <a:latin typeface="+mn-lt"/>
                <a:sym typeface="Wingdings" pitchFamily="2" charset="2"/>
              </a:rPr>
              <a:t>NaCl</a:t>
            </a:r>
            <a:r>
              <a:rPr lang="en-US" sz="2800" dirty="0">
                <a:latin typeface="+mn-lt"/>
                <a:sym typeface="Wingdings" pitchFamily="2" charset="2"/>
              </a:rPr>
              <a:t> + AgNO</a:t>
            </a:r>
            <a:r>
              <a:rPr lang="en-US" sz="2800" baseline="-25000" dirty="0">
                <a:latin typeface="+mn-lt"/>
                <a:sym typeface="Wingdings" pitchFamily="2" charset="2"/>
              </a:rPr>
              <a:t>3</a:t>
            </a:r>
            <a:r>
              <a:rPr lang="en-US" sz="2800" dirty="0">
                <a:latin typeface="+mn-lt"/>
                <a:sym typeface="Wingdings" pitchFamily="2" charset="2"/>
              </a:rPr>
              <a:t>  NaNO</a:t>
            </a:r>
            <a:r>
              <a:rPr lang="en-US" sz="2800" baseline="-25000" dirty="0">
                <a:latin typeface="+mn-lt"/>
                <a:sym typeface="Wingdings" pitchFamily="2" charset="2"/>
              </a:rPr>
              <a:t>3</a:t>
            </a:r>
            <a:r>
              <a:rPr lang="en-US" sz="2800" dirty="0">
                <a:latin typeface="+mn-lt"/>
                <a:sym typeface="Wingdings" pitchFamily="2" charset="2"/>
              </a:rPr>
              <a:t> + </a:t>
            </a:r>
            <a:r>
              <a:rPr lang="en-US" sz="2800" dirty="0" err="1">
                <a:latin typeface="+mn-lt"/>
                <a:sym typeface="Wingdings" pitchFamily="2" charset="2"/>
              </a:rPr>
              <a:t>AgCl</a:t>
            </a:r>
            <a:endParaRPr lang="en-US" sz="2800" dirty="0">
              <a:latin typeface="+mn-lt"/>
              <a:sym typeface="Wingdings" pitchFamily="2" charset="2"/>
            </a:endParaRPr>
          </a:p>
          <a:p>
            <a:pPr fontAlgn="auto">
              <a:spcBef>
                <a:spcPts val="0"/>
              </a:spcBef>
              <a:spcAft>
                <a:spcPts val="0"/>
              </a:spcAft>
              <a:defRPr/>
            </a:pPr>
            <a:r>
              <a:rPr lang="en-US" sz="2800" dirty="0">
                <a:latin typeface="+mn-lt"/>
                <a:sym typeface="Wingdings" pitchFamily="2" charset="2"/>
              </a:rPr>
              <a:t>7.    2C</a:t>
            </a:r>
            <a:r>
              <a:rPr lang="en-US" sz="2800" baseline="-25000" dirty="0">
                <a:latin typeface="+mn-lt"/>
                <a:sym typeface="Wingdings" pitchFamily="2" charset="2"/>
              </a:rPr>
              <a:t>3</a:t>
            </a:r>
            <a:r>
              <a:rPr lang="en-US" sz="2800" dirty="0">
                <a:latin typeface="+mn-lt"/>
                <a:sym typeface="Wingdings" pitchFamily="2" charset="2"/>
              </a:rPr>
              <a:t>H</a:t>
            </a:r>
            <a:r>
              <a:rPr lang="en-US" sz="2800" baseline="-25000" dirty="0">
                <a:latin typeface="+mn-lt"/>
                <a:sym typeface="Wingdings" pitchFamily="2" charset="2"/>
              </a:rPr>
              <a:t>6</a:t>
            </a:r>
            <a:r>
              <a:rPr lang="en-US" sz="2800" dirty="0">
                <a:latin typeface="+mn-lt"/>
                <a:sym typeface="Wingdings" pitchFamily="2" charset="2"/>
              </a:rPr>
              <a:t> + 9O</a:t>
            </a:r>
            <a:r>
              <a:rPr lang="en-US" sz="2800" baseline="-25000" dirty="0">
                <a:latin typeface="+mn-lt"/>
                <a:sym typeface="Wingdings" pitchFamily="2" charset="2"/>
              </a:rPr>
              <a:t>2</a:t>
            </a:r>
            <a:r>
              <a:rPr lang="en-US" sz="2800" dirty="0">
                <a:latin typeface="+mn-lt"/>
                <a:sym typeface="Wingdings" pitchFamily="2" charset="2"/>
              </a:rPr>
              <a:t>  6CO</a:t>
            </a:r>
            <a:r>
              <a:rPr lang="en-US" sz="2800" baseline="-25000" dirty="0">
                <a:latin typeface="+mn-lt"/>
                <a:sym typeface="Wingdings" pitchFamily="2" charset="2"/>
              </a:rPr>
              <a:t>2</a:t>
            </a:r>
            <a:r>
              <a:rPr lang="en-US" sz="2800" dirty="0">
                <a:latin typeface="+mn-lt"/>
                <a:sym typeface="Wingdings" pitchFamily="2" charset="2"/>
              </a:rPr>
              <a:t> + 6H</a:t>
            </a:r>
            <a:r>
              <a:rPr lang="en-US" sz="2800" baseline="-25000" dirty="0">
                <a:latin typeface="+mn-lt"/>
                <a:sym typeface="Wingdings" pitchFamily="2" charset="2"/>
              </a:rPr>
              <a:t>2</a:t>
            </a:r>
            <a:r>
              <a:rPr lang="en-US" sz="2800" dirty="0">
                <a:latin typeface="+mn-lt"/>
                <a:sym typeface="Wingdings" pitchFamily="2" charset="2"/>
              </a:rPr>
              <a:t>O</a:t>
            </a:r>
          </a:p>
          <a:p>
            <a:pPr fontAlgn="auto">
              <a:spcBef>
                <a:spcPts val="0"/>
              </a:spcBef>
              <a:spcAft>
                <a:spcPts val="0"/>
              </a:spcAft>
              <a:defRPr/>
            </a:pPr>
            <a:r>
              <a:rPr lang="en-US" sz="2800" dirty="0">
                <a:latin typeface="+mn-lt"/>
                <a:sym typeface="Wingdings" pitchFamily="2" charset="2"/>
              </a:rPr>
              <a:t>8.    Mg + </a:t>
            </a:r>
            <a:r>
              <a:rPr lang="en-US" sz="2800" dirty="0" err="1">
                <a:latin typeface="+mn-lt"/>
                <a:sym typeface="Wingdings" pitchFamily="2" charset="2"/>
              </a:rPr>
              <a:t>HCl</a:t>
            </a:r>
            <a:r>
              <a:rPr lang="en-US" sz="2800" dirty="0">
                <a:latin typeface="+mn-lt"/>
                <a:sym typeface="Wingdings" pitchFamily="2" charset="2"/>
              </a:rPr>
              <a:t>  MgCl</a:t>
            </a:r>
            <a:r>
              <a:rPr lang="en-US" sz="2800" baseline="-25000" dirty="0">
                <a:latin typeface="+mn-lt"/>
                <a:sym typeface="Wingdings" pitchFamily="2" charset="2"/>
              </a:rPr>
              <a:t>2</a:t>
            </a:r>
            <a:r>
              <a:rPr lang="en-US" sz="2800" dirty="0">
                <a:latin typeface="+mn-lt"/>
                <a:sym typeface="Wingdings" pitchFamily="2" charset="2"/>
              </a:rPr>
              <a:t> + H</a:t>
            </a:r>
            <a:r>
              <a:rPr lang="en-US" sz="2800" baseline="-25000" dirty="0">
                <a:latin typeface="+mn-lt"/>
                <a:sym typeface="Wingdings" pitchFamily="2" charset="2"/>
              </a:rPr>
              <a:t>2</a:t>
            </a:r>
          </a:p>
          <a:p>
            <a:pPr fontAlgn="auto">
              <a:spcBef>
                <a:spcPts val="0"/>
              </a:spcBef>
              <a:spcAft>
                <a:spcPts val="0"/>
              </a:spcAft>
              <a:defRPr/>
            </a:pPr>
            <a:r>
              <a:rPr lang="en-US" sz="2800" dirty="0">
                <a:latin typeface="+mn-lt"/>
                <a:sym typeface="Wingdings" pitchFamily="2" charset="2"/>
              </a:rPr>
              <a:t>9.    2Na + I</a:t>
            </a:r>
            <a:r>
              <a:rPr lang="en-US" sz="2800" baseline="-25000" dirty="0">
                <a:latin typeface="+mn-lt"/>
                <a:sym typeface="Wingdings" pitchFamily="2" charset="2"/>
              </a:rPr>
              <a:t>2</a:t>
            </a:r>
            <a:r>
              <a:rPr lang="en-US" sz="2800" dirty="0">
                <a:latin typeface="+mn-lt"/>
                <a:sym typeface="Wingdings" pitchFamily="2" charset="2"/>
              </a:rPr>
              <a:t>  2NaI</a:t>
            </a:r>
          </a:p>
          <a:p>
            <a:pPr marL="0" lvl="1" fontAlgn="auto">
              <a:spcBef>
                <a:spcPts val="0"/>
              </a:spcBef>
              <a:spcAft>
                <a:spcPts val="0"/>
              </a:spcAft>
              <a:defRPr/>
            </a:pPr>
            <a:r>
              <a:rPr lang="en-US" sz="2800" dirty="0">
                <a:latin typeface="+mn-lt"/>
              </a:rPr>
              <a:t>10.  3H</a:t>
            </a:r>
            <a:r>
              <a:rPr lang="en-US" sz="2800" baseline="-25000" dirty="0">
                <a:latin typeface="+mn-lt"/>
              </a:rPr>
              <a:t>2 </a:t>
            </a:r>
            <a:r>
              <a:rPr lang="en-US" sz="2800" dirty="0">
                <a:latin typeface="+mn-lt"/>
              </a:rPr>
              <a:t>+ N</a:t>
            </a:r>
            <a:r>
              <a:rPr lang="en-US" sz="2800" baseline="-25000" dirty="0">
                <a:latin typeface="+mn-lt"/>
              </a:rPr>
              <a:t>2</a:t>
            </a:r>
            <a:r>
              <a:rPr lang="en-US" sz="2800" dirty="0">
                <a:latin typeface="+mn-lt"/>
              </a:rPr>
              <a:t> </a:t>
            </a:r>
            <a:r>
              <a:rPr lang="en-US" sz="2800" dirty="0">
                <a:latin typeface="+mn-lt"/>
                <a:sym typeface="Wingdings" pitchFamily="2" charset="2"/>
              </a:rPr>
              <a:t> 2NH</a:t>
            </a:r>
            <a:r>
              <a:rPr lang="en-US" sz="2800" baseline="-25000" dirty="0">
                <a:latin typeface="+mn-lt"/>
                <a:sym typeface="Wingdings" pitchFamily="2" charset="2"/>
              </a:rPr>
              <a:t>3</a:t>
            </a:r>
          </a:p>
          <a:p>
            <a:pPr marL="0" lvl="1" fontAlgn="auto">
              <a:spcBef>
                <a:spcPts val="0"/>
              </a:spcBef>
              <a:spcAft>
                <a:spcPts val="0"/>
              </a:spcAft>
              <a:defRPr/>
            </a:pPr>
            <a:r>
              <a:rPr lang="en-US" sz="2800" dirty="0">
                <a:latin typeface="+mn-lt"/>
                <a:sym typeface="Wingdings" pitchFamily="2" charset="2"/>
              </a:rPr>
              <a:t>11.  Zn + 2HCl  ZnCl</a:t>
            </a:r>
            <a:r>
              <a:rPr lang="en-US" sz="2800" baseline="-25000" dirty="0">
                <a:latin typeface="+mn-lt"/>
                <a:sym typeface="Wingdings" pitchFamily="2" charset="2"/>
              </a:rPr>
              <a:t>2</a:t>
            </a:r>
            <a:r>
              <a:rPr lang="en-US" sz="2800" dirty="0">
                <a:latin typeface="+mn-lt"/>
                <a:sym typeface="Wingdings" pitchFamily="2" charset="2"/>
              </a:rPr>
              <a:t> + H</a:t>
            </a:r>
            <a:r>
              <a:rPr lang="en-US" sz="2800" baseline="-25000" dirty="0">
                <a:latin typeface="+mn-lt"/>
                <a:sym typeface="Wingdings" pitchFamily="2" charset="2"/>
              </a:rPr>
              <a:t>2</a:t>
            </a:r>
          </a:p>
          <a:p>
            <a:pPr marL="0" lvl="1" fontAlgn="auto">
              <a:spcBef>
                <a:spcPts val="0"/>
              </a:spcBef>
              <a:spcAft>
                <a:spcPts val="0"/>
              </a:spcAft>
              <a:defRPr/>
            </a:pPr>
            <a:r>
              <a:rPr lang="en-US" sz="2800" dirty="0">
                <a:latin typeface="+mn-lt"/>
                <a:sym typeface="Wingdings" pitchFamily="2" charset="2"/>
              </a:rPr>
              <a:t>12.  2Na + Br</a:t>
            </a:r>
            <a:r>
              <a:rPr lang="en-US" sz="2800" baseline="-25000" dirty="0">
                <a:latin typeface="+mn-lt"/>
                <a:sym typeface="Wingdings" pitchFamily="2" charset="2"/>
              </a:rPr>
              <a:t>2</a:t>
            </a:r>
            <a:r>
              <a:rPr lang="en-US" sz="2800" dirty="0">
                <a:latin typeface="+mn-lt"/>
                <a:sym typeface="Wingdings" pitchFamily="2" charset="2"/>
              </a:rPr>
              <a:t>  2NaBr</a:t>
            </a:r>
          </a:p>
          <a:p>
            <a:pPr marL="342900" lvl="1" indent="-342900" fontAlgn="auto">
              <a:spcBef>
                <a:spcPts val="0"/>
              </a:spcBef>
              <a:spcAft>
                <a:spcPts val="0"/>
              </a:spcAft>
              <a:buFontTx/>
              <a:buAutoNum type="arabicPeriod"/>
              <a:defRPr/>
            </a:pPr>
            <a:endParaRPr lang="en-US" sz="2800" dirty="0">
              <a:latin typeface="+mn-lt"/>
              <a:sym typeface="Wingdings" pitchFamily="2" charset="2"/>
            </a:endParaRPr>
          </a:p>
          <a:p>
            <a:pPr marL="342900" indent="-342900" fontAlgn="auto">
              <a:spcBef>
                <a:spcPts val="0"/>
              </a:spcBef>
              <a:spcAft>
                <a:spcPts val="0"/>
              </a:spcAft>
              <a:buFontTx/>
              <a:buAutoNum type="arabicPeriod"/>
              <a:defRPr/>
            </a:pPr>
            <a:endParaRPr lang="en-US" sz="2800" dirty="0">
              <a:latin typeface="+mn-lt"/>
              <a:sym typeface="Wingdings" pitchFamily="2" charset="2"/>
            </a:endParaRPr>
          </a:p>
          <a:p>
            <a:pPr marL="342900" indent="-342900" fontAlgn="auto">
              <a:spcBef>
                <a:spcPts val="0"/>
              </a:spcBef>
              <a:spcAft>
                <a:spcPts val="0"/>
              </a:spcAft>
              <a:buFontTx/>
              <a:buAutoNum type="arabicPeriod"/>
              <a:defRPr/>
            </a:pPr>
            <a:endParaRPr lang="en-US" sz="2400" dirty="0">
              <a:latin typeface="+mn-lt"/>
            </a:endParaRPr>
          </a:p>
        </p:txBody>
      </p:sp>
    </p:spTree>
    <p:extLst>
      <p:ext uri="{BB962C8B-B14F-4D97-AF65-F5344CB8AC3E}">
        <p14:creationId xmlns:p14="http://schemas.microsoft.com/office/powerpoint/2010/main" val="3338782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a:t>
            </a:r>
          </a:p>
        </p:txBody>
      </p:sp>
      <p:sp>
        <p:nvSpPr>
          <p:cNvPr id="3" name="Content Placeholder 2"/>
          <p:cNvSpPr>
            <a:spLocks noGrp="1"/>
          </p:cNvSpPr>
          <p:nvPr>
            <p:ph idx="1"/>
          </p:nvPr>
        </p:nvSpPr>
        <p:spPr/>
        <p:txBody>
          <a:bodyPr/>
          <a:lstStyle/>
          <a:p>
            <a:r>
              <a:rPr lang="en-US" dirty="0"/>
              <a:t>The combining of two substances to produce a new compound.</a:t>
            </a:r>
          </a:p>
          <a:p>
            <a:pPr>
              <a:buNone/>
            </a:pPr>
            <a:endParaRPr lang="en-US" dirty="0"/>
          </a:p>
          <a:p>
            <a:pPr algn="ctr">
              <a:buNone/>
            </a:pPr>
            <a:r>
              <a:rPr lang="en-US" dirty="0"/>
              <a:t>A + B </a:t>
            </a:r>
            <a:r>
              <a:rPr lang="en-US" dirty="0">
                <a:sym typeface="Wingdings" pitchFamily="2" charset="2"/>
              </a:rPr>
              <a:t> AB</a:t>
            </a:r>
            <a:endParaRPr lang="en-US" dirty="0"/>
          </a:p>
          <a:p>
            <a:pPr>
              <a:buNone/>
            </a:pPr>
            <a:endParaRPr lang="en-US" dirty="0"/>
          </a:p>
          <a:p>
            <a:pPr algn="ctr">
              <a:buNone/>
            </a:pPr>
            <a:r>
              <a:rPr lang="en-US" dirty="0"/>
              <a:t>2Na (s) + Cl</a:t>
            </a:r>
            <a:r>
              <a:rPr lang="en-US" baseline="-25000" dirty="0"/>
              <a:t>2</a:t>
            </a:r>
            <a:r>
              <a:rPr lang="en-US" dirty="0"/>
              <a:t> (g) </a:t>
            </a:r>
            <a:r>
              <a:rPr lang="en-US" dirty="0">
                <a:sym typeface="Wingdings" pitchFamily="2" charset="2"/>
              </a:rPr>
              <a:t> 2NaCl (s)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Decomposition</a:t>
            </a:r>
          </a:p>
        </p:txBody>
      </p:sp>
      <p:sp>
        <p:nvSpPr>
          <p:cNvPr id="3" name="Content Placeholder 2"/>
          <p:cNvSpPr>
            <a:spLocks noGrp="1"/>
          </p:cNvSpPr>
          <p:nvPr>
            <p:ph idx="1"/>
          </p:nvPr>
        </p:nvSpPr>
        <p:spPr/>
        <p:txBody>
          <a:bodyPr/>
          <a:lstStyle/>
          <a:p>
            <a:r>
              <a:rPr lang="en-US" dirty="0"/>
              <a:t>The breaking apart of a compound into two or more new substances.</a:t>
            </a:r>
          </a:p>
          <a:p>
            <a:pPr>
              <a:buNone/>
            </a:pPr>
            <a:endParaRPr lang="en-US" baseline="-25000" dirty="0"/>
          </a:p>
          <a:p>
            <a:pPr algn="ctr">
              <a:buNone/>
            </a:pPr>
            <a:r>
              <a:rPr lang="en-US" dirty="0"/>
              <a:t>AB </a:t>
            </a:r>
            <a:r>
              <a:rPr lang="en-US" dirty="0">
                <a:sym typeface="Wingdings" pitchFamily="2" charset="2"/>
              </a:rPr>
              <a:t> A + B</a:t>
            </a:r>
            <a:endParaRPr lang="en-US" dirty="0"/>
          </a:p>
          <a:p>
            <a:pPr>
              <a:buNone/>
            </a:pPr>
            <a:endParaRPr lang="en-US" baseline="-25000" dirty="0"/>
          </a:p>
          <a:p>
            <a:pPr algn="ctr">
              <a:buNone/>
            </a:pPr>
            <a:r>
              <a:rPr lang="en-US" dirty="0"/>
              <a:t>CaCO</a:t>
            </a:r>
            <a:r>
              <a:rPr lang="en-US" baseline="-25000" dirty="0"/>
              <a:t>3</a:t>
            </a:r>
            <a:r>
              <a:rPr lang="en-US" dirty="0"/>
              <a:t> (s) </a:t>
            </a:r>
            <a:r>
              <a:rPr lang="en-US" dirty="0">
                <a:sym typeface="Wingdings" pitchFamily="2" charset="2"/>
              </a:rPr>
              <a:t> </a:t>
            </a:r>
            <a:r>
              <a:rPr lang="en-US" dirty="0" err="1">
                <a:sym typeface="Wingdings" pitchFamily="2" charset="2"/>
              </a:rPr>
              <a:t>CaO</a:t>
            </a:r>
            <a:r>
              <a:rPr lang="en-US" dirty="0">
                <a:sym typeface="Wingdings" pitchFamily="2" charset="2"/>
              </a:rPr>
              <a:t> (s) + CO</a:t>
            </a:r>
            <a:r>
              <a:rPr lang="en-US" baseline="-25000" dirty="0">
                <a:sym typeface="Wingdings" pitchFamily="2" charset="2"/>
              </a:rPr>
              <a:t>2</a:t>
            </a:r>
            <a:r>
              <a:rPr lang="en-US" dirty="0">
                <a:sym typeface="Wingdings" pitchFamily="2" charset="2"/>
              </a:rPr>
              <a:t> (g)</a:t>
            </a:r>
          </a:p>
          <a:p>
            <a:pPr>
              <a:buNone/>
            </a:pPr>
            <a:r>
              <a:rPr lang="en-US" baseline="30000" dirty="0">
                <a:sym typeface="Wingdings" pitchFamily="2" charset="2"/>
              </a:rPr>
              <a:t>				heat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Replacement</a:t>
            </a:r>
          </a:p>
        </p:txBody>
      </p:sp>
      <p:sp>
        <p:nvSpPr>
          <p:cNvPr id="3" name="Content Placeholder 2"/>
          <p:cNvSpPr>
            <a:spLocks noGrp="1"/>
          </p:cNvSpPr>
          <p:nvPr>
            <p:ph idx="1"/>
          </p:nvPr>
        </p:nvSpPr>
        <p:spPr>
          <a:xfrm>
            <a:off x="1143000" y="1447800"/>
            <a:ext cx="7790688" cy="4800600"/>
          </a:xfrm>
        </p:spPr>
        <p:txBody>
          <a:bodyPr/>
          <a:lstStyle/>
          <a:p>
            <a:r>
              <a:rPr lang="en-US" dirty="0"/>
              <a:t>An element replaces another element in a compound</a:t>
            </a:r>
          </a:p>
          <a:p>
            <a:pPr>
              <a:buNone/>
            </a:pPr>
            <a:endParaRPr lang="en-US" dirty="0"/>
          </a:p>
          <a:p>
            <a:pPr algn="ctr">
              <a:buNone/>
            </a:pPr>
            <a:r>
              <a:rPr lang="en-US" dirty="0"/>
              <a:t>A + BC </a:t>
            </a:r>
            <a:r>
              <a:rPr lang="en-US" dirty="0">
                <a:sym typeface="Wingdings" pitchFamily="2" charset="2"/>
              </a:rPr>
              <a:t> AC + B</a:t>
            </a:r>
            <a:endParaRPr lang="en-US" dirty="0"/>
          </a:p>
          <a:p>
            <a:pPr>
              <a:buNone/>
            </a:pPr>
            <a:endParaRPr lang="en-US" dirty="0"/>
          </a:p>
          <a:p>
            <a:pPr algn="ctr">
              <a:buNone/>
            </a:pPr>
            <a:r>
              <a:rPr lang="en-US" sz="2800" dirty="0"/>
              <a:t>2Al(s) + 3Fe(NO</a:t>
            </a:r>
            <a:r>
              <a:rPr lang="en-US" sz="2800" baseline="-25000" dirty="0"/>
              <a:t>3</a:t>
            </a:r>
            <a:r>
              <a:rPr lang="en-US" sz="2800" dirty="0"/>
              <a:t>)</a:t>
            </a:r>
            <a:r>
              <a:rPr lang="en-US" sz="2800" baseline="-25000" dirty="0"/>
              <a:t>2</a:t>
            </a:r>
            <a:r>
              <a:rPr lang="en-US" sz="2800" dirty="0"/>
              <a:t>(</a:t>
            </a:r>
            <a:r>
              <a:rPr lang="en-US" sz="2800" dirty="0" err="1"/>
              <a:t>aq</a:t>
            </a:r>
            <a:r>
              <a:rPr lang="en-US" sz="2800" dirty="0"/>
              <a:t>) </a:t>
            </a:r>
            <a:r>
              <a:rPr lang="en-US" sz="2800" dirty="0">
                <a:sym typeface="Wingdings" pitchFamily="2" charset="2"/>
              </a:rPr>
              <a:t> 2Al(NO</a:t>
            </a:r>
            <a:r>
              <a:rPr lang="en-US" sz="2800" baseline="-25000" dirty="0">
                <a:sym typeface="Wingdings" pitchFamily="2" charset="2"/>
              </a:rPr>
              <a:t>3</a:t>
            </a:r>
            <a:r>
              <a:rPr lang="en-US" sz="2800" dirty="0">
                <a:sym typeface="Wingdings" pitchFamily="2" charset="2"/>
              </a:rPr>
              <a:t>)</a:t>
            </a:r>
            <a:r>
              <a:rPr lang="en-US" sz="2800" baseline="-25000" dirty="0">
                <a:sym typeface="Wingdings" pitchFamily="2" charset="2"/>
              </a:rPr>
              <a:t>3</a:t>
            </a:r>
            <a:r>
              <a:rPr lang="en-US" sz="2800" dirty="0">
                <a:sym typeface="Wingdings" pitchFamily="2" charset="2"/>
              </a:rPr>
              <a:t>(</a:t>
            </a:r>
            <a:r>
              <a:rPr lang="en-US" sz="2800" dirty="0" err="1">
                <a:sym typeface="Wingdings" pitchFamily="2" charset="2"/>
              </a:rPr>
              <a:t>aq</a:t>
            </a:r>
            <a:r>
              <a:rPr lang="en-US" sz="2800" dirty="0">
                <a:sym typeface="Wingdings" pitchFamily="2" charset="2"/>
              </a:rPr>
              <a:t>) + 3Fe(s)</a:t>
            </a:r>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Replacement</a:t>
            </a:r>
          </a:p>
        </p:txBody>
      </p:sp>
      <p:sp>
        <p:nvSpPr>
          <p:cNvPr id="3" name="Content Placeholder 2"/>
          <p:cNvSpPr>
            <a:spLocks noGrp="1"/>
          </p:cNvSpPr>
          <p:nvPr>
            <p:ph idx="1"/>
          </p:nvPr>
        </p:nvSpPr>
        <p:spPr/>
        <p:txBody>
          <a:bodyPr/>
          <a:lstStyle/>
          <a:p>
            <a:r>
              <a:rPr lang="en-US" dirty="0"/>
              <a:t>The ions of two compounds exchange places in an aqueous solution to form two new compounds.</a:t>
            </a:r>
          </a:p>
          <a:p>
            <a:pPr>
              <a:buNone/>
            </a:pPr>
            <a:endParaRPr lang="en-US" dirty="0"/>
          </a:p>
          <a:p>
            <a:pPr algn="ctr">
              <a:buNone/>
            </a:pPr>
            <a:r>
              <a:rPr lang="en-US" dirty="0"/>
              <a:t>AB + CD </a:t>
            </a:r>
            <a:r>
              <a:rPr lang="en-US" dirty="0">
                <a:sym typeface="Wingdings" pitchFamily="2" charset="2"/>
              </a:rPr>
              <a:t> AD + CB</a:t>
            </a:r>
          </a:p>
          <a:p>
            <a:pPr algn="ctr">
              <a:buNone/>
            </a:pPr>
            <a:endParaRPr lang="en-US" dirty="0">
              <a:sym typeface="Wingdings" pitchFamily="2" charset="2"/>
            </a:endParaRPr>
          </a:p>
          <a:p>
            <a:pPr algn="ctr">
              <a:buNone/>
            </a:pPr>
            <a:r>
              <a:rPr lang="en-US" sz="2400" dirty="0">
                <a:sym typeface="Wingdings" pitchFamily="2" charset="2"/>
              </a:rPr>
              <a:t>Al</a:t>
            </a:r>
            <a:r>
              <a:rPr lang="en-US" sz="2400" baseline="-25000" dirty="0">
                <a:sym typeface="Wingdings" pitchFamily="2" charset="2"/>
              </a:rPr>
              <a:t>2</a:t>
            </a:r>
            <a:r>
              <a:rPr lang="en-US" sz="2400" dirty="0">
                <a:sym typeface="Wingdings" pitchFamily="2" charset="2"/>
              </a:rPr>
              <a:t>(SO</a:t>
            </a:r>
            <a:r>
              <a:rPr lang="en-US" sz="2400" baseline="-25000" dirty="0">
                <a:sym typeface="Wingdings" pitchFamily="2" charset="2"/>
              </a:rPr>
              <a:t>4</a:t>
            </a:r>
            <a:r>
              <a:rPr lang="en-US" sz="2400" dirty="0">
                <a:sym typeface="Wingdings" pitchFamily="2" charset="2"/>
              </a:rPr>
              <a:t>)</a:t>
            </a:r>
            <a:r>
              <a:rPr lang="en-US" sz="2400" baseline="-25000" dirty="0">
                <a:sym typeface="Wingdings" pitchFamily="2" charset="2"/>
              </a:rPr>
              <a:t>3</a:t>
            </a:r>
            <a:r>
              <a:rPr lang="en-US" sz="2400" dirty="0">
                <a:sym typeface="Wingdings" pitchFamily="2" charset="2"/>
              </a:rPr>
              <a:t>(</a:t>
            </a:r>
            <a:r>
              <a:rPr lang="en-US" sz="2400" dirty="0" err="1">
                <a:sym typeface="Wingdings" pitchFamily="2" charset="2"/>
              </a:rPr>
              <a:t>aq</a:t>
            </a:r>
            <a:r>
              <a:rPr lang="en-US" sz="2400" dirty="0">
                <a:sym typeface="Wingdings" pitchFamily="2" charset="2"/>
              </a:rPr>
              <a:t>) + 6AgBr(</a:t>
            </a:r>
            <a:r>
              <a:rPr lang="en-US" sz="2400" dirty="0" err="1">
                <a:sym typeface="Wingdings" pitchFamily="2" charset="2"/>
              </a:rPr>
              <a:t>aq</a:t>
            </a:r>
            <a:r>
              <a:rPr lang="en-US" sz="2400" dirty="0">
                <a:sym typeface="Wingdings" pitchFamily="2" charset="2"/>
              </a:rPr>
              <a:t>)  2AlBr</a:t>
            </a:r>
            <a:r>
              <a:rPr lang="en-US" sz="2400" baseline="-25000" dirty="0">
                <a:sym typeface="Wingdings" pitchFamily="2" charset="2"/>
              </a:rPr>
              <a:t>3</a:t>
            </a:r>
            <a:r>
              <a:rPr lang="en-US" sz="2400" dirty="0">
                <a:sym typeface="Wingdings" pitchFamily="2" charset="2"/>
              </a:rPr>
              <a:t>(</a:t>
            </a:r>
            <a:r>
              <a:rPr lang="en-US" sz="2400" dirty="0" err="1">
                <a:sym typeface="Wingdings" pitchFamily="2" charset="2"/>
              </a:rPr>
              <a:t>aq</a:t>
            </a:r>
            <a:r>
              <a:rPr lang="en-US" sz="2400" dirty="0">
                <a:sym typeface="Wingdings" pitchFamily="2" charset="2"/>
              </a:rPr>
              <a:t>) + 3Ag</a:t>
            </a:r>
            <a:r>
              <a:rPr lang="en-US" sz="2400" baseline="-25000" dirty="0">
                <a:sym typeface="Wingdings" pitchFamily="2" charset="2"/>
              </a:rPr>
              <a:t>2</a:t>
            </a:r>
            <a:r>
              <a:rPr lang="en-US" sz="2400" dirty="0">
                <a:sym typeface="Wingdings" pitchFamily="2" charset="2"/>
              </a:rPr>
              <a:t>SO</a:t>
            </a:r>
            <a:r>
              <a:rPr lang="en-US" sz="2400" baseline="-25000" dirty="0">
                <a:sym typeface="Wingdings" pitchFamily="2" charset="2"/>
              </a:rPr>
              <a:t>4 </a:t>
            </a:r>
            <a:r>
              <a:rPr lang="en-US" sz="2400" dirty="0">
                <a:sym typeface="Wingdings" pitchFamily="2" charset="2"/>
              </a:rPr>
              <a:t>(s)</a:t>
            </a:r>
            <a:endParaRPr lang="en-US" sz="2400" dirty="0"/>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 Base Neutralization</a:t>
            </a:r>
          </a:p>
        </p:txBody>
      </p:sp>
      <p:sp>
        <p:nvSpPr>
          <p:cNvPr id="3" name="Content Placeholder 2"/>
          <p:cNvSpPr>
            <a:spLocks noGrp="1"/>
          </p:cNvSpPr>
          <p:nvPr>
            <p:ph idx="1"/>
          </p:nvPr>
        </p:nvSpPr>
        <p:spPr/>
        <p:txBody>
          <a:bodyPr/>
          <a:lstStyle/>
          <a:p>
            <a:r>
              <a:rPr lang="en-US" dirty="0"/>
              <a:t>An acidic solution and a basic solution react to form a neutral solution.</a:t>
            </a:r>
          </a:p>
          <a:p>
            <a:endParaRPr lang="en-US" dirty="0"/>
          </a:p>
          <a:p>
            <a:pPr algn="ctr">
              <a:buNone/>
            </a:pPr>
            <a:r>
              <a:rPr lang="en-US" dirty="0"/>
              <a:t>Acid + Base </a:t>
            </a:r>
            <a:r>
              <a:rPr lang="en-US" dirty="0">
                <a:sym typeface="Wingdings" pitchFamily="2" charset="2"/>
              </a:rPr>
              <a:t> H</a:t>
            </a:r>
            <a:r>
              <a:rPr lang="en-US" baseline="-25000" dirty="0">
                <a:sym typeface="Wingdings" pitchFamily="2" charset="2"/>
              </a:rPr>
              <a:t>2</a:t>
            </a:r>
            <a:r>
              <a:rPr lang="en-US" dirty="0">
                <a:sym typeface="Wingdings" pitchFamily="2" charset="2"/>
              </a:rPr>
              <a:t>O + Salt</a:t>
            </a:r>
          </a:p>
          <a:p>
            <a:pPr algn="ctr">
              <a:buNone/>
            </a:pPr>
            <a:endParaRPr lang="en-US" dirty="0">
              <a:sym typeface="Wingdings" pitchFamily="2" charset="2"/>
            </a:endParaRPr>
          </a:p>
          <a:p>
            <a:pPr algn="ctr">
              <a:buNone/>
            </a:pPr>
            <a:r>
              <a:rPr lang="en-US" sz="3100" dirty="0" err="1">
                <a:sym typeface="Wingdings" pitchFamily="2" charset="2"/>
              </a:rPr>
              <a:t>HCl</a:t>
            </a:r>
            <a:r>
              <a:rPr lang="en-US" sz="3100" dirty="0">
                <a:sym typeface="Wingdings" pitchFamily="2" charset="2"/>
              </a:rPr>
              <a:t>(</a:t>
            </a:r>
            <a:r>
              <a:rPr lang="en-US" sz="3100" dirty="0" err="1">
                <a:sym typeface="Wingdings" pitchFamily="2" charset="2"/>
              </a:rPr>
              <a:t>aq</a:t>
            </a:r>
            <a:r>
              <a:rPr lang="en-US" sz="3100" dirty="0">
                <a:sym typeface="Wingdings" pitchFamily="2" charset="2"/>
              </a:rPr>
              <a:t>) + </a:t>
            </a:r>
            <a:r>
              <a:rPr lang="en-US" sz="3100" dirty="0" err="1">
                <a:sym typeface="Wingdings" pitchFamily="2" charset="2"/>
              </a:rPr>
              <a:t>NaOH</a:t>
            </a:r>
            <a:r>
              <a:rPr lang="en-US" sz="3100" dirty="0">
                <a:sym typeface="Wingdings" pitchFamily="2" charset="2"/>
              </a:rPr>
              <a:t>(</a:t>
            </a:r>
            <a:r>
              <a:rPr lang="en-US" sz="3100" dirty="0" err="1">
                <a:sym typeface="Wingdings" pitchFamily="2" charset="2"/>
              </a:rPr>
              <a:t>aq</a:t>
            </a:r>
            <a:r>
              <a:rPr lang="en-US" sz="3100" dirty="0">
                <a:sym typeface="Wingdings" pitchFamily="2" charset="2"/>
              </a:rPr>
              <a:t>)  H</a:t>
            </a:r>
            <a:r>
              <a:rPr lang="en-US" sz="3100" baseline="-25000" dirty="0">
                <a:sym typeface="Wingdings" pitchFamily="2" charset="2"/>
              </a:rPr>
              <a:t>2</a:t>
            </a:r>
            <a:r>
              <a:rPr lang="en-US" sz="3100" dirty="0">
                <a:sym typeface="Wingdings" pitchFamily="2" charset="2"/>
              </a:rPr>
              <a:t>O(l) + </a:t>
            </a:r>
            <a:r>
              <a:rPr lang="en-US" sz="3100" dirty="0" err="1">
                <a:sym typeface="Wingdings" pitchFamily="2" charset="2"/>
              </a:rPr>
              <a:t>NaCl</a:t>
            </a:r>
            <a:r>
              <a:rPr lang="en-US" sz="3100" dirty="0">
                <a:sym typeface="Wingdings" pitchFamily="2" charset="2"/>
              </a:rPr>
              <a:t>(</a:t>
            </a:r>
            <a:r>
              <a:rPr lang="en-US" sz="3100" dirty="0" err="1">
                <a:sym typeface="Wingdings" pitchFamily="2" charset="2"/>
              </a:rPr>
              <a:t>aq</a:t>
            </a:r>
            <a:r>
              <a:rPr lang="en-US" sz="3100" dirty="0">
                <a:sym typeface="Wingdings" pitchFamily="2" charset="2"/>
              </a:rPr>
              <a:t>)</a:t>
            </a:r>
            <a:endParaRPr lang="en-US" sz="31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Combustion Reaction</a:t>
            </a:r>
          </a:p>
        </p:txBody>
      </p:sp>
      <p:sp>
        <p:nvSpPr>
          <p:cNvPr id="3" name="Content Placeholder 2"/>
          <p:cNvSpPr>
            <a:spLocks noGrp="1"/>
          </p:cNvSpPr>
          <p:nvPr>
            <p:ph idx="1"/>
          </p:nvPr>
        </p:nvSpPr>
        <p:spPr/>
        <p:txBody>
          <a:bodyPr>
            <a:normAutofit lnSpcReduction="10000"/>
          </a:bodyPr>
          <a:lstStyle/>
          <a:p>
            <a:r>
              <a:rPr lang="en-US" dirty="0"/>
              <a:t>A substance combines with oxygen, releasing a large amount of energy in the form of light and heat. </a:t>
            </a:r>
          </a:p>
          <a:p>
            <a:pPr lvl="1"/>
            <a:r>
              <a:rPr lang="en-US" dirty="0"/>
              <a:t>Combustion of a hydrocarbon is when a compound that contains carbon and hydrogen (and sometimes oxygen) combusts.</a:t>
            </a:r>
          </a:p>
          <a:p>
            <a:pPr lvl="1"/>
            <a:endParaRPr lang="en-US" dirty="0"/>
          </a:p>
          <a:p>
            <a:pPr lvl="1" algn="ctr">
              <a:buNone/>
            </a:pPr>
            <a:r>
              <a:rPr lang="en-US" dirty="0"/>
              <a:t>Hydrocarbon + O</a:t>
            </a:r>
            <a:r>
              <a:rPr lang="en-US" baseline="-25000" dirty="0"/>
              <a:t>2</a:t>
            </a:r>
            <a:r>
              <a:rPr lang="en-US" dirty="0"/>
              <a:t>(g) </a:t>
            </a:r>
            <a:r>
              <a:rPr lang="en-US" dirty="0">
                <a:sym typeface="Wingdings" pitchFamily="2" charset="2"/>
              </a:rPr>
              <a:t> CO</a:t>
            </a:r>
            <a:r>
              <a:rPr lang="en-US" baseline="-25000" dirty="0">
                <a:sym typeface="Wingdings" pitchFamily="2" charset="2"/>
              </a:rPr>
              <a:t>2</a:t>
            </a:r>
            <a:r>
              <a:rPr lang="en-US" dirty="0">
                <a:sym typeface="Wingdings" pitchFamily="2" charset="2"/>
              </a:rPr>
              <a:t>(g) + H</a:t>
            </a:r>
            <a:r>
              <a:rPr lang="en-US" baseline="-25000" dirty="0">
                <a:sym typeface="Wingdings" pitchFamily="2" charset="2"/>
              </a:rPr>
              <a:t>2</a:t>
            </a:r>
            <a:r>
              <a:rPr lang="en-US" dirty="0">
                <a:sym typeface="Wingdings" pitchFamily="2" charset="2"/>
              </a:rPr>
              <a:t>O(l)</a:t>
            </a:r>
            <a:endParaRPr lang="en-US" dirty="0"/>
          </a:p>
          <a:p>
            <a:pPr lvl="1"/>
            <a:endParaRPr lang="en-US" dirty="0"/>
          </a:p>
          <a:p>
            <a:pPr lvl="1" algn="ctr">
              <a:buNone/>
            </a:pPr>
            <a:r>
              <a:rPr lang="en-US" dirty="0"/>
              <a:t>CH</a:t>
            </a:r>
            <a:r>
              <a:rPr lang="en-US" baseline="-25000" dirty="0"/>
              <a:t>4</a:t>
            </a:r>
            <a:r>
              <a:rPr lang="en-US" dirty="0"/>
              <a:t>(g) + 2O</a:t>
            </a:r>
            <a:r>
              <a:rPr lang="en-US" baseline="-25000" dirty="0"/>
              <a:t>2</a:t>
            </a:r>
            <a:r>
              <a:rPr lang="en-US" dirty="0"/>
              <a:t>(g) </a:t>
            </a:r>
            <a:r>
              <a:rPr lang="en-US" dirty="0">
                <a:sym typeface="Wingdings" pitchFamily="2" charset="2"/>
              </a:rPr>
              <a:t> CO</a:t>
            </a:r>
            <a:r>
              <a:rPr lang="en-US" baseline="-25000" dirty="0">
                <a:sym typeface="Wingdings" pitchFamily="2" charset="2"/>
              </a:rPr>
              <a:t>2</a:t>
            </a:r>
            <a:r>
              <a:rPr lang="en-US" dirty="0">
                <a:sym typeface="Wingdings" pitchFamily="2" charset="2"/>
              </a:rPr>
              <a:t>(g) + 2H</a:t>
            </a:r>
            <a:r>
              <a:rPr lang="en-US" baseline="-25000" dirty="0">
                <a:sym typeface="Wingdings" pitchFamily="2" charset="2"/>
              </a:rPr>
              <a:t>2</a:t>
            </a:r>
            <a:r>
              <a:rPr lang="en-US" dirty="0">
                <a:sym typeface="Wingdings" pitchFamily="2" charset="2"/>
              </a:rPr>
              <a:t>O(l)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Law of conservation of Mass</a:t>
            </a:r>
          </a:p>
        </p:txBody>
      </p:sp>
      <p:sp>
        <p:nvSpPr>
          <p:cNvPr id="12291" name="TextBox 2"/>
          <p:cNvSpPr txBox="1">
            <a:spLocks noChangeArrowheads="1"/>
          </p:cNvSpPr>
          <p:nvPr/>
        </p:nvSpPr>
        <p:spPr bwMode="auto">
          <a:xfrm>
            <a:off x="685800" y="1600200"/>
            <a:ext cx="7239000" cy="523875"/>
          </a:xfrm>
          <a:prstGeom prst="rect">
            <a:avLst/>
          </a:prstGeom>
          <a:noFill/>
          <a:ln w="9525">
            <a:noFill/>
            <a:miter lim="800000"/>
            <a:headEnd/>
            <a:tailEnd/>
          </a:ln>
        </p:spPr>
        <p:txBody>
          <a:bodyPr>
            <a:spAutoFit/>
          </a:bodyPr>
          <a:lstStyle/>
          <a:p>
            <a:r>
              <a:rPr lang="en-US" sz="2800">
                <a:latin typeface="Trebuchet MS" pitchFamily="34" charset="0"/>
              </a:rPr>
              <a:t>Matter cannot be created or destroyed</a:t>
            </a:r>
          </a:p>
        </p:txBody>
      </p:sp>
      <p:pic>
        <p:nvPicPr>
          <p:cNvPr id="12292" name="Picture 2" descr="http://www.docbrown.info/page04/4_73calcs/IronPlusSulphur.gif"/>
          <p:cNvPicPr>
            <a:picLocks noChangeAspect="1" noChangeArrowheads="1"/>
          </p:cNvPicPr>
          <p:nvPr/>
        </p:nvPicPr>
        <p:blipFill>
          <a:blip r:embed="rId2" cstate="print"/>
          <a:srcRect/>
          <a:stretch>
            <a:fillRect/>
          </a:stretch>
        </p:blipFill>
        <p:spPr bwMode="auto">
          <a:xfrm>
            <a:off x="914400" y="2590800"/>
            <a:ext cx="6019800" cy="31940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Change v. Chemical Change</a:t>
            </a:r>
          </a:p>
        </p:txBody>
      </p:sp>
      <p:sp>
        <p:nvSpPr>
          <p:cNvPr id="3" name="Content Placeholder 2"/>
          <p:cNvSpPr>
            <a:spLocks noGrp="1"/>
          </p:cNvSpPr>
          <p:nvPr>
            <p:ph idx="1"/>
          </p:nvPr>
        </p:nvSpPr>
        <p:spPr/>
        <p:txBody>
          <a:bodyPr/>
          <a:lstStyle/>
          <a:p>
            <a:r>
              <a:rPr lang="en-US" dirty="0"/>
              <a:t>Remember pure substances or just ‘substances’ is the term used to describe elements and compounds. Chemical formulas can be written for them.</a:t>
            </a:r>
          </a:p>
          <a:p>
            <a:r>
              <a:rPr lang="en-US" dirty="0"/>
              <a:t>Physical Change does not create new substances </a:t>
            </a:r>
          </a:p>
          <a:p>
            <a:r>
              <a:rPr lang="en-US" dirty="0"/>
              <a:t>Chemical Change creates a new substance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009"/>
            <a:ext cx="7242048" cy="1143000"/>
          </a:xfrm>
        </p:spPr>
        <p:txBody>
          <a:bodyPr/>
          <a:lstStyle/>
          <a:p>
            <a:pPr eaLnBrk="1" fontAlgn="auto" hangingPunct="1">
              <a:spcAft>
                <a:spcPts val="0"/>
              </a:spcAft>
              <a:defRPr/>
            </a:pPr>
            <a:r>
              <a:rPr lang="en-US" dirty="0"/>
              <a:t>Physical Properties</a:t>
            </a:r>
          </a:p>
        </p:txBody>
      </p:sp>
      <p:sp>
        <p:nvSpPr>
          <p:cNvPr id="14339" name="TextBox 2"/>
          <p:cNvSpPr txBox="1">
            <a:spLocks noChangeArrowheads="1"/>
          </p:cNvSpPr>
          <p:nvPr/>
        </p:nvSpPr>
        <p:spPr bwMode="auto">
          <a:xfrm>
            <a:off x="838200" y="762000"/>
            <a:ext cx="7162800" cy="2246769"/>
          </a:xfrm>
          <a:prstGeom prst="rect">
            <a:avLst/>
          </a:prstGeom>
          <a:noFill/>
          <a:ln w="9525">
            <a:noFill/>
            <a:miter lim="800000"/>
            <a:headEnd/>
            <a:tailEnd/>
          </a:ln>
        </p:spPr>
        <p:txBody>
          <a:bodyPr>
            <a:spAutoFit/>
          </a:bodyPr>
          <a:lstStyle/>
          <a:p>
            <a:r>
              <a:rPr lang="en-US" sz="2800" dirty="0">
                <a:cs typeface="Arial" charset="0"/>
              </a:rPr>
              <a:t>Characteristics that can be observed or measured without changing the composition</a:t>
            </a:r>
          </a:p>
          <a:p>
            <a:endParaRPr lang="en-US" sz="2800" dirty="0">
              <a:cs typeface="Arial" charset="0"/>
            </a:endParaRPr>
          </a:p>
          <a:p>
            <a:r>
              <a:rPr lang="en-US" sz="2800" dirty="0">
                <a:cs typeface="Arial" charset="0"/>
              </a:rPr>
              <a:t>Examples:</a:t>
            </a:r>
          </a:p>
          <a:p>
            <a:endParaRPr lang="en-US" sz="2800" dirty="0">
              <a:cs typeface="Arial" charset="0"/>
            </a:endParaRPr>
          </a:p>
        </p:txBody>
      </p:sp>
      <p:sp>
        <p:nvSpPr>
          <p:cNvPr id="4" name="Content Placeholder 2"/>
          <p:cNvSpPr txBox="1">
            <a:spLocks/>
          </p:cNvSpPr>
          <p:nvPr/>
        </p:nvSpPr>
        <p:spPr>
          <a:xfrm>
            <a:off x="1308652" y="2819400"/>
            <a:ext cx="7010400" cy="3429001"/>
          </a:xfrm>
          <a:prstGeom prst="rect">
            <a:avLst/>
          </a:prstGeom>
        </p:spPr>
        <p:txBody>
          <a:bodyPr numCol="2"/>
          <a:lstStyle/>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Phase</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Density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Viscosity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Conductivity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Solubility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Boiling/Condensing Point</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Melting/Freezing Point</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Mass</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Volume</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Color</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Shape</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lang="en-US" sz="2600" dirty="0">
                <a:latin typeface="+mn-lt"/>
              </a:rPr>
              <a:t>Specific heat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923</TotalTime>
  <Words>2468</Words>
  <Application>Microsoft Office PowerPoint</Application>
  <PresentationFormat>On-screen Show (4:3)</PresentationFormat>
  <Paragraphs>413</Paragraphs>
  <Slides>68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Albertus Medium</vt:lpstr>
      <vt:lpstr>Arial</vt:lpstr>
      <vt:lpstr>Calibri</vt:lpstr>
      <vt:lpstr>Gill Sans MT</vt:lpstr>
      <vt:lpstr>Tahoma</vt:lpstr>
      <vt:lpstr>Trebuchet MS</vt:lpstr>
      <vt:lpstr>Verdana</vt:lpstr>
      <vt:lpstr>Wingdings</vt:lpstr>
      <vt:lpstr>Wingdings 2</vt:lpstr>
      <vt:lpstr>Wingdings 3</vt:lpstr>
      <vt:lpstr>Solstice</vt:lpstr>
      <vt:lpstr>Chemical Reactions</vt:lpstr>
      <vt:lpstr>PowerPoint Presentation</vt:lpstr>
      <vt:lpstr>Types of pure Substances</vt:lpstr>
      <vt:lpstr>        Forming Compounds: Sodium metal + chlorine gas = Sodium Chloride (salt)          Na  +     Cl2              NaCl      :  </vt:lpstr>
      <vt:lpstr>PowerPoint Presentation</vt:lpstr>
      <vt:lpstr>Law of Conservation of Mass</vt:lpstr>
      <vt:lpstr>The Law of conservation of Mass</vt:lpstr>
      <vt:lpstr>Physical Change v. Chemical Change</vt:lpstr>
      <vt:lpstr>Physical Properties</vt:lpstr>
      <vt:lpstr>PowerPoint Presentation</vt:lpstr>
      <vt:lpstr>Other Phases of matter</vt:lpstr>
      <vt:lpstr>Other Phases of matter</vt:lpstr>
      <vt:lpstr>More Physical properties:</vt:lpstr>
      <vt:lpstr>Even More Physical properties!</vt:lpstr>
      <vt:lpstr>Physical Properties</vt:lpstr>
      <vt:lpstr>More physical Properties!</vt:lpstr>
      <vt:lpstr>PowerPoint Presentation</vt:lpstr>
      <vt:lpstr>What are some Physical Changes?</vt:lpstr>
      <vt:lpstr>Physical changes   Phase changes</vt:lpstr>
      <vt:lpstr>PowerPoint Presentation</vt:lpstr>
      <vt:lpstr>PowerPoint Presentation</vt:lpstr>
      <vt:lpstr>Lets Heat things up!!!</vt:lpstr>
      <vt:lpstr>Now cool it down…</vt:lpstr>
      <vt:lpstr>Kinetic Molecular Theory</vt:lpstr>
      <vt:lpstr>Chemical Properties</vt:lpstr>
      <vt:lpstr>Chemical Changes</vt:lpstr>
      <vt:lpstr>Indicators of a Chemical Change</vt:lpstr>
      <vt:lpstr>Product Testing</vt:lpstr>
      <vt:lpstr>Chemical Equation</vt:lpstr>
      <vt:lpstr>Symbols and Terms</vt:lpstr>
      <vt:lpstr>Balancing Chemical Equations</vt:lpstr>
      <vt:lpstr>Symbols</vt:lpstr>
      <vt:lpstr>Identifying Physical States in Chemical Reactions</vt:lpstr>
      <vt:lpstr>Identifying Physical States in Chemical Reactions</vt:lpstr>
      <vt:lpstr>Identifying Physical States in Chemical Reactions</vt:lpstr>
      <vt:lpstr>Identifying Physical States in Chemical Reactions</vt:lpstr>
      <vt:lpstr>Identifying Physical States in Chemical Reactions</vt:lpstr>
      <vt:lpstr>Electrolytes</vt:lpstr>
      <vt:lpstr>Electrolytes</vt:lpstr>
      <vt:lpstr>Weak Electrolytes </vt:lpstr>
      <vt:lpstr>Nonelectrolytes </vt:lpstr>
      <vt:lpstr>Types of Chemical Reactions</vt:lpstr>
      <vt:lpstr>1. Synthesis reaction</vt:lpstr>
      <vt:lpstr>Synthesis </vt:lpstr>
      <vt:lpstr>PowerPoint Presentation</vt:lpstr>
      <vt:lpstr>2. Decomposition reaction</vt:lpstr>
      <vt:lpstr>PowerPoint Presentation</vt:lpstr>
      <vt:lpstr>PowerPoint Presentation</vt:lpstr>
      <vt:lpstr>PowerPoint Presentation</vt:lpstr>
      <vt:lpstr>3. Single Replacement reaction</vt:lpstr>
      <vt:lpstr>PowerPoint Presentation</vt:lpstr>
      <vt:lpstr>PowerPoint Presentation</vt:lpstr>
      <vt:lpstr>PowerPoint Presentation</vt:lpstr>
      <vt:lpstr>3. Double Replacement reaction</vt:lpstr>
      <vt:lpstr>Double Replacement</vt:lpstr>
      <vt:lpstr>Double Replacement</vt:lpstr>
      <vt:lpstr>PowerPoint Presentation</vt:lpstr>
      <vt:lpstr>PowerPoint Presentation</vt:lpstr>
      <vt:lpstr>PowerPoint Presentation</vt:lpstr>
      <vt:lpstr>Combustion Reactions</vt:lpstr>
      <vt:lpstr>PowerPoint Presentation</vt:lpstr>
      <vt:lpstr>PowerPoint Presentation</vt:lpstr>
      <vt:lpstr>Synthesis</vt:lpstr>
      <vt:lpstr>Decomposition</vt:lpstr>
      <vt:lpstr>Single Replacement</vt:lpstr>
      <vt:lpstr>Double Replacement</vt:lpstr>
      <vt:lpstr>Acid – Base Neutralization</vt:lpstr>
      <vt:lpstr>Combustion Reaction</vt:lpstr>
    </vt:vector>
  </TitlesOfParts>
  <Company>Wake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Reactions</dc:title>
  <dc:creator>jlamberth</dc:creator>
  <cp:lastModifiedBy>Tullettia Taylor</cp:lastModifiedBy>
  <cp:revision>43</cp:revision>
  <dcterms:created xsi:type="dcterms:W3CDTF">2014-02-06T16:07:27Z</dcterms:created>
  <dcterms:modified xsi:type="dcterms:W3CDTF">2019-01-28T16:55:10Z</dcterms:modified>
</cp:coreProperties>
</file>