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76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87" r:id="rId4"/>
    <p:sldId id="288" r:id="rId5"/>
    <p:sldId id="299" r:id="rId6"/>
    <p:sldId id="284" r:id="rId7"/>
    <p:sldId id="285" r:id="rId8"/>
    <p:sldId id="286" r:id="rId9"/>
    <p:sldId id="296" r:id="rId10"/>
    <p:sldId id="290" r:id="rId11"/>
    <p:sldId id="291" r:id="rId12"/>
    <p:sldId id="302" r:id="rId13"/>
    <p:sldId id="289" r:id="rId14"/>
    <p:sldId id="292" r:id="rId15"/>
    <p:sldId id="265" r:id="rId16"/>
    <p:sldId id="293" r:id="rId17"/>
    <p:sldId id="281" r:id="rId18"/>
    <p:sldId id="297" r:id="rId19"/>
    <p:sldId id="295" r:id="rId20"/>
    <p:sldId id="298" r:id="rId21"/>
    <p:sldId id="269" r:id="rId22"/>
    <p:sldId id="304" r:id="rId23"/>
    <p:sldId id="276" r:id="rId24"/>
    <p:sldId id="277" r:id="rId25"/>
    <p:sldId id="305" r:id="rId26"/>
    <p:sldId id="300" r:id="rId27"/>
    <p:sldId id="301" r:id="rId28"/>
  </p:sldIdLst>
  <p:sldSz cx="10287000" cy="6858000" type="35mm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F5F5F"/>
    <a:srgbClr val="4D4D4D"/>
    <a:srgbClr val="00FF00"/>
    <a:srgbClr val="FF0000"/>
    <a:srgbClr val="0000CC"/>
    <a:srgbClr val="FF8458"/>
    <a:srgbClr val="B282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24" autoAdjust="0"/>
  </p:normalViewPr>
  <p:slideViewPr>
    <p:cSldViewPr snapToGrid="0">
      <p:cViewPr>
        <p:scale>
          <a:sx n="66" d="100"/>
          <a:sy n="66" d="100"/>
        </p:scale>
        <p:origin x="66" y="-84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38533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07" tIns="45295" rIns="92207" bIns="452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03263"/>
            <a:ext cx="5210175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xmlns="" val="2490579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3177" tIns="46589" rIns="93177" bIns="46589" anchor="ctr"/>
          <a:lstStyle/>
          <a:p>
            <a:endParaRPr lang="en-US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412" tIns="0" rIns="19412" bIns="0" anchor="b"/>
          <a:lstStyle/>
          <a:p>
            <a:pPr algn="r"/>
            <a:r>
              <a:rPr lang="en-US" sz="1000" i="1" dirty="0"/>
              <a:t>1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3177" tIns="46589" rIns="93177" bIns="46589" anchor="ctr"/>
          <a:lstStyle/>
          <a:p>
            <a:endParaRPr lang="en-US" dirty="0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3177" tIns="46589" rIns="93177" bIns="46589" anchor="ctr"/>
          <a:lstStyle/>
          <a:p>
            <a:endParaRPr lang="en-US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  <p:sp>
        <p:nvSpPr>
          <p:cNvPr id="512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03263"/>
            <a:ext cx="5210175" cy="3473450"/>
          </a:xfrm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12-5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0113" y="703263"/>
            <a:ext cx="5210175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7</a:t>
            </a:r>
            <a:r>
              <a:rPr lang="en-US" baseline="30000" smtClean="0"/>
              <a:t>th</a:t>
            </a:r>
            <a:r>
              <a:rPr lang="en-US" smtClean="0"/>
              <a:t> 12-5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12-5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12-5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12-5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42901" y="329185"/>
            <a:ext cx="9598562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70921" y="434162"/>
            <a:ext cx="9345160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12673" y="1820206"/>
            <a:ext cx="874395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812673" y="3685032"/>
            <a:ext cx="874395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1B41D8-94F7-402A-A024-3D39539E7F64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C4F6AC-93B3-4F46-930B-73110830A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785" y="4983480"/>
            <a:ext cx="9206865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0352"/>
            <a:ext cx="9206865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1B41D8-94F7-402A-A024-3D39539E7F64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C4F6AC-93B3-4F46-930B-73110830A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533405"/>
            <a:ext cx="222885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533403"/>
            <a:ext cx="668655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1B41D8-94F7-402A-A024-3D39539E7F64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C4F6AC-93B3-4F46-930B-73110830A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785" y="4983480"/>
            <a:ext cx="9206865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785" y="530352"/>
            <a:ext cx="9206865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1B41D8-94F7-402A-A024-3D39539E7F64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C4F6AC-93B3-4F46-930B-73110830A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42901" y="329185"/>
            <a:ext cx="9598562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70921" y="434163"/>
            <a:ext cx="9345160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887" y="4928616"/>
            <a:ext cx="9206865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6887" y="5624484"/>
            <a:ext cx="9206865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1B41D8-94F7-402A-A024-3D39539E7F64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C4F6AC-93B3-4F46-930B-73110830A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646" y="530352"/>
            <a:ext cx="442341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780" y="530352"/>
            <a:ext cx="442341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1B41D8-94F7-402A-A024-3D39539E7F64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C4F6AC-93B3-4F46-930B-73110830A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785" y="4983480"/>
            <a:ext cx="9206865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127" y="579438"/>
            <a:ext cx="442341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233690" y="579438"/>
            <a:ext cx="442341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83127" y="1447800"/>
            <a:ext cx="442341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33690" y="1447800"/>
            <a:ext cx="442341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1B41D8-94F7-402A-A024-3D39539E7F64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C4F6AC-93B3-4F46-930B-73110830A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1B41D8-94F7-402A-A024-3D39539E7F64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C4F6AC-93B3-4F46-930B-73110830A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42901" y="329185"/>
            <a:ext cx="9598562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1B41D8-94F7-402A-A024-3D39539E7F64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C4F6AC-93B3-4F46-930B-73110830A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132" y="533400"/>
            <a:ext cx="3343275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231203" y="1447802"/>
            <a:ext cx="3343275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56544" y="930144"/>
            <a:ext cx="520442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1B41D8-94F7-402A-A024-3D39539E7F64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C4F6AC-93B3-4F46-930B-73110830A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42901" y="329185"/>
            <a:ext cx="9598562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7200900" y="434162"/>
            <a:ext cx="2615181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012056"/>
            <a:ext cx="92583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7270551" y="533400"/>
            <a:ext cx="2520315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1B41D8-94F7-402A-A024-3D39539E7F64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C4F6AC-93B3-4F46-930B-73110830A3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4165" y="435768"/>
            <a:ext cx="666597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42901" y="329185"/>
            <a:ext cx="9598562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70921" y="434162"/>
            <a:ext cx="9345160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65785" y="4985590"/>
            <a:ext cx="9206865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65785" y="530352"/>
            <a:ext cx="9206865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4248369" y="6111876"/>
            <a:ext cx="257175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11B41D8-94F7-402A-A024-3D39539E7F64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820119" y="6111876"/>
            <a:ext cx="257175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391869" y="6111876"/>
            <a:ext cx="51435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BC4F6AC-93B3-4F46-930B-73110830A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62000" y="1085850"/>
            <a:ext cx="8763000" cy="1143000"/>
          </a:xfrm>
          <a:noFill/>
          <a:ln/>
          <a:effectLst>
            <a:outerShdw dist="71842" dir="2700000" algn="ctr" rotWithShape="0">
              <a:schemeClr val="bg2"/>
            </a:outerShdw>
          </a:effectLst>
        </p:spPr>
        <p:txBody>
          <a:bodyPr>
            <a:noAutofit/>
          </a:bodyPr>
          <a:lstStyle/>
          <a:p>
            <a:r>
              <a:rPr lang="en-US" sz="7200" dirty="0" smtClean="0">
                <a:latin typeface="Westminster" pitchFamily="82" charset="0"/>
              </a:rPr>
              <a:t>Physics Unit 6 - Magnetism</a:t>
            </a:r>
            <a:endParaRPr lang="en-US" sz="7200" dirty="0">
              <a:latin typeface="Westminster" pitchFamily="82" charset="0"/>
            </a:endParaRPr>
          </a:p>
        </p:txBody>
      </p:sp>
      <p:sp>
        <p:nvSpPr>
          <p:cNvPr id="83970" name="AutoShape 2" descr="data:image/jpeg;base64,/9j/4AAQSkZJRgABAQAAAQABAAD/2wCEAAkGBhQSEBUUEBQUFBQUFBUVFRQQFRUVFBUUFhcWFBQVFBQXHCYeGBkjGRUVHy8gIygpLCwsFh4xNTAqNSYrLCkBCQoKDgwOGg8PGiokHiUpKiwuLSkpKSwsLCwsKywsKi0sLCwsLSosLCkqLCw0KSwsKiopLCwsLSwpLCwpKSksL//AABEIAMABBgMBIgACEQEDEQH/xAAbAAABBQEBAAAAAAAAAAAAAAAAAQMEBQYCB//EAEUQAAIBAgQCBwUECAUCBwEAAAECAAMRBBIhMQVRBhMiQWFxkTJSgaHRByOSsRQzQlNiwdLwFWNyouFzwiRDVIOjssMX/8QAGgEBAAMBAQEAAAAAAAAAAAAAAAECBAMFBv/EADERAAICAQMBBgQFBQEAAAAAAAABAgMRBBIhMQUTQVFhcRSBkcEiQqHR8CMyseHxFf/aAAwDAQACEQMRAD8A9xhCEAIQhACEIQAhCEAIQhACEIQAhCEAIQhACEIQAhCEAIQhACEIQAhCEAIQhACEIQAhCEAIQhAEvC8SEAW8LxIQBbwvIhxR1tzI9DaJ+kt4ekruRbayZeF5D/SG5/KJ17c/yjchtZNvC8gtiG5n4Rr9Nf3X9ALfORuG0s7wvKXiHE6iZOrpVK2ZrEoQoQXXtNm1I1J0H7J77AvYfFu18ysljYXN8wsDcaC2pI+EbhtLQmJnEg5zzPrEznmZG8bSf1gidaOcg5zzMTMeZjeTtJ/WjnDrRzlfcwLRvG0sesEM4lbmPOGY8zG8jaWeaF5WdYeZ9YdYeZ9TJ3jaWd4XlX1x5n1h1ze8fWN42lpeF5UnEN7x9Y2cS3vH1jeMF1eF5RnFv7x9Zz+mv7xjeMF9eF5Q0+JuHW7XBYAg22JtL2WTyQ0LeF4kJJB1eEQQgCQhCAEIQgFG1ZrntU11OjBnffchWGXy1nQqH94vwov/AFmSKaZVAHj8ddz4zqc8HQjhz7/pRb6xbn3n+FL6iSIWjAyMXPOp+BB+aw151PSn9I+BFtG1AYsf8z/44a/5nqkfhaNqGRjXk/4k+sNeTfiX6x6EbUMjFjyb8Q+sLHk34xH7RJG1DIzY8m/GPrAg8m/GPrHYkbUBnKeT/jH1iFD/AB/jH1j8I2oZI5Q/5n41+sQ0zzq/jSSIl5O1AjdSedb8VOcGgfer+tL+mTRM3S6X9YzLTRQVR3PWVDcZf2SoTRidLX7jv3xhE4bLNqLfvK/pRP8A2Rl6D91auP8A26J//OZ/DdNKlTEU0ApdW9YUsyrVObVQcrNoDZw2vz0vrbX+Ms4YKp5K1qL/AL+r8aNM/wDYIz1FX/1L/HDJ9IlTpAos2R+rYgLU0swIuGC3uUO4PK2mssAwIuNQdQR3znw+jJ5KthUXU11e1jZ6PV/7g2/wM3QMymIHZPkZpcGtqaAbBFAvr3DvnSKwVY9CEJcqKIQEIAkIQgBAmE5c6HyMAgxQsG3nnXEuK1qWPZg9TKtTNkztlIvYrlvaxH5zm3hG/S6V6mUoxeGln39D0cLACYLprx8l1WhUZVVAboxW7VAGG3JSvqYvHelDV6GGSk5SpU7VYoSpUr2LXGoBa7eQEhzXJpr7LtnGEuiln5cZ5+RvLQtPPuknSeulQUabOopIgbKbO75ATd9+8DzuTIHDekeKpsHZn0Pap1X6xWUee3mNRKuxJ4Lx7ItlBSyuVlfz1PTXe0VTcRpnDBWGzKCPI6j85S9KuPNh0RaVg75u0RfKq22B0uSfkZi0dt1/aFmnzwksfRZ5PGunGqvfIv5TdKeLth6INP23bKCQDlAF2Nj37Aec88H2j1UrsjVavZJGYgOpKmxGW2g/vSaXjXFlxWBoV7WDOwJANgwumx1ANtp7ep0k6Y7sp+xbszUV36iMZxeOvJnH6SV+tALV9TbrOsfLmy5rcvCbvozxw1aT9ewBp2u7EKCrXsWO17gi/fpMj/jgGGNA9XlLZg5PaGoJFr8x84/gLNgsSwvlvRGbYEh7kD1HymGpZml5n1HaEIPTyk4pNP8ADjHTj+YNweM0LX66lb/qKf5zqvxOkgDPVpqreySwsfK288pfBYqoM2FVTSp2NYnLe17sFvr7AJ05QbhmJxF1weUOAWObLbJa37SkXzFZ6fwsFlt9Op8setYfEpUXNTdXXmhBHkbbRyYDoTUdMWKbaMyslRQeznVSfkym0ONdNqxquKBKorFVFNVLuQbFiW56mw2HOZNRBUyxk16XSWaltQ8Fl5N9aFpiOj/Sqt1qCuWanUIU9YFD0yTYHMu4v3HuM3JE5RlkjU6Wenkoz8fI5nnnEl6rHVEJIp5mfssyEKy9aSrKykPqVBvuRyE9EldjeA0Kr56iZmsBfMwuBsDlI8vKdYSUc5WeP1MbT8Dy9VWi2HNLRbrVy5i2Wtn+87TEsSTTB7RJsRNf0w4yFZKYqGnTK9dVam1nNEPTUqCNVGV2Yka2Xzl6vAcOtrUKWm10DW8s17TIfaB0RqVL1cLkDHKTdLnOgCqbqdjTBQixuMum8i6XeJJcdTtppKqe6XP/ADr8iLjqToypdu0VS7OOqYXYpkuQqix2GozE2K6vreBYlamGpOgIVk0DWuCCVYG2l8wO2kxHR3hWJelZKeIpLdkNOtXPUoV0ORAoq5L7AlfE7mb3hmAFCilJdQi2ue87knzJJ+MxUwnF4kaL4VxhlSTbaxjy5zny8OOo7VGhmh4e16NP/Qv5TPvLvgx+4TyI9CRNaMTJsIQlioohAQgCQhCAE4rHsmdxuv7PpBK6kS0w32h4YUytXRQ2hJ2uLD5gj8M9BSjoDIXGOAUsVT6uuudLhrXI1G2o1lZRysGvSajuLlZ5Hh9bHsSppLnopY16i6imHORDfnm179JpuhGGSviRlYME7TW10HPz2+M3eF6FYWlRqUUogU61usF2Oa21ySTprtzkjgHRHDYQs2HpBC4AY3Y3A1A7RNtdZyVWHk9i7trfXOCT56HmnTPFqmPrJWOUt2gWuAyMLAgjbl8JnMHh8PTFi61SToD2iPAW0nufHOiuHxa2xFNXtsT7Q8mGo+BEq+FdBMHhnD0qK5xszlnKnmucmx8YlVl5FHbEI0qE45aWCww2lOmG7J6pLg6EEKARMj9o2OWm2Hz6BlqDNuL3U2NpqOL9HKeJZWqlrqCBlYjc3N53i+jdCrhxQqpnpqAAG1Itsb738RY6zjoqJafXT1L6NfsfPamEbqtmeWec1uOUKtCnSZMK2Qk5ic5Ym5JyDUE31Pf+W26L4WnVwKp1aimS4yhbKRmvex8fy8JFwn2XYKm1wtQ67NUe3lvtNdhKCoAqgKqgBQosABsAJ7OovhOO2C8cmPT0TrlulLPGDN//AM+wpNzTJ1vbO9vTNtF6ZUkocNq2UKiBLKoAAHWLsJrIjoCLEXEyR/C0zdK2cuJPJ5l0Ex4q4LGlFNlU+ZPVPoLfD1jP2a48VMTUAR1tRJu236ynptvPUlpACwAtyjGJQAaTtK5vd6lEzy7gWMP+KheqqD7+r27HLb7zteztt3zP8Qqq7Vaefq6mZge1lZWza2va+vKezgW2t6TOcf8As/wuLfPUUq53emcpNufcfiDM98nbj0PU7O1q0s3uXDR57wWiq1aQeoatTrEIs7HXMCBlBI9Z7O+/xMz3Aeg2FwjZ6SFqg2eoxZl/030U+IEvzOUI7UR2hq4aiacFhIIhizky55o20bMcaNmANZANgB5AD8pyY40bMA4aW3AW+5tyZh87/wA5UmWfR89hhyc/MCSiGWkIQlioohAQgCQhCAEaxB0+P1jsZxPdBK6jqDQeUWEIIOWWC7TqZ/pnwytXw4TDFA+cMTUuFygNcdkE31HpJKzk1FtLLJHAOkYxRqZUKBMtixBJDZtwNvZ8YnEekGHpOVeoAw3ChmI88oNvjMN0V4fXqYmm9AoKdN1NXMWDZO4KBvs2/hK6vgUeo5rPUFi7K1LXNVzaZ/Dec7G49Dt2BD46tzub48sZfPt4HqeGxa1FDU2DKdiu3/B8I7mmV6An7uqL6Bk05Ehr/kPSarLJi8rJo1VKptlWnnAZpU0+kd8Z+jhNr3ct3hM+i2+G8ncSwrPRqIhAZ0ZVJ2BYEAnw1nmLcDr9YcOHpdeNM5BFMtbObae7ptvLJHia/UWU7Ni6yS9/T5+Z6lV4wq1BTN8zWtppre1z8JJ/SJkeLB6L0yF6yolJLKo9t0BFlvzI+ce4Lxau9QJiENNixUoxRraXVlZNCD9Zk+IxNxl54EdYlNwmvzJceGfM05xMZrVLzJcQ+0KmlQoqF7MUDFioYjQ2AU2F+8y84RxZcTSFRAV1KsrbqwsSL9+hBv4zRuT4R7dmkuqjvnHC/cmQMi8VrMlCoyaMEJU2vY87He28y2E6Yv8Aojmow68EBdFGja5io0OWzDbvWQ5JFqdJZdHdDzS9efH2NleNYjFogHWOiX2zsFv5XOsyVLpbUq0sOlM/fvUtVOUGyrsQtrdu4/C0reP4dquMqBq3UjOQKhGYKqg5F/ISrnxwbK+zJb3G144b45fDx09fA9ApVAwBUhgdipBB8iJ1aYHg2IdKGICsR2EbskjtdYq3HK4JjS47GuwFKnWqKCAHNTKvcdL2vbYm/dNtGn72vvHJJZxyeP2g/hNQ6EnLjJv2EbjzDeeddJOkmMNd0wSu5puVWnSIQkKSGdmO+23iJ5GlvlbKxS/LJpe2EcdReqFHhty4S9TW8O43TrlxSzXS2bMttyRprrtJZmR+z89qtfchL353a815m05aK6V1KnLq8/5ODJ3R8/rB4qfkfpIMl8Cb7xxzVT6E/WSjWy7hCEsVFEICEASEIQAjNb2hHiYwTdx/fOQSh+EISSBCY1U1BHMEesdMZaSSYDhXQjF0sVTc1aJpJUBuQwqFFN7GwtmIFt5fcQ6D4atULsGBY3bIxUE+IH8rTQCIu8Pkrpq1ps9zxnyGeG8Kp4emKdFQqjXTUk82J1J8TJaiEAZB0bbeWKyzC9JeguIrYl6tCsirUsStVM1mtY5Ty0Hzm5LQeDhbRC6O2xZRl+IcHxJfDdS1HLTSmtVqgfMSpFygG2gO/OSMbwuu2MWrTemtEZcyspNQ5b3ytew0IG3dL2IZzdUX9cj4avy8U/p0PB+LYxUqsj1Xw9RKjZhZhmF+6w1U7gz0f7OtcK7gPlepdWqZjmAUAkZtbXFvWaetw6mxu9NGP8Sg+PfHWEiNeHk93VdpfEVKtx5459hpxfSeV8Q6O4l8U9ClTdFZiBiTYoi+0WtubC4tfeeqmJJlFPqZdNq56bds8Vg8/wCgfDK3Xl8RQel1a6MxBVnOnZt8T8JfcW6HrWqM61Hplvay2IJ52PfNCYQopLBN2uttt73OHjHBm26LdVhaqYcl61QKM9Y32YG2g0G+w3tLDo9g6lLDqlYqXBYnJfLqxIGoHdLO0DOu97NnhnJhn+OzvZcy6ZINWvVFUKtNTS0u5azA2N7LbXumE490exq16j4ZVqK5ZlIc03XNqVY3F18j5gT0TrAR2SD/AKSD+UbMzVUxrcnH8zy/cpqKoXJRmuhjugXDsTT604qitEEIFs4csQSSdCbAC3rNWZ2ZwZ1K1VRqgoQ6HBj/AAhrVz4ofkVMYM6wDWrr4hh8r/yknVmkBhOUM6lioohAQgCQhCAcuYxS9r++U7qtOMN7RkIlEmEISSBGjDGPNGGkkoBBN5xUqhVZjsoLHyAuZQ8K6XCriFolMpcOy3a5soJ2y27uc5ysjFpN8s0V0WWRcoLKXU0phC8yuJ47VpYvFXOanSoF1S+l1WmRpbS5Zrm/fOhhu1EacOXi8fo39jR18YlO3WOqZjYZ2C3PIX3MfqTx/iHHsXiXpHEJaiKgNKoAgV2uodQB2uzoNZe9L+L4o4qomHqrTFKxs7silQmZ7FdTUJNgDK5MH/prl7eMxx81n5HoUQiZThHSdKGDR8TUZiz1At+05Cm51J2F9ye+XPBukVHFBjRJ7NrhgAbHZhYkEeRjKzg9ehTuojqFF7WslhOHjk4cSQMmJFMSVJElB0v4m9KmgpEqXYgsNwqgaA9xN9/CX8qOkvCHr01FMgMpJGb2SDoQe/8Av0hrjg0aWcIXRlYsoyXDOJYuhUQ1rgNlYKXLq9JttybHfWXfSfj69a2EFs1lZtTcj2rbWtsZB4b0PxBqqazU0QEEinmZ2AN8oLCw8/lLPpilJEWq4VXaoEzkdrVWOW9r20+UzWxkq3g9iVuns1NeFl+ixznj6ETof+ur9u9lQZLAZNT3995pTIfAcNTFBXRVBqKCzqAC+9ix3Pxkxp0ohsrSPJ11qtvlJe30WDgzkzozkzsYxsxKBtWpnxt6gidGNMbOh/jX8xBBpKLR6RKLSUDJRB0IQEJIEiMYs4qGQwMVWi4Qbxmq0kYQaekID8IQkg5aMtHnjJlkSjMdNeH16iU2olQtMs1XNe5Ts3y6HWwPLcayF0SwFU4laq5eqUMrXvnzkaWHKxE1HGaDvh6q0rdYyMqZvZzHTXwkPopw2rRola5QuXJ+7vYCwHeBroZknRm5TPVr1e3SOvjPT5PqZHhnR2vicxpVkpojWOZS7ZjrdRcAC1td5dPgjWx+KpslUI9Fk63IRT1Wn7FTbNcH8M0PC+CUcMrDDoEDtmaxJu1rX1PKTrz0773bL08D5uGhgoxT6p598Z/c81T7L8UKikYunlDAm9BbkAg7h97CQeneCqNjqh6nFAEqVfCBitQKBYPlNr7ixtpPUcdXKUqjqLlEdgDsSFJF/jPNMZ9pNakF610Bc2UrSB71FvLtCcoVOXKLz0VUo7YrGfIZ43w2umEw7PQqj9ddaYz1KYcqULIOdtbXy6X3lt9mGEqZqlR1r5erCB64KZmzBuyh7rDcC0ruM/aZVpqucqm4LJSD5mG5IYkDQ93jNf0T6SNiEdaoGekAcyiwZTfXL3G4+ciellH+oz2atU6tGtJFcJYT8cZyaAsOYnLGUWJWrUH3RGbViW5W0GvjJWExIVGdtlp5mt4C5tPn6O1ZXWxjsxGTaTz5fIpOlQhubJ5nJnmfG/tPqUWVmORXJCoiI1gtvaZtT7Q29JoeCcdrVUrdYwJQJlICqQS1jsJ7sY7nhHhR7Vpk0kpc5w8LDx18fsaowmRxfSeolRKXV1mBy5qyC6pnYqoY8tL92/fNFwvEl1ObUi2vnz9J2np5QjuZoq1kLJKOGsrKJcZxeBSqAKiK4BuA4DAHa4B77EzP4jp/RViFVmAOUOWRFY/whtSJOw/SinUw1WsoINFSWR9wbXGo3U8xyMyqUXwerZpb6Id5OLSX89yXUxlGkVplkQ6BUGm+igKNp2089rcdFWt+kjL7SsLZstqdt76/szacC4oMTRFQWALMOySR2bbXAPfFk41Qc5cJHi6XXLUWSh9OvT19SWZyZzUxahiGSqB7+W6+ekXMDqNQdj4TJptbTqW1W+V6HqTqlBZaOTI+KNrHkQfQyQZGxnsmbTmX9MyZTMrqD6A+Ak6i0ggfEICEsBIzVMeMjVTIYI1Uybhhp8ZXuZY0PZkoDhhCBMA4cxozpzOLy4Fi04l4tOCToxDFhIBF4p+oq/8ASqf/AEM886F4ajWXE5xTqlKIYFgr5Lh7kb22HpPSq1AOrK2oZSp8iLH5Sp4R0Rw2FFRaFPL1oyvdna6i4A7RPM+s6ws2xcfPAMd9n+Ho16lUOKdUCmpswV7HMNdRpHPs6xCtXqqrA5qJuBfSzKOXjNhwjozhsKWOHpCmXAViL3IGttfGdcM6OYbDsXoUUpswsWUAEi9yL+YHpLyv3bvXBOSg6rG0WKLTFVR7L5gpy9wbtD+++OYX9JalXFegEvQcLlYHM50CgBj4zWXkLjAY4eqKftmm4TW3aKkDXu854tXZtNdneRzk7W3ucHFpdPqeRYbpJh6IcVDTOdGp2rBgULEC4spF7jbw7rS/4FXKUcQwR3IFLsUxdz95rYd/efgZksViLuUxOEqmoDftIWu3MErrr5/Gb/7PsJXtUq16RpJUCimtT9YbEksynUDbcDynpxlteT4+jSTldCO1qK3dccZXh/sseHYpmwVRzSqI3btTqLaobKoFhbv2jHDsaz4fElqVSlamf1gIJBR7kaDYazS2iFQQQRoQQRzB0MvK1yUl5n0ddEYShJfl6HimKzhVNJEqG/7YuLc1NxrcTXdCKGepVStlYPRsyBLAjOt8wJNxEx32UKahbDYmpQRjc07FgP8ASQwNvO80fRropSwSHIzVKj+3VqHtEb2AGgG31mGFbUsn1eu7SovoaWdzMpxfC0qWKamiL1alL0kAAylVLDKNr3b1mhw/UjDL1BOGp9YbZVAKtre4BtE6Q9B6GLqdY5dHsATTIF7bXBBElcM4BTw+HFBczrdmvUsSSxudgB3CdNRX3tbh5o+L0mnnp9RKzK2t59RcJjSjXfE0aia7IFfw1U2+Ul9cHGZdjt+Uh/4JRBvkHxJI9LyYBpPK7P7OlppucmuVjg9i+2E/7ft9jkxjEjsx4xquOyZ7JlLDAvdF/wBI/ISxotKjhjfdr5W9CRLOiZUE5YRKZhLARzpIlUyVUMh1TIAx+0JY0h2R5StQ9r1lmnsjyElE+BW8U411LhcmbMt73t3kW2PKRT0l/wAo/iH9Mc4hw41at7hQoUagm51J28x6zh8BTXRqgB8V+pggQdIB+6PqPpOhx0fu29V+kQUaH70egnfV0P3kckh/ji/u2/2wHHVH7D/7frF6uj+8HpA4el3VB6f8yORk5PSBfcf/AG/WFPpArMAEe5IGoFtdNdYHAKdmU/Axo4LIQ5K5Qy3te+rADS3MiRySXFz/AAzk1D/D85xeJJB3n8vnOS/l84k5JkZB31h/h+c5L+XznIgfGCQt4LDN5RDEggHqWBNgba6b/C8TOfd+af1Tiuew3kfyjjnU+ZgCGofd+a/1Tk1D7vzT+qdXiMYBwap9w+tP+uNvUPuH1T+qOXnDwBlqh935p/VGzUPu/NP6o60bvIIOOsPeLedvHkTynNVtIN7Xw/mfrOX2gDvCKnZI5MR8ND/My3pGUnCT7f8AqHzH/EuaJkkFjRMSJhzCWBEqcVpH9sejfSRamPT3h8/pKWE472C2TGJf2h8/pJw4pSt7Y25N9Jm4Se8ZJdvxBMxOYbi2/uqOXMGUfGlZ6oakVsAAc3ftzHn6xYRvYOMOW/aC/C0krW8B8ozCO8YJBrDkvynJYH9lPQRmEb2Cdgq6qpBspLd3IDfSd1sUrIVuNSnoHUn5CVwlCOE4m9M9cbqVz/8AiK5FTKULGxWyZrVOyLgZha/dKmwbj/EE94fP6Q/T094fP6TDYfhOJHUhq36sg1LV8QTWv1SvqVGUZVqEb9phzJj+A4ZXSpTZ6jOoXtBsRXbt5qhLBWWzDKaYsSNQT3CRuGTZ/p9P3h6H6RDjk94fP6TFHhWIAOWu189TKXrVeyvZ6hjZe2UAfMh7LltToI1U4Pif2a5Fm0+/r9pVNQgkEGxOZARqB1e5vaNwyanj2Cw+Mw9ShWPYqC1xcMjD2XQ20YHX5bGM9GOFYfA4ZKFFrhdXdgc1SofadvO2g7gAJTY3h9dqlQpVyqblPvKgH/lmnTamoAVQVe7KSWFSx8GcPwjEK9ItiCyqVNUZ6tqlnc6Kdux1ffYnOCNiG4ZNi/E6QIBdQTsCbE+QnX6anvD5/SecdIMFWOJJSlVYNls1On1ikZQts17IQQfalviuGYhs2WqVzWAYVqwyqTTuBSUZcyhXAYN2s+tpVTbNmoohXCEoyy2uV5dDWYjFqUYBhcqwG+9jaJXrqS1qpW4sLA6G98w8f78Jjk4XiswZqoI+7zIuJxCjsrSD2YJcZitXyz9/dPOErWw9qwBpkdexW/XDq8rKB3Evrm7rX8JbcYy9VrX++JuABcHs6g3Hw0/s3R2uB98bi+oQa37rbfG15DhI3gki/wC/P4F/nO6z3NxVKjkFU9+upEhwjeB5r2H3vxyLrr6eEbyN++O975V8NADoNvnOYRvA8SLjUbfT/mIx8RGoRuA5w85S2YgXItr532+Es6eNQftD5/SVEI3g0dHitIbuPRvpCZyEb2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2" name="AutoShape 4" descr="data:image/jpeg;base64,/9j/4AAQSkZJRgABAQAAAQABAAD/2wCEAAkGBhQSEBUUEBQUFBQUFBUVFRQQFRUVFBUUFhcWFBQVFBQXHCYeGBkjGRUVHy8gIygpLCwsFh4xNTAqNSYrLCkBCQoKDgwOGg8PGiokHiUpKiwuLSkpKSwsLCwsKywsKi0sLCwsLSosLCkqLCw0KSwsKiopLCwsLSwpLCwpKSksL//AABEIAMABBgMBIgACEQEDEQH/xAAbAAABBQEBAAAAAAAAAAAAAAAAAQMEBQYCB//EAEUQAAIBAgQCBwUECAUCBwEAAAECAAMRBBIhMQVRBhMiQWFxkTJSgaHRByOSsRQzQlNiwdLwFWNyouFzwiRDVIOjssMX/8QAGgEBAAMBAQEAAAAAAAAAAAAAAAECBAMFBv/EADERAAICAQMBBgQFBQEAAAAAAAABAgMRBBIhMQUTQVFhcRSBkcEiQqHR8CMyseHxFf/aAAwDAQACEQMRAD8A9xhCEAIQhACEIQAhCEAIQhACEIQAhCEAIQhACEIQAhCEAIQhACEIQAhCEAIQhACEIQAhCEAIQhAEvC8SEAW8LxIQBbwvIhxR1tzI9DaJ+kt4ekruRbayZeF5D/SG5/KJ17c/yjchtZNvC8gtiG5n4Rr9Nf3X9ALfORuG0s7wvKXiHE6iZOrpVK2ZrEoQoQXXtNm1I1J0H7J77AvYfFu18ysljYXN8wsDcaC2pI+EbhtLQmJnEg5zzPrEznmZG8bSf1gidaOcg5zzMTMeZjeTtJ/WjnDrRzlfcwLRvG0sesEM4lbmPOGY8zG8jaWeaF5WdYeZ9YdYeZ9TJ3jaWd4XlX1x5n1h1ze8fWN42lpeF5UnEN7x9Y2cS3vH1jeMF1eF5RnFv7x9Zz+mv7xjeMF9eF5Q0+JuHW7XBYAg22JtL2WTyQ0LeF4kJJB1eEQQgCQhCAEIQgFG1ZrntU11OjBnffchWGXy1nQqH94vwov/AFmSKaZVAHj8ddz4zqc8HQjhz7/pRb6xbn3n+FL6iSIWjAyMXPOp+BB+aw151PSn9I+BFtG1AYsf8z/44a/5nqkfhaNqGRjXk/4k+sNeTfiX6x6EbUMjFjyb8Q+sLHk34xH7RJG1DIzY8m/GPrAg8m/GPrHYkbUBnKeT/jH1iFD/AB/jH1j8I2oZI5Q/5n41+sQ0zzq/jSSIl5O1AjdSedb8VOcGgfer+tL+mTRM3S6X9YzLTRQVR3PWVDcZf2SoTRidLX7jv3xhE4bLNqLfvK/pRP8A2Rl6D91auP8A26J//OZ/DdNKlTEU0ApdW9YUsyrVObVQcrNoDZw2vz0vrbX+Ms4YKp5K1qL/AL+r8aNM/wDYIz1FX/1L/HDJ9IlTpAos2R+rYgLU0swIuGC3uUO4PK2mssAwIuNQdQR3znw+jJ5KthUXU11e1jZ6PV/7g2/wM3QMymIHZPkZpcGtqaAbBFAvr3DvnSKwVY9CEJcqKIQEIAkIQgBAmE5c6HyMAgxQsG3nnXEuK1qWPZg9TKtTNkztlIvYrlvaxH5zm3hG/S6V6mUoxeGln39D0cLACYLprx8l1WhUZVVAboxW7VAGG3JSvqYvHelDV6GGSk5SpU7VYoSpUr2LXGoBa7eQEhzXJpr7LtnGEuiln5cZ5+RvLQtPPuknSeulQUabOopIgbKbO75ATd9+8DzuTIHDekeKpsHZn0Pap1X6xWUee3mNRKuxJ4Lx7ItlBSyuVlfz1PTXe0VTcRpnDBWGzKCPI6j85S9KuPNh0RaVg75u0RfKq22B0uSfkZi0dt1/aFmnzwksfRZ5PGunGqvfIv5TdKeLth6INP23bKCQDlAF2Nj37Aec88H2j1UrsjVavZJGYgOpKmxGW2g/vSaXjXFlxWBoV7WDOwJANgwumx1ANtp7ep0k6Y7sp+xbszUV36iMZxeOvJnH6SV+tALV9TbrOsfLmy5rcvCbvozxw1aT9ewBp2u7EKCrXsWO17gi/fpMj/jgGGNA9XlLZg5PaGoJFr8x84/gLNgsSwvlvRGbYEh7kD1HymGpZml5n1HaEIPTyk4pNP8ADjHTj+YNweM0LX66lb/qKf5zqvxOkgDPVpqreySwsfK288pfBYqoM2FVTSp2NYnLe17sFvr7AJ05QbhmJxF1weUOAWObLbJa37SkXzFZ6fwsFlt9Op8setYfEpUXNTdXXmhBHkbbRyYDoTUdMWKbaMyslRQeznVSfkym0ONdNqxquKBKorFVFNVLuQbFiW56mw2HOZNRBUyxk16XSWaltQ8Fl5N9aFpiOj/Sqt1qCuWanUIU9YFD0yTYHMu4v3HuM3JE5RlkjU6Wenkoz8fI5nnnEl6rHVEJIp5mfssyEKy9aSrKykPqVBvuRyE9EldjeA0Kr56iZmsBfMwuBsDlI8vKdYSUc5WeP1MbT8Dy9VWi2HNLRbrVy5i2Wtn+87TEsSTTB7RJsRNf0w4yFZKYqGnTK9dVam1nNEPTUqCNVGV2Yka2Xzl6vAcOtrUKWm10DW8s17TIfaB0RqVL1cLkDHKTdLnOgCqbqdjTBQixuMum8i6XeJJcdTtppKqe6XP/ADr8iLjqToypdu0VS7OOqYXYpkuQqix2GozE2K6vreBYlamGpOgIVk0DWuCCVYG2l8wO2kxHR3hWJelZKeIpLdkNOtXPUoV0ORAoq5L7AlfE7mb3hmAFCilJdQi2ue87knzJJ+MxUwnF4kaL4VxhlSTbaxjy5zny8OOo7VGhmh4e16NP/Qv5TPvLvgx+4TyI9CRNaMTJsIQlioohAQgCQhCAE4rHsmdxuv7PpBK6kS0w32h4YUytXRQ2hJ2uLD5gj8M9BSjoDIXGOAUsVT6uuudLhrXI1G2o1lZRysGvSajuLlZ5Hh9bHsSppLnopY16i6imHORDfnm179JpuhGGSviRlYME7TW10HPz2+M3eF6FYWlRqUUogU61usF2Oa21ySTprtzkjgHRHDYQs2HpBC4AY3Y3A1A7RNtdZyVWHk9i7trfXOCT56HmnTPFqmPrJWOUt2gWuAyMLAgjbl8JnMHh8PTFi61SToD2iPAW0nufHOiuHxa2xFNXtsT7Q8mGo+BEq+FdBMHhnD0qK5xszlnKnmucmx8YlVl5FHbEI0qE45aWCww2lOmG7J6pLg6EEKARMj9o2OWm2Hz6BlqDNuL3U2NpqOL9HKeJZWqlrqCBlYjc3N53i+jdCrhxQqpnpqAAG1Itsb738RY6zjoqJafXT1L6NfsfPamEbqtmeWec1uOUKtCnSZMK2Qk5ic5Ym5JyDUE31Pf+W26L4WnVwKp1aimS4yhbKRmvex8fy8JFwn2XYKm1wtQ67NUe3lvtNdhKCoAqgKqgBQosABsAJ7OovhOO2C8cmPT0TrlulLPGDN//AM+wpNzTJ1vbO9vTNtF6ZUkocNq2UKiBLKoAAHWLsJrIjoCLEXEyR/C0zdK2cuJPJ5l0Ex4q4LGlFNlU+ZPVPoLfD1jP2a48VMTUAR1tRJu236ynptvPUlpACwAtyjGJQAaTtK5vd6lEzy7gWMP+KheqqD7+r27HLb7zteztt3zP8Qqq7Vaefq6mZge1lZWza2va+vKezgW2t6TOcf8As/wuLfPUUq53emcpNufcfiDM98nbj0PU7O1q0s3uXDR57wWiq1aQeoatTrEIs7HXMCBlBI9Z7O+/xMz3Aeg2FwjZ6SFqg2eoxZl/030U+IEvzOUI7UR2hq4aiacFhIIhizky55o20bMcaNmANZANgB5AD8pyY40bMA4aW3AW+5tyZh87/wA5UmWfR89hhyc/MCSiGWkIQlioohAQgCQhCAEaxB0+P1jsZxPdBK6jqDQeUWEIIOWWC7TqZ/pnwytXw4TDFA+cMTUuFygNcdkE31HpJKzk1FtLLJHAOkYxRqZUKBMtixBJDZtwNvZ8YnEekGHpOVeoAw3ChmI88oNvjMN0V4fXqYmm9AoKdN1NXMWDZO4KBvs2/hK6vgUeo5rPUFi7K1LXNVzaZ/Dec7G49Dt2BD46tzub48sZfPt4HqeGxa1FDU2DKdiu3/B8I7mmV6An7uqL6Bk05Ehr/kPSarLJi8rJo1VKptlWnnAZpU0+kd8Z+jhNr3ct3hM+i2+G8ncSwrPRqIhAZ0ZVJ2BYEAnw1nmLcDr9YcOHpdeNM5BFMtbObae7ptvLJHia/UWU7Ni6yS9/T5+Z6lV4wq1BTN8zWtppre1z8JJ/SJkeLB6L0yF6yolJLKo9t0BFlvzI+ce4Lxau9QJiENNixUoxRraXVlZNCD9Zk+IxNxl54EdYlNwmvzJceGfM05xMZrVLzJcQ+0KmlQoqF7MUDFioYjQ2AU2F+8y84RxZcTSFRAV1KsrbqwsSL9+hBv4zRuT4R7dmkuqjvnHC/cmQMi8VrMlCoyaMEJU2vY87He28y2E6Yv8Aojmow68EBdFGja5io0OWzDbvWQ5JFqdJZdHdDzS9efH2NleNYjFogHWOiX2zsFv5XOsyVLpbUq0sOlM/fvUtVOUGyrsQtrdu4/C0reP4dquMqBq3UjOQKhGYKqg5F/ISrnxwbK+zJb3G144b45fDx09fA9ApVAwBUhgdipBB8iJ1aYHg2IdKGICsR2EbskjtdYq3HK4JjS47GuwFKnWqKCAHNTKvcdL2vbYm/dNtGn72vvHJJZxyeP2g/hNQ6EnLjJv2EbjzDeeddJOkmMNd0wSu5puVWnSIQkKSGdmO+23iJ5GlvlbKxS/LJpe2EcdReqFHhty4S9TW8O43TrlxSzXS2bMttyRprrtJZmR+z89qtfchL353a815m05aK6V1KnLq8/5ODJ3R8/rB4qfkfpIMl8Cb7xxzVT6E/WSjWy7hCEsVFEICEASEIQAjNb2hHiYwTdx/fOQSh+EISSBCY1U1BHMEesdMZaSSYDhXQjF0sVTc1aJpJUBuQwqFFN7GwtmIFt5fcQ6D4atULsGBY3bIxUE+IH8rTQCIu8Pkrpq1ps9zxnyGeG8Kp4emKdFQqjXTUk82J1J8TJaiEAZB0bbeWKyzC9JeguIrYl6tCsirUsStVM1mtY5Ty0Hzm5LQeDhbRC6O2xZRl+IcHxJfDdS1HLTSmtVqgfMSpFygG2gO/OSMbwuu2MWrTemtEZcyspNQ5b3ytew0IG3dL2IZzdUX9cj4avy8U/p0PB+LYxUqsj1Xw9RKjZhZhmF+6w1U7gz0f7OtcK7gPlepdWqZjmAUAkZtbXFvWaetw6mxu9NGP8Sg+PfHWEiNeHk93VdpfEVKtx5459hpxfSeV8Q6O4l8U9ClTdFZiBiTYoi+0WtubC4tfeeqmJJlFPqZdNq56bds8Vg8/wCgfDK3Xl8RQel1a6MxBVnOnZt8T8JfcW6HrWqM61Hplvay2IJ52PfNCYQopLBN2uttt73OHjHBm26LdVhaqYcl61QKM9Y32YG2g0G+w3tLDo9g6lLDqlYqXBYnJfLqxIGoHdLO0DOu97NnhnJhn+OzvZcy6ZINWvVFUKtNTS0u5azA2N7LbXumE490exq16j4ZVqK5ZlIc03XNqVY3F18j5gT0TrAR2SD/AKSD+UbMzVUxrcnH8zy/cpqKoXJRmuhjugXDsTT604qitEEIFs4csQSSdCbAC3rNWZ2ZwZ1K1VRqgoQ6HBj/AAhrVz4ofkVMYM6wDWrr4hh8r/yknVmkBhOUM6lioohAQgCQhCAcuYxS9r++U7qtOMN7RkIlEmEISSBGjDGPNGGkkoBBN5xUqhVZjsoLHyAuZQ8K6XCriFolMpcOy3a5soJ2y27uc5ysjFpN8s0V0WWRcoLKXU0phC8yuJ47VpYvFXOanSoF1S+l1WmRpbS5Zrm/fOhhu1EacOXi8fo39jR18YlO3WOqZjYZ2C3PIX3MfqTx/iHHsXiXpHEJaiKgNKoAgV2uodQB2uzoNZe9L+L4o4qomHqrTFKxs7silQmZ7FdTUJNgDK5MH/prl7eMxx81n5HoUQiZThHSdKGDR8TUZiz1At+05Cm51J2F9ye+XPBukVHFBjRJ7NrhgAbHZhYkEeRjKzg9ehTuojqFF7WslhOHjk4cSQMmJFMSVJElB0v4m9KmgpEqXYgsNwqgaA9xN9/CX8qOkvCHr01FMgMpJGb2SDoQe/8Av0hrjg0aWcIXRlYsoyXDOJYuhUQ1rgNlYKXLq9JttybHfWXfSfj69a2EFs1lZtTcj2rbWtsZB4b0PxBqqazU0QEEinmZ2AN8oLCw8/lLPpilJEWq4VXaoEzkdrVWOW9r20+UzWxkq3g9iVuns1NeFl+ixznj6ETof+ur9u9lQZLAZNT3995pTIfAcNTFBXRVBqKCzqAC+9ix3Pxkxp0ohsrSPJ11qtvlJe30WDgzkzozkzsYxsxKBtWpnxt6gidGNMbOh/jX8xBBpKLR6RKLSUDJRB0IQEJIEiMYs4qGQwMVWi4Qbxmq0kYQaekID8IQkg5aMtHnjJlkSjMdNeH16iU2olQtMs1XNe5Ts3y6HWwPLcayF0SwFU4laq5eqUMrXvnzkaWHKxE1HGaDvh6q0rdYyMqZvZzHTXwkPopw2rRola5QuXJ+7vYCwHeBroZknRm5TPVr1e3SOvjPT5PqZHhnR2vicxpVkpojWOZS7ZjrdRcAC1td5dPgjWx+KpslUI9Fk63IRT1Wn7FTbNcH8M0PC+CUcMrDDoEDtmaxJu1rX1PKTrz0773bL08D5uGhgoxT6p598Z/c81T7L8UKikYunlDAm9BbkAg7h97CQeneCqNjqh6nFAEqVfCBitQKBYPlNr7ixtpPUcdXKUqjqLlEdgDsSFJF/jPNMZ9pNakF610Bc2UrSB71FvLtCcoVOXKLz0VUo7YrGfIZ43w2umEw7PQqj9ddaYz1KYcqULIOdtbXy6X3lt9mGEqZqlR1r5erCB64KZmzBuyh7rDcC0ruM/aZVpqucqm4LJSD5mG5IYkDQ93jNf0T6SNiEdaoGekAcyiwZTfXL3G4+ciellH+oz2atU6tGtJFcJYT8cZyaAsOYnLGUWJWrUH3RGbViW5W0GvjJWExIVGdtlp5mt4C5tPn6O1ZXWxjsxGTaTz5fIpOlQhubJ5nJnmfG/tPqUWVmORXJCoiI1gtvaZtT7Q29JoeCcdrVUrdYwJQJlICqQS1jsJ7sY7nhHhR7Vpk0kpc5w8LDx18fsaowmRxfSeolRKXV1mBy5qyC6pnYqoY8tL92/fNFwvEl1ObUi2vnz9J2np5QjuZoq1kLJKOGsrKJcZxeBSqAKiK4BuA4DAHa4B77EzP4jp/RViFVmAOUOWRFY/whtSJOw/SinUw1WsoINFSWR9wbXGo3U8xyMyqUXwerZpb6Id5OLSX89yXUxlGkVplkQ6BUGm+igKNp2089rcdFWt+kjL7SsLZstqdt76/szacC4oMTRFQWALMOySR2bbXAPfFk41Qc5cJHi6XXLUWSh9OvT19SWZyZzUxahiGSqB7+W6+ekXMDqNQdj4TJptbTqW1W+V6HqTqlBZaOTI+KNrHkQfQyQZGxnsmbTmX9MyZTMrqD6A+Ak6i0ggfEICEsBIzVMeMjVTIYI1Uybhhp8ZXuZY0PZkoDhhCBMA4cxozpzOLy4Fi04l4tOCToxDFhIBF4p+oq/8ASqf/AEM886F4ajWXE5xTqlKIYFgr5Lh7kb22HpPSq1AOrK2oZSp8iLH5Sp4R0Rw2FFRaFPL1oyvdna6i4A7RPM+s6ws2xcfPAMd9n+Ho16lUOKdUCmpswV7HMNdRpHPs6xCtXqqrA5qJuBfSzKOXjNhwjozhsKWOHpCmXAViL3IGttfGdcM6OYbDsXoUUpswsWUAEi9yL+YHpLyv3bvXBOSg6rG0WKLTFVR7L5gpy9wbtD+++OYX9JalXFegEvQcLlYHM50CgBj4zWXkLjAY4eqKftmm4TW3aKkDXu854tXZtNdneRzk7W3ucHFpdPqeRYbpJh6IcVDTOdGp2rBgULEC4spF7jbw7rS/4FXKUcQwR3IFLsUxdz95rYd/efgZksViLuUxOEqmoDftIWu3MErrr5/Gb/7PsJXtUq16RpJUCimtT9YbEksynUDbcDynpxlteT4+jSTldCO1qK3dccZXh/sseHYpmwVRzSqI3btTqLaobKoFhbv2jHDsaz4fElqVSlamf1gIJBR7kaDYazS2iFQQQRoQQRzB0MvK1yUl5n0ddEYShJfl6HimKzhVNJEqG/7YuLc1NxrcTXdCKGepVStlYPRsyBLAjOt8wJNxEx32UKahbDYmpQRjc07FgP8ASQwNvO80fRropSwSHIzVKj+3VqHtEb2AGgG31mGFbUsn1eu7SovoaWdzMpxfC0qWKamiL1alL0kAAylVLDKNr3b1mhw/UjDL1BOGp9YbZVAKtre4BtE6Q9B6GLqdY5dHsATTIF7bXBBElcM4BTw+HFBczrdmvUsSSxudgB3CdNRX3tbh5o+L0mnnp9RKzK2t59RcJjSjXfE0aia7IFfw1U2+Ul9cHGZdjt+Uh/4JRBvkHxJI9LyYBpPK7P7OlppucmuVjg9i+2E/7ft9jkxjEjsx4xquOyZ7JlLDAvdF/wBI/ISxotKjhjfdr5W9CRLOiZUE5YRKZhLARzpIlUyVUMh1TIAx+0JY0h2R5StQ9r1lmnsjyElE+BW8U411LhcmbMt73t3kW2PKRT0l/wAo/iH9Mc4hw41at7hQoUagm51J28x6zh8BTXRqgB8V+pggQdIB+6PqPpOhx0fu29V+kQUaH70egnfV0P3kckh/ji/u2/2wHHVH7D/7frF6uj+8HpA4el3VB6f8yORk5PSBfcf/AG/WFPpArMAEe5IGoFtdNdYHAKdmU/Axo4LIQ5K5Qy3te+rADS3MiRySXFz/AAzk1D/D85xeJJB3n8vnOS/l84k5JkZB31h/h+c5L+XznIgfGCQt4LDN5RDEggHqWBNgba6b/C8TOfd+af1Tiuew3kfyjjnU+ZgCGofd+a/1Tk1D7vzT+qdXiMYBwap9w+tP+uNvUPuH1T+qOXnDwBlqh935p/VGzUPu/NP6o60bvIIOOsPeLedvHkTynNVtIN7Xw/mfrOX2gDvCKnZI5MR8ND/My3pGUnCT7f8AqHzH/EuaJkkFjRMSJhzCWBEqcVpH9sejfSRamPT3h8/pKWE472C2TGJf2h8/pJw4pSt7Y25N9Jm4Se8ZJdvxBMxOYbi2/uqOXMGUfGlZ6oakVsAAc3ftzHn6xYRvYOMOW/aC/C0krW8B8ozCO8YJBrDkvynJYH9lPQRmEb2Cdgq6qpBspLd3IDfSd1sUrIVuNSnoHUn5CVwlCOE4m9M9cbqVz/8AiK5FTKULGxWyZrVOyLgZha/dKmwbj/EE94fP6Q/T094fP6TDYfhOJHUhq36sg1LV8QTWv1SvqVGUZVqEb9phzJj+A4ZXSpTZ6jOoXtBsRXbt5qhLBWWzDKaYsSNQT3CRuGTZ/p9P3h6H6RDjk94fP6TFHhWIAOWu189TKXrVeyvZ6hjZe2UAfMh7LltToI1U4Pif2a5Fm0+/r9pVNQgkEGxOZARqB1e5vaNwyanj2Cw+Mw9ShWPYqC1xcMjD2XQ20YHX5bGM9GOFYfA4ZKFFrhdXdgc1SofadvO2g7gAJTY3h9dqlQpVyqblPvKgH/lmnTamoAVQVe7KSWFSx8GcPwjEK9ItiCyqVNUZ6tqlnc6Kdux1ffYnOCNiG4ZNi/E6QIBdQTsCbE+QnX6anvD5/SecdIMFWOJJSlVYNls1On1ikZQts17IQQfalviuGYhs2WqVzWAYVqwyqTTuBSUZcyhXAYN2s+tpVTbNmoohXCEoyy2uV5dDWYjFqUYBhcqwG+9jaJXrqS1qpW4sLA6G98w8f78Jjk4XiswZqoI+7zIuJxCjsrSD2YJcZitXyz9/dPOErWw9qwBpkdexW/XDq8rKB3Evrm7rX8JbcYy9VrX++JuABcHs6g3Hw0/s3R2uB98bi+oQa37rbfG15DhI3gki/wC/P4F/nO6z3NxVKjkFU9+upEhwjeB5r2H3vxyLrr6eEbyN++O975V8NADoNvnOYRvA8SLjUbfT/mIx8RGoRuA5w85S2YgXItr532+Es6eNQftD5/SVEI3g0dHitIbuPRvpCZyEb2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4" name="AutoShape 6" descr="data:image/jpeg;base64,/9j/4AAQSkZJRgABAQAAAQABAAD/2wCEAAkGBhQSEBUUEBQUFBQUFBUVFRQQFRUVFBUUFhcWFBQVFBQXHCYeGBkjGRUVHy8gIygpLCwsFh4xNTAqNSYrLCkBCQoKDgwOGg8PGiokHiUpKiwuLSkpKSwsLCwsKywsKi0sLCwsLSosLCkqLCw0KSwsKiopLCwsLSwpLCwpKSksL//AABEIAMABBgMBIgACEQEDEQH/xAAbAAABBQEBAAAAAAAAAAAAAAAAAQMEBQYCB//EAEUQAAIBAgQCBwUECAUCBwEAAAECAAMRBBIhMQVRBhMiQWFxkTJSgaHRByOSsRQzQlNiwdLwFWNyouFzwiRDVIOjssMX/8QAGgEBAAMBAQEAAAAAAAAAAAAAAAECBAMFBv/EADERAAICAQMBBgQFBQEAAAAAAAABAgMRBBIhMQUTQVFhcRSBkcEiQqHR8CMyseHxFf/aAAwDAQACEQMRAD8A9xhCEAIQhACEIQAhCEAIQhACEIQAhCEAIQhACEIQAhCEAIQhACEIQAhCEAIQhACEIQAhCEAIQhAEvC8SEAW8LxIQBbwvIhxR1tzI9DaJ+kt4ekruRbayZeF5D/SG5/KJ17c/yjchtZNvC8gtiG5n4Rr9Nf3X9ALfORuG0s7wvKXiHE6iZOrpVK2ZrEoQoQXXtNm1I1J0H7J77AvYfFu18ysljYXN8wsDcaC2pI+EbhtLQmJnEg5zzPrEznmZG8bSf1gidaOcg5zzMTMeZjeTtJ/WjnDrRzlfcwLRvG0sesEM4lbmPOGY8zG8jaWeaF5WdYeZ9YdYeZ9TJ3jaWd4XlX1x5n1h1ze8fWN42lpeF5UnEN7x9Y2cS3vH1jeMF1eF5RnFv7x9Zz+mv7xjeMF9eF5Q0+JuHW7XBYAg22JtL2WTyQ0LeF4kJJB1eEQQgCQhCAEIQgFG1ZrntU11OjBnffchWGXy1nQqH94vwov/AFmSKaZVAHj8ddz4zqc8HQjhz7/pRb6xbn3n+FL6iSIWjAyMXPOp+BB+aw151PSn9I+BFtG1AYsf8z/44a/5nqkfhaNqGRjXk/4k+sNeTfiX6x6EbUMjFjyb8Q+sLHk34xH7RJG1DIzY8m/GPrAg8m/GPrHYkbUBnKeT/jH1iFD/AB/jH1j8I2oZI5Q/5n41+sQ0zzq/jSSIl5O1AjdSedb8VOcGgfer+tL+mTRM3S6X9YzLTRQVR3PWVDcZf2SoTRidLX7jv3xhE4bLNqLfvK/pRP8A2Rl6D91auP8A26J//OZ/DdNKlTEU0ApdW9YUsyrVObVQcrNoDZw2vz0vrbX+Ms4YKp5K1qL/AL+r8aNM/wDYIz1FX/1L/HDJ9IlTpAos2R+rYgLU0swIuGC3uUO4PK2mssAwIuNQdQR3znw+jJ5KthUXU11e1jZ6PV/7g2/wM3QMymIHZPkZpcGtqaAbBFAvr3DvnSKwVY9CEJcqKIQEIAkIQgBAmE5c6HyMAgxQsG3nnXEuK1qWPZg9TKtTNkztlIvYrlvaxH5zm3hG/S6V6mUoxeGln39D0cLACYLprx8l1WhUZVVAboxW7VAGG3JSvqYvHelDV6GGSk5SpU7VYoSpUr2LXGoBa7eQEhzXJpr7LtnGEuiln5cZ5+RvLQtPPuknSeulQUabOopIgbKbO75ATd9+8DzuTIHDekeKpsHZn0Pap1X6xWUee3mNRKuxJ4Lx7ItlBSyuVlfz1PTXe0VTcRpnDBWGzKCPI6j85S9KuPNh0RaVg75u0RfKq22B0uSfkZi0dt1/aFmnzwksfRZ5PGunGqvfIv5TdKeLth6INP23bKCQDlAF2Nj37Aec88H2j1UrsjVavZJGYgOpKmxGW2g/vSaXjXFlxWBoV7WDOwJANgwumx1ANtp7ep0k6Y7sp+xbszUV36iMZxeOvJnH6SV+tALV9TbrOsfLmy5rcvCbvozxw1aT9ewBp2u7EKCrXsWO17gi/fpMj/jgGGNA9XlLZg5PaGoJFr8x84/gLNgsSwvlvRGbYEh7kD1HymGpZml5n1HaEIPTyk4pNP8ADjHTj+YNweM0LX66lb/qKf5zqvxOkgDPVpqreySwsfK288pfBYqoM2FVTSp2NYnLe17sFvr7AJ05QbhmJxF1weUOAWObLbJa37SkXzFZ6fwsFlt9Op8setYfEpUXNTdXXmhBHkbbRyYDoTUdMWKbaMyslRQeznVSfkym0ONdNqxquKBKorFVFNVLuQbFiW56mw2HOZNRBUyxk16XSWaltQ8Fl5N9aFpiOj/Sqt1qCuWanUIU9YFD0yTYHMu4v3HuM3JE5RlkjU6Wenkoz8fI5nnnEl6rHVEJIp5mfssyEKy9aSrKykPqVBvuRyE9EldjeA0Kr56iZmsBfMwuBsDlI8vKdYSUc5WeP1MbT8Dy9VWi2HNLRbrVy5i2Wtn+87TEsSTTB7RJsRNf0w4yFZKYqGnTK9dVam1nNEPTUqCNVGV2Yka2Xzl6vAcOtrUKWm10DW8s17TIfaB0RqVL1cLkDHKTdLnOgCqbqdjTBQixuMum8i6XeJJcdTtppKqe6XP/ADr8iLjqToypdu0VS7OOqYXYpkuQqix2GozE2K6vreBYlamGpOgIVk0DWuCCVYG2l8wO2kxHR3hWJelZKeIpLdkNOtXPUoV0ORAoq5L7AlfE7mb3hmAFCilJdQi2ue87knzJJ+MxUwnF4kaL4VxhlSTbaxjy5zny8OOo7VGhmh4e16NP/Qv5TPvLvgx+4TyI9CRNaMTJsIQlioohAQgCQhCAE4rHsmdxuv7PpBK6kS0w32h4YUytXRQ2hJ2uLD5gj8M9BSjoDIXGOAUsVT6uuudLhrXI1G2o1lZRysGvSajuLlZ5Hh9bHsSppLnopY16i6imHORDfnm179JpuhGGSviRlYME7TW10HPz2+M3eF6FYWlRqUUogU61usF2Oa21ySTprtzkjgHRHDYQs2HpBC4AY3Y3A1A7RNtdZyVWHk9i7trfXOCT56HmnTPFqmPrJWOUt2gWuAyMLAgjbl8JnMHh8PTFi61SToD2iPAW0nufHOiuHxa2xFNXtsT7Q8mGo+BEq+FdBMHhnD0qK5xszlnKnmucmx8YlVl5FHbEI0qE45aWCww2lOmG7J6pLg6EEKARMj9o2OWm2Hz6BlqDNuL3U2NpqOL9HKeJZWqlrqCBlYjc3N53i+jdCrhxQqpnpqAAG1Itsb738RY6zjoqJafXT1L6NfsfPamEbqtmeWec1uOUKtCnSZMK2Qk5ic5Ym5JyDUE31Pf+W26L4WnVwKp1aimS4yhbKRmvex8fy8JFwn2XYKm1wtQ67NUe3lvtNdhKCoAqgKqgBQosABsAJ7OovhOO2C8cmPT0TrlulLPGDN//AM+wpNzTJ1vbO9vTNtF6ZUkocNq2UKiBLKoAAHWLsJrIjoCLEXEyR/C0zdK2cuJPJ5l0Ex4q4LGlFNlU+ZPVPoLfD1jP2a48VMTUAR1tRJu236ynptvPUlpACwAtyjGJQAaTtK5vd6lEzy7gWMP+KheqqD7+r27HLb7zteztt3zP8Qqq7Vaefq6mZge1lZWza2va+vKezgW2t6TOcf8As/wuLfPUUq53emcpNufcfiDM98nbj0PU7O1q0s3uXDR57wWiq1aQeoatTrEIs7HXMCBlBI9Z7O+/xMz3Aeg2FwjZ6SFqg2eoxZl/030U+IEvzOUI7UR2hq4aiacFhIIhizky55o20bMcaNmANZANgB5AD8pyY40bMA4aW3AW+5tyZh87/wA5UmWfR89hhyc/MCSiGWkIQlioohAQgCQhCAEaxB0+P1jsZxPdBK6jqDQeUWEIIOWWC7TqZ/pnwytXw4TDFA+cMTUuFygNcdkE31HpJKzk1FtLLJHAOkYxRqZUKBMtixBJDZtwNvZ8YnEekGHpOVeoAw3ChmI88oNvjMN0V4fXqYmm9AoKdN1NXMWDZO4KBvs2/hK6vgUeo5rPUFi7K1LXNVzaZ/Dec7G49Dt2BD46tzub48sZfPt4HqeGxa1FDU2DKdiu3/B8I7mmV6An7uqL6Bk05Ehr/kPSarLJi8rJo1VKptlWnnAZpU0+kd8Z+jhNr3ct3hM+i2+G8ncSwrPRqIhAZ0ZVJ2BYEAnw1nmLcDr9YcOHpdeNM5BFMtbObae7ptvLJHia/UWU7Ni6yS9/T5+Z6lV4wq1BTN8zWtppre1z8JJ/SJkeLB6L0yF6yolJLKo9t0BFlvzI+ce4Lxau9QJiENNixUoxRraXVlZNCD9Zk+IxNxl54EdYlNwmvzJceGfM05xMZrVLzJcQ+0KmlQoqF7MUDFioYjQ2AU2F+8y84RxZcTSFRAV1KsrbqwsSL9+hBv4zRuT4R7dmkuqjvnHC/cmQMi8VrMlCoyaMEJU2vY87He28y2E6Yv8Aojmow68EBdFGja5io0OWzDbvWQ5JFqdJZdHdDzS9efH2NleNYjFogHWOiX2zsFv5XOsyVLpbUq0sOlM/fvUtVOUGyrsQtrdu4/C0reP4dquMqBq3UjOQKhGYKqg5F/ISrnxwbK+zJb3G144b45fDx09fA9ApVAwBUhgdipBB8iJ1aYHg2IdKGICsR2EbskjtdYq3HK4JjS47GuwFKnWqKCAHNTKvcdL2vbYm/dNtGn72vvHJJZxyeP2g/hNQ6EnLjJv2EbjzDeeddJOkmMNd0wSu5puVWnSIQkKSGdmO+23iJ5GlvlbKxS/LJpe2EcdReqFHhty4S9TW8O43TrlxSzXS2bMttyRprrtJZmR+z89qtfchL353a815m05aK6V1KnLq8/5ODJ3R8/rB4qfkfpIMl8Cb7xxzVT6E/WSjWy7hCEsVFEICEASEIQAjNb2hHiYwTdx/fOQSh+EISSBCY1U1BHMEesdMZaSSYDhXQjF0sVTc1aJpJUBuQwqFFN7GwtmIFt5fcQ6D4atULsGBY3bIxUE+IH8rTQCIu8Pkrpq1ps9zxnyGeG8Kp4emKdFQqjXTUk82J1J8TJaiEAZB0bbeWKyzC9JeguIrYl6tCsirUsStVM1mtY5Ty0Hzm5LQeDhbRC6O2xZRl+IcHxJfDdS1HLTSmtVqgfMSpFygG2gO/OSMbwuu2MWrTemtEZcyspNQ5b3ytew0IG3dL2IZzdUX9cj4avy8U/p0PB+LYxUqsj1Xw9RKjZhZhmF+6w1U7gz0f7OtcK7gPlepdWqZjmAUAkZtbXFvWaetw6mxu9NGP8Sg+PfHWEiNeHk93VdpfEVKtx5459hpxfSeV8Q6O4l8U9ClTdFZiBiTYoi+0WtubC4tfeeqmJJlFPqZdNq56bds8Vg8/wCgfDK3Xl8RQel1a6MxBVnOnZt8T8JfcW6HrWqM61Hplvay2IJ52PfNCYQopLBN2uttt73OHjHBm26LdVhaqYcl61QKM9Y32YG2g0G+w3tLDo9g6lLDqlYqXBYnJfLqxIGoHdLO0DOu97NnhnJhn+OzvZcy6ZINWvVFUKtNTS0u5azA2N7LbXumE490exq16j4ZVqK5ZlIc03XNqVY3F18j5gT0TrAR2SD/AKSD+UbMzVUxrcnH8zy/cpqKoXJRmuhjugXDsTT604qitEEIFs4csQSSdCbAC3rNWZ2ZwZ1K1VRqgoQ6HBj/AAhrVz4ofkVMYM6wDWrr4hh8r/yknVmkBhOUM6lioohAQgCQhCAcuYxS9r++U7qtOMN7RkIlEmEISSBGjDGPNGGkkoBBN5xUqhVZjsoLHyAuZQ8K6XCriFolMpcOy3a5soJ2y27uc5ysjFpN8s0V0WWRcoLKXU0phC8yuJ47VpYvFXOanSoF1S+l1WmRpbS5Zrm/fOhhu1EacOXi8fo39jR18YlO3WOqZjYZ2C3PIX3MfqTx/iHHsXiXpHEJaiKgNKoAgV2uodQB2uzoNZe9L+L4o4qomHqrTFKxs7silQmZ7FdTUJNgDK5MH/prl7eMxx81n5HoUQiZThHSdKGDR8TUZiz1At+05Cm51J2F9ye+XPBukVHFBjRJ7NrhgAbHZhYkEeRjKzg9ehTuojqFF7WslhOHjk4cSQMmJFMSVJElB0v4m9KmgpEqXYgsNwqgaA9xN9/CX8qOkvCHr01FMgMpJGb2SDoQe/8Av0hrjg0aWcIXRlYsoyXDOJYuhUQ1rgNlYKXLq9JttybHfWXfSfj69a2EFs1lZtTcj2rbWtsZB4b0PxBqqazU0QEEinmZ2AN8oLCw8/lLPpilJEWq4VXaoEzkdrVWOW9r20+UzWxkq3g9iVuns1NeFl+ixznj6ETof+ur9u9lQZLAZNT3995pTIfAcNTFBXRVBqKCzqAC+9ix3Pxkxp0ohsrSPJ11qtvlJe30WDgzkzozkzsYxsxKBtWpnxt6gidGNMbOh/jX8xBBpKLR6RKLSUDJRB0IQEJIEiMYs4qGQwMVWi4Qbxmq0kYQaekID8IQkg5aMtHnjJlkSjMdNeH16iU2olQtMs1XNe5Ts3y6HWwPLcayF0SwFU4laq5eqUMrXvnzkaWHKxE1HGaDvh6q0rdYyMqZvZzHTXwkPopw2rRola5QuXJ+7vYCwHeBroZknRm5TPVr1e3SOvjPT5PqZHhnR2vicxpVkpojWOZS7ZjrdRcAC1td5dPgjWx+KpslUI9Fk63IRT1Wn7FTbNcH8M0PC+CUcMrDDoEDtmaxJu1rX1PKTrz0773bL08D5uGhgoxT6p598Z/c81T7L8UKikYunlDAm9BbkAg7h97CQeneCqNjqh6nFAEqVfCBitQKBYPlNr7ixtpPUcdXKUqjqLlEdgDsSFJF/jPNMZ9pNakF610Bc2UrSB71FvLtCcoVOXKLz0VUo7YrGfIZ43w2umEw7PQqj9ddaYz1KYcqULIOdtbXy6X3lt9mGEqZqlR1r5erCB64KZmzBuyh7rDcC0ruM/aZVpqucqm4LJSD5mG5IYkDQ93jNf0T6SNiEdaoGekAcyiwZTfXL3G4+ciellH+oz2atU6tGtJFcJYT8cZyaAsOYnLGUWJWrUH3RGbViW5W0GvjJWExIVGdtlp5mt4C5tPn6O1ZXWxjsxGTaTz5fIpOlQhubJ5nJnmfG/tPqUWVmORXJCoiI1gtvaZtT7Q29JoeCcdrVUrdYwJQJlICqQS1jsJ7sY7nhHhR7Vpk0kpc5w8LDx18fsaowmRxfSeolRKXV1mBy5qyC6pnYqoY8tL92/fNFwvEl1ObUi2vnz9J2np5QjuZoq1kLJKOGsrKJcZxeBSqAKiK4BuA4DAHa4B77EzP4jp/RViFVmAOUOWRFY/whtSJOw/SinUw1WsoINFSWR9wbXGo3U8xyMyqUXwerZpb6Id5OLSX89yXUxlGkVplkQ6BUGm+igKNp2089rcdFWt+kjL7SsLZstqdt76/szacC4oMTRFQWALMOySR2bbXAPfFk41Qc5cJHi6XXLUWSh9OvT19SWZyZzUxahiGSqB7+W6+ekXMDqNQdj4TJptbTqW1W+V6HqTqlBZaOTI+KNrHkQfQyQZGxnsmbTmX9MyZTMrqD6A+Ak6i0ggfEICEsBIzVMeMjVTIYI1Uybhhp8ZXuZY0PZkoDhhCBMA4cxozpzOLy4Fi04l4tOCToxDFhIBF4p+oq/8ASqf/AEM886F4ajWXE5xTqlKIYFgr5Lh7kb22HpPSq1AOrK2oZSp8iLH5Sp4R0Rw2FFRaFPL1oyvdna6i4A7RPM+s6ws2xcfPAMd9n+Ho16lUOKdUCmpswV7HMNdRpHPs6xCtXqqrA5qJuBfSzKOXjNhwjozhsKWOHpCmXAViL3IGttfGdcM6OYbDsXoUUpswsWUAEi9yL+YHpLyv3bvXBOSg6rG0WKLTFVR7L5gpy9wbtD+++OYX9JalXFegEvQcLlYHM50CgBj4zWXkLjAY4eqKftmm4TW3aKkDXu854tXZtNdneRzk7W3ucHFpdPqeRYbpJh6IcVDTOdGp2rBgULEC4spF7jbw7rS/4FXKUcQwR3IFLsUxdz95rYd/efgZksViLuUxOEqmoDftIWu3MErrr5/Gb/7PsJXtUq16RpJUCimtT9YbEksynUDbcDynpxlteT4+jSTldCO1qK3dccZXh/sseHYpmwVRzSqI3btTqLaobKoFhbv2jHDsaz4fElqVSlamf1gIJBR7kaDYazS2iFQQQRoQQRzB0MvK1yUl5n0ddEYShJfl6HimKzhVNJEqG/7YuLc1NxrcTXdCKGepVStlYPRsyBLAjOt8wJNxEx32UKahbDYmpQRjc07FgP8ASQwNvO80fRropSwSHIzVKj+3VqHtEb2AGgG31mGFbUsn1eu7SovoaWdzMpxfC0qWKamiL1alL0kAAylVLDKNr3b1mhw/UjDL1BOGp9YbZVAKtre4BtE6Q9B6GLqdY5dHsATTIF7bXBBElcM4BTw+HFBczrdmvUsSSxudgB3CdNRX3tbh5o+L0mnnp9RKzK2t59RcJjSjXfE0aia7IFfw1U2+Ul9cHGZdjt+Uh/4JRBvkHxJI9LyYBpPK7P7OlppucmuVjg9i+2E/7ft9jkxjEjsx4xquOyZ7JlLDAvdF/wBI/ISxotKjhjfdr5W9CRLOiZUE5YRKZhLARzpIlUyVUMh1TIAx+0JY0h2R5StQ9r1lmnsjyElE+BW8U411LhcmbMt73t3kW2PKRT0l/wAo/iH9Mc4hw41at7hQoUagm51J28x6zh8BTXRqgB8V+pggQdIB+6PqPpOhx0fu29V+kQUaH70egnfV0P3kckh/ji/u2/2wHHVH7D/7frF6uj+8HpA4el3VB6f8yORk5PSBfcf/AG/WFPpArMAEe5IGoFtdNdYHAKdmU/Axo4LIQ5K5Qy3te+rADS3MiRySXFz/AAzk1D/D85xeJJB3n8vnOS/l84k5JkZB31h/h+c5L+XznIgfGCQt4LDN5RDEggHqWBNgba6b/C8TOfd+af1Tiuew3kfyjjnU+ZgCGofd+a/1Tk1D7vzT+qdXiMYBwap9w+tP+uNvUPuH1T+qOXnDwBlqh935p/VGzUPu/NP6o60bvIIOOsPeLedvHkTynNVtIN7Xw/mfrOX2gDvCKnZI5MR8ND/My3pGUnCT7f8AqHzH/EuaJkkFjRMSJhzCWBEqcVpH9sejfSRamPT3h8/pKWE472C2TGJf2h8/pJw4pSt7Y25N9Jm4Se8ZJdvxBMxOYbi2/uqOXMGUfGlZ6oakVsAAc3ftzHn6xYRvYOMOW/aC/C0krW8B8ozCO8YJBrDkvynJYH9lPQRmEb2Cdgq6qpBspLd3IDfSd1sUrIVuNSnoHUn5CVwlCOE4m9M9cbqVz/8AiK5FTKULGxWyZrVOyLgZha/dKmwbj/EE94fP6Q/T094fP6TDYfhOJHUhq36sg1LV8QTWv1SvqVGUZVqEb9phzJj+A4ZXSpTZ6jOoXtBsRXbt5qhLBWWzDKaYsSNQT3CRuGTZ/p9P3h6H6RDjk94fP6TFHhWIAOWu189TKXrVeyvZ6hjZe2UAfMh7LltToI1U4Pif2a5Fm0+/r9pVNQgkEGxOZARqB1e5vaNwyanj2Cw+Mw9ShWPYqC1xcMjD2XQ20YHX5bGM9GOFYfA4ZKFFrhdXdgc1SofadvO2g7gAJTY3h9dqlQpVyqblPvKgH/lmnTamoAVQVe7KSWFSx8GcPwjEK9ItiCyqVNUZ6tqlnc6Kdux1ffYnOCNiG4ZNi/E6QIBdQTsCbE+QnX6anvD5/SecdIMFWOJJSlVYNls1On1ikZQts17IQQfalviuGYhs2WqVzWAYVqwyqTTuBSUZcyhXAYN2s+tpVTbNmoohXCEoyy2uV5dDWYjFqUYBhcqwG+9jaJXrqS1qpW4sLA6G98w8f78Jjk4XiswZqoI+7zIuJxCjsrSD2YJcZitXyz9/dPOErWw9qwBpkdexW/XDq8rKB3Evrm7rX8JbcYy9VrX++JuABcHs6g3Hw0/s3R2uB98bi+oQa37rbfG15DhI3gki/wC/P4F/nO6z3NxVKjkFU9+upEhwjeB5r2H3vxyLrr6eEbyN++O975V8NADoNvnOYRvA8SLjUbfT/mIx8RGoRuA5w85S2YgXItr532+Es6eNQftD5/SVEI3g0dHitIbuPRvpCZyEb2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6" name="AutoShape 8" descr="data:image/jpeg;base64,/9j/4AAQSkZJRgABAQAAAQABAAD/2wCEAAkGBhQSEBUUEBQUFBQUFBUVFRQQFRUVFBUUFhcWFBQVFBQXHCYeGBkjGRUVHy8gIygpLCwsFh4xNTAqNSYrLCkBCQoKDgwOGg8PGiokHiUpKiwuLSkpKSwsLCwsKywsKi0sLCwsLSosLCkqLCw0KSwsKiopLCwsLSwpLCwpKSksL//AABEIAMABBgMBIgACEQEDEQH/xAAbAAABBQEBAAAAAAAAAAAAAAAAAQMEBQYCB//EAEUQAAIBAgQCBwUECAUCBwEAAAECAAMRBBIhMQVRBhMiQWFxkTJSgaHRByOSsRQzQlNiwdLwFWNyouFzwiRDVIOjssMX/8QAGgEBAAMBAQEAAAAAAAAAAAAAAAECBAMFBv/EADERAAICAQMBBgQFBQEAAAAAAAABAgMRBBIhMQUTQVFhcRSBkcEiQqHR8CMyseHxFf/aAAwDAQACEQMRAD8A9xhCEAIQhACEIQAhCEAIQhACEIQAhCEAIQhACEIQAhCEAIQhACEIQAhCEAIQhACEIQAhCEAIQhAEvC8SEAW8LxIQBbwvIhxR1tzI9DaJ+kt4ekruRbayZeF5D/SG5/KJ17c/yjchtZNvC8gtiG5n4Rr9Nf3X9ALfORuG0s7wvKXiHE6iZOrpVK2ZrEoQoQXXtNm1I1J0H7J77AvYfFu18ysljYXN8wsDcaC2pI+EbhtLQmJnEg5zzPrEznmZG8bSf1gidaOcg5zzMTMeZjeTtJ/WjnDrRzlfcwLRvG0sesEM4lbmPOGY8zG8jaWeaF5WdYeZ9YdYeZ9TJ3jaWd4XlX1x5n1h1ze8fWN42lpeF5UnEN7x9Y2cS3vH1jeMF1eF5RnFv7x9Zz+mv7xjeMF9eF5Q0+JuHW7XBYAg22JtL2WTyQ0LeF4kJJB1eEQQgCQhCAEIQgFG1ZrntU11OjBnffchWGXy1nQqH94vwov/AFmSKaZVAHj8ddz4zqc8HQjhz7/pRb6xbn3n+FL6iSIWjAyMXPOp+BB+aw151PSn9I+BFtG1AYsf8z/44a/5nqkfhaNqGRjXk/4k+sNeTfiX6x6EbUMjFjyb8Q+sLHk34xH7RJG1DIzY8m/GPrAg8m/GPrHYkbUBnKeT/jH1iFD/AB/jH1j8I2oZI5Q/5n41+sQ0zzq/jSSIl5O1AjdSedb8VOcGgfer+tL+mTRM3S6X9YzLTRQVR3PWVDcZf2SoTRidLX7jv3xhE4bLNqLfvK/pRP8A2Rl6D91auP8A26J//OZ/DdNKlTEU0ApdW9YUsyrVObVQcrNoDZw2vz0vrbX+Ms4YKp5K1qL/AL+r8aNM/wDYIz1FX/1L/HDJ9IlTpAos2R+rYgLU0swIuGC3uUO4PK2mssAwIuNQdQR3znw+jJ5KthUXU11e1jZ6PV/7g2/wM3QMymIHZPkZpcGtqaAbBFAvr3DvnSKwVY9CEJcqKIQEIAkIQgBAmE5c6HyMAgxQsG3nnXEuK1qWPZg9TKtTNkztlIvYrlvaxH5zm3hG/S6V6mUoxeGln39D0cLACYLprx8l1WhUZVVAboxW7VAGG3JSvqYvHelDV6GGSk5SpU7VYoSpUr2LXGoBa7eQEhzXJpr7LtnGEuiln5cZ5+RvLQtPPuknSeulQUabOopIgbKbO75ATd9+8DzuTIHDekeKpsHZn0Pap1X6xWUee3mNRKuxJ4Lx7ItlBSyuVlfz1PTXe0VTcRpnDBWGzKCPI6j85S9KuPNh0RaVg75u0RfKq22B0uSfkZi0dt1/aFmnzwksfRZ5PGunGqvfIv5TdKeLth6INP23bKCQDlAF2Nj37Aec88H2j1UrsjVavZJGYgOpKmxGW2g/vSaXjXFlxWBoV7WDOwJANgwumx1ANtp7ep0k6Y7sp+xbszUV36iMZxeOvJnH6SV+tALV9TbrOsfLmy5rcvCbvozxw1aT9ewBp2u7EKCrXsWO17gi/fpMj/jgGGNA9XlLZg5PaGoJFr8x84/gLNgsSwvlvRGbYEh7kD1HymGpZml5n1HaEIPTyk4pNP8ADjHTj+YNweM0LX66lb/qKf5zqvxOkgDPVpqreySwsfK288pfBYqoM2FVTSp2NYnLe17sFvr7AJ05QbhmJxF1weUOAWObLbJa37SkXzFZ6fwsFlt9Op8setYfEpUXNTdXXmhBHkbbRyYDoTUdMWKbaMyslRQeznVSfkym0ONdNqxquKBKorFVFNVLuQbFiW56mw2HOZNRBUyxk16XSWaltQ8Fl5N9aFpiOj/Sqt1qCuWanUIU9YFD0yTYHMu4v3HuM3JE5RlkjU6Wenkoz8fI5nnnEl6rHVEJIp5mfssyEKy9aSrKykPqVBvuRyE9EldjeA0Kr56iZmsBfMwuBsDlI8vKdYSUc5WeP1MbT8Dy9VWi2HNLRbrVy5i2Wtn+87TEsSTTB7RJsRNf0w4yFZKYqGnTK9dVam1nNEPTUqCNVGV2Yka2Xzl6vAcOtrUKWm10DW8s17TIfaB0RqVL1cLkDHKTdLnOgCqbqdjTBQixuMum8i6XeJJcdTtppKqe6XP/ADr8iLjqToypdu0VS7OOqYXYpkuQqix2GozE2K6vreBYlamGpOgIVk0DWuCCVYG2l8wO2kxHR3hWJelZKeIpLdkNOtXPUoV0ORAoq5L7AlfE7mb3hmAFCilJdQi2ue87knzJJ+MxUwnF4kaL4VxhlSTbaxjy5zny8OOo7VGhmh4e16NP/Qv5TPvLvgx+4TyI9CRNaMTJsIQlioohAQgCQhCAE4rHsmdxuv7PpBK6kS0w32h4YUytXRQ2hJ2uLD5gj8M9BSjoDIXGOAUsVT6uuudLhrXI1G2o1lZRysGvSajuLlZ5Hh9bHsSppLnopY16i6imHORDfnm179JpuhGGSviRlYME7TW10HPz2+M3eF6FYWlRqUUogU61usF2Oa21ySTprtzkjgHRHDYQs2HpBC4AY3Y3A1A7RNtdZyVWHk9i7trfXOCT56HmnTPFqmPrJWOUt2gWuAyMLAgjbl8JnMHh8PTFi61SToD2iPAW0nufHOiuHxa2xFNXtsT7Q8mGo+BEq+FdBMHhnD0qK5xszlnKnmucmx8YlVl5FHbEI0qE45aWCww2lOmG7J6pLg6EEKARMj9o2OWm2Hz6BlqDNuL3U2NpqOL9HKeJZWqlrqCBlYjc3N53i+jdCrhxQqpnpqAAG1Itsb738RY6zjoqJafXT1L6NfsfPamEbqtmeWec1uOUKtCnSZMK2Qk5ic5Ym5JyDUE31Pf+W26L4WnVwKp1aimS4yhbKRmvex8fy8JFwn2XYKm1wtQ67NUe3lvtNdhKCoAqgKqgBQosABsAJ7OovhOO2C8cmPT0TrlulLPGDN//AM+wpNzTJ1vbO9vTNtF6ZUkocNq2UKiBLKoAAHWLsJrIjoCLEXEyR/C0zdK2cuJPJ5l0Ex4q4LGlFNlU+ZPVPoLfD1jP2a48VMTUAR1tRJu236ynptvPUlpACwAtyjGJQAaTtK5vd6lEzy7gWMP+KheqqD7+r27HLb7zteztt3zP8Qqq7Vaefq6mZge1lZWza2va+vKezgW2t6TOcf8As/wuLfPUUq53emcpNufcfiDM98nbj0PU7O1q0s3uXDR57wWiq1aQeoatTrEIs7HXMCBlBI9Z7O+/xMz3Aeg2FwjZ6SFqg2eoxZl/030U+IEvzOUI7UR2hq4aiacFhIIhizky55o20bMcaNmANZANgB5AD8pyY40bMA4aW3AW+5tyZh87/wA5UmWfR89hhyc/MCSiGWkIQlioohAQgCQhCAEaxB0+P1jsZxPdBK6jqDQeUWEIIOWWC7TqZ/pnwytXw4TDFA+cMTUuFygNcdkE31HpJKzk1FtLLJHAOkYxRqZUKBMtixBJDZtwNvZ8YnEekGHpOVeoAw3ChmI88oNvjMN0V4fXqYmm9AoKdN1NXMWDZO4KBvs2/hK6vgUeo5rPUFi7K1LXNVzaZ/Dec7G49Dt2BD46tzub48sZfPt4HqeGxa1FDU2DKdiu3/B8I7mmV6An7uqL6Bk05Ehr/kPSarLJi8rJo1VKptlWnnAZpU0+kd8Z+jhNr3ct3hM+i2+G8ncSwrPRqIhAZ0ZVJ2BYEAnw1nmLcDr9YcOHpdeNM5BFMtbObae7ptvLJHia/UWU7Ni6yS9/T5+Z6lV4wq1BTN8zWtppre1z8JJ/SJkeLB6L0yF6yolJLKo9t0BFlvzI+ce4Lxau9QJiENNixUoxRraXVlZNCD9Zk+IxNxl54EdYlNwmvzJceGfM05xMZrVLzJcQ+0KmlQoqF7MUDFioYjQ2AU2F+8y84RxZcTSFRAV1KsrbqwsSL9+hBv4zRuT4R7dmkuqjvnHC/cmQMi8VrMlCoyaMEJU2vY87He28y2E6Yv8Aojmow68EBdFGja5io0OWzDbvWQ5JFqdJZdHdDzS9efH2NleNYjFogHWOiX2zsFv5XOsyVLpbUq0sOlM/fvUtVOUGyrsQtrdu4/C0reP4dquMqBq3UjOQKhGYKqg5F/ISrnxwbK+zJb3G144b45fDx09fA9ApVAwBUhgdipBB8iJ1aYHg2IdKGICsR2EbskjtdYq3HK4JjS47GuwFKnWqKCAHNTKvcdL2vbYm/dNtGn72vvHJJZxyeP2g/hNQ6EnLjJv2EbjzDeeddJOkmMNd0wSu5puVWnSIQkKSGdmO+23iJ5GlvlbKxS/LJpe2EcdReqFHhty4S9TW8O43TrlxSzXS2bMttyRprrtJZmR+z89qtfchL353a815m05aK6V1KnLq8/5ODJ3R8/rB4qfkfpIMl8Cb7xxzVT6E/WSjWy7hCEsVFEICEASEIQAjNb2hHiYwTdx/fOQSh+EISSBCY1U1BHMEesdMZaSSYDhXQjF0sVTc1aJpJUBuQwqFFN7GwtmIFt5fcQ6D4atULsGBY3bIxUE+IH8rTQCIu8Pkrpq1ps9zxnyGeG8Kp4emKdFQqjXTUk82J1J8TJaiEAZB0bbeWKyzC9JeguIrYl6tCsirUsStVM1mtY5Ty0Hzm5LQeDhbRC6O2xZRl+IcHxJfDdS1HLTSmtVqgfMSpFygG2gO/OSMbwuu2MWrTemtEZcyspNQ5b3ytew0IG3dL2IZzdUX9cj4avy8U/p0PB+LYxUqsj1Xw9RKjZhZhmF+6w1U7gz0f7OtcK7gPlepdWqZjmAUAkZtbXFvWaetw6mxu9NGP8Sg+PfHWEiNeHk93VdpfEVKtx5459hpxfSeV8Q6O4l8U9ClTdFZiBiTYoi+0WtubC4tfeeqmJJlFPqZdNq56bds8Vg8/wCgfDK3Xl8RQel1a6MxBVnOnZt8T8JfcW6HrWqM61Hplvay2IJ52PfNCYQopLBN2uttt73OHjHBm26LdVhaqYcl61QKM9Y32YG2g0G+w3tLDo9g6lLDqlYqXBYnJfLqxIGoHdLO0DOu97NnhnJhn+OzvZcy6ZINWvVFUKtNTS0u5azA2N7LbXumE490exq16j4ZVqK5ZlIc03XNqVY3F18j5gT0TrAR2SD/AKSD+UbMzVUxrcnH8zy/cpqKoXJRmuhjugXDsTT604qitEEIFs4csQSSdCbAC3rNWZ2ZwZ1K1VRqgoQ6HBj/AAhrVz4ofkVMYM6wDWrr4hh8r/yknVmkBhOUM6lioohAQgCQhCAcuYxS9r++U7qtOMN7RkIlEmEISSBGjDGPNGGkkoBBN5xUqhVZjsoLHyAuZQ8K6XCriFolMpcOy3a5soJ2y27uc5ysjFpN8s0V0WWRcoLKXU0phC8yuJ47VpYvFXOanSoF1S+l1WmRpbS5Zrm/fOhhu1EacOXi8fo39jR18YlO3WOqZjYZ2C3PIX3MfqTx/iHHsXiXpHEJaiKgNKoAgV2uodQB2uzoNZe9L+L4o4qomHqrTFKxs7silQmZ7FdTUJNgDK5MH/prl7eMxx81n5HoUQiZThHSdKGDR8TUZiz1At+05Cm51J2F9ye+XPBukVHFBjRJ7NrhgAbHZhYkEeRjKzg9ehTuojqFF7WslhOHjk4cSQMmJFMSVJElB0v4m9KmgpEqXYgsNwqgaA9xN9/CX8qOkvCHr01FMgMpJGb2SDoQe/8Av0hrjg0aWcIXRlYsoyXDOJYuhUQ1rgNlYKXLq9JttybHfWXfSfj69a2EFs1lZtTcj2rbWtsZB4b0PxBqqazU0QEEinmZ2AN8oLCw8/lLPpilJEWq4VXaoEzkdrVWOW9r20+UzWxkq3g9iVuns1NeFl+ixznj6ETof+ur9u9lQZLAZNT3995pTIfAcNTFBXRVBqKCzqAC+9ix3Pxkxp0ohsrSPJ11qtvlJe30WDgzkzozkzsYxsxKBtWpnxt6gidGNMbOh/jX8xBBpKLR6RKLSUDJRB0IQEJIEiMYs4qGQwMVWi4Qbxmq0kYQaekID8IQkg5aMtHnjJlkSjMdNeH16iU2olQtMs1XNe5Ts3y6HWwPLcayF0SwFU4laq5eqUMrXvnzkaWHKxE1HGaDvh6q0rdYyMqZvZzHTXwkPopw2rRola5QuXJ+7vYCwHeBroZknRm5TPVr1e3SOvjPT5PqZHhnR2vicxpVkpojWOZS7ZjrdRcAC1td5dPgjWx+KpslUI9Fk63IRT1Wn7FTbNcH8M0PC+CUcMrDDoEDtmaxJu1rX1PKTrz0773bL08D5uGhgoxT6p598Z/c81T7L8UKikYunlDAm9BbkAg7h97CQeneCqNjqh6nFAEqVfCBitQKBYPlNr7ixtpPUcdXKUqjqLlEdgDsSFJF/jPNMZ9pNakF610Bc2UrSB71FvLtCcoVOXKLz0VUo7YrGfIZ43w2umEw7PQqj9ddaYz1KYcqULIOdtbXy6X3lt9mGEqZqlR1r5erCB64KZmzBuyh7rDcC0ruM/aZVpqucqm4LJSD5mG5IYkDQ93jNf0T6SNiEdaoGekAcyiwZTfXL3G4+ciellH+oz2atU6tGtJFcJYT8cZyaAsOYnLGUWJWrUH3RGbViW5W0GvjJWExIVGdtlp5mt4C5tPn6O1ZXWxjsxGTaTz5fIpOlQhubJ5nJnmfG/tPqUWVmORXJCoiI1gtvaZtT7Q29JoeCcdrVUrdYwJQJlICqQS1jsJ7sY7nhHhR7Vpk0kpc5w8LDx18fsaowmRxfSeolRKXV1mBy5qyC6pnYqoY8tL92/fNFwvEl1ObUi2vnz9J2np5QjuZoq1kLJKOGsrKJcZxeBSqAKiK4BuA4DAHa4B77EzP4jp/RViFVmAOUOWRFY/whtSJOw/SinUw1WsoINFSWR9wbXGo3U8xyMyqUXwerZpb6Id5OLSX89yXUxlGkVplkQ6BUGm+igKNp2089rcdFWt+kjL7SsLZstqdt76/szacC4oMTRFQWALMOySR2bbXAPfFk41Qc5cJHi6XXLUWSh9OvT19SWZyZzUxahiGSqB7+W6+ekXMDqNQdj4TJptbTqW1W+V6HqTqlBZaOTI+KNrHkQfQyQZGxnsmbTmX9MyZTMrqD6A+Ak6i0ggfEICEsBIzVMeMjVTIYI1Uybhhp8ZXuZY0PZkoDhhCBMA4cxozpzOLy4Fi04l4tOCToxDFhIBF4p+oq/8ASqf/AEM886F4ajWXE5xTqlKIYFgr5Lh7kb22HpPSq1AOrK2oZSp8iLH5Sp4R0Rw2FFRaFPL1oyvdna6i4A7RPM+s6ws2xcfPAMd9n+Ho16lUOKdUCmpswV7HMNdRpHPs6xCtXqqrA5qJuBfSzKOXjNhwjozhsKWOHpCmXAViL3IGttfGdcM6OYbDsXoUUpswsWUAEi9yL+YHpLyv3bvXBOSg6rG0WKLTFVR7L5gpy9wbtD+++OYX9JalXFegEvQcLlYHM50CgBj4zWXkLjAY4eqKftmm4TW3aKkDXu854tXZtNdneRzk7W3ucHFpdPqeRYbpJh6IcVDTOdGp2rBgULEC4spF7jbw7rS/4FXKUcQwR3IFLsUxdz95rYd/efgZksViLuUxOEqmoDftIWu3MErrr5/Gb/7PsJXtUq16RpJUCimtT9YbEksynUDbcDynpxlteT4+jSTldCO1qK3dccZXh/sseHYpmwVRzSqI3btTqLaobKoFhbv2jHDsaz4fElqVSlamf1gIJBR7kaDYazS2iFQQQRoQQRzB0MvK1yUl5n0ddEYShJfl6HimKzhVNJEqG/7YuLc1NxrcTXdCKGepVStlYPRsyBLAjOt8wJNxEx32UKahbDYmpQRjc07FgP8ASQwNvO80fRropSwSHIzVKj+3VqHtEb2AGgG31mGFbUsn1eu7SovoaWdzMpxfC0qWKamiL1alL0kAAylVLDKNr3b1mhw/UjDL1BOGp9YbZVAKtre4BtE6Q9B6GLqdY5dHsATTIF7bXBBElcM4BTw+HFBczrdmvUsSSxudgB3CdNRX3tbh5o+L0mnnp9RKzK2t59RcJjSjXfE0aia7IFfw1U2+Ul9cHGZdjt+Uh/4JRBvkHxJI9LyYBpPK7P7OlppucmuVjg9i+2E/7ft9jkxjEjsx4xquOyZ7JlLDAvdF/wBI/ISxotKjhjfdr5W9CRLOiZUE5YRKZhLARzpIlUyVUMh1TIAx+0JY0h2R5StQ9r1lmnsjyElE+BW8U411LhcmbMt73t3kW2PKRT0l/wAo/iH9Mc4hw41at7hQoUagm51J28x6zh8BTXRqgB8V+pggQdIB+6PqPpOhx0fu29V+kQUaH70egnfV0P3kckh/ji/u2/2wHHVH7D/7frF6uj+8HpA4el3VB6f8yORk5PSBfcf/AG/WFPpArMAEe5IGoFtdNdYHAKdmU/Axo4LIQ5K5Qy3te+rADS3MiRySXFz/AAzk1D/D85xeJJB3n8vnOS/l84k5JkZB31h/h+c5L+XznIgfGCQt4LDN5RDEggHqWBNgba6b/C8TOfd+af1Tiuew3kfyjjnU+ZgCGofd+a/1Tk1D7vzT+qdXiMYBwap9w+tP+uNvUPuH1T+qOXnDwBlqh935p/VGzUPu/NP6o60bvIIOOsPeLedvHkTynNVtIN7Xw/mfrOX2gDvCKnZI5MR8ND/My3pGUnCT7f8AqHzH/EuaJkkFjRMSJhzCWBEqcVpH9sejfSRamPT3h8/pKWE472C2TGJf2h8/pJw4pSt7Y25N9Jm4Se8ZJdvxBMxOYbi2/uqOXMGUfGlZ6oakVsAAc3ftzHn6xYRvYOMOW/aC/C0krW8B8ozCO8YJBrDkvynJYH9lPQRmEb2Cdgq6qpBspLd3IDfSd1sUrIVuNSnoHUn5CVwlCOE4m9M9cbqVz/8AiK5FTKULGxWyZrVOyLgZha/dKmwbj/EE94fP6Q/T094fP6TDYfhOJHUhq36sg1LV8QTWv1SvqVGUZVqEb9phzJj+A4ZXSpTZ6jOoXtBsRXbt5qhLBWWzDKaYsSNQT3CRuGTZ/p9P3h6H6RDjk94fP6TFHhWIAOWu189TKXrVeyvZ6hjZe2UAfMh7LltToI1U4Pif2a5Fm0+/r9pVNQgkEGxOZARqB1e5vaNwyanj2Cw+Mw9ShWPYqC1xcMjD2XQ20YHX5bGM9GOFYfA4ZKFFrhdXdgc1SofadvO2g7gAJTY3h9dqlQpVyqblPvKgH/lmnTamoAVQVe7KSWFSx8GcPwjEK9ItiCyqVNUZ6tqlnc6Kdux1ffYnOCNiG4ZNi/E6QIBdQTsCbE+QnX6anvD5/SecdIMFWOJJSlVYNls1On1ikZQts17IQQfalviuGYhs2WqVzWAYVqwyqTTuBSUZcyhXAYN2s+tpVTbNmoohXCEoyy2uV5dDWYjFqUYBhcqwG+9jaJXrqS1qpW4sLA6G98w8f78Jjk4XiswZqoI+7zIuJxCjsrSD2YJcZitXyz9/dPOErWw9qwBpkdexW/XDq8rKB3Evrm7rX8JbcYy9VrX++JuABcHs6g3Hw0/s3R2uB98bi+oQa37rbfG15DhI3gki/wC/P4F/nO6z3NxVKjkFU9+upEhwjeB5r2H3vxyLrr6eEbyN++O975V8NADoNvnOYRvA8SLjUbfT/mIx8RGoRuA5w85S2YgXItr532+Es6eNQftD5/SVEI3g0dHitIbuPRvpCZyEb2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3978" name="Picture 10" descr="http://www.cmmagnets.com/wp-content/uploads/2012/04/%E7%A3%81%E6%80%A794.jpeg"/>
          <p:cNvPicPr>
            <a:picLocks noChangeAspect="1" noChangeArrowheads="1"/>
          </p:cNvPicPr>
          <p:nvPr/>
        </p:nvPicPr>
        <p:blipFill>
          <a:blip r:embed="rId3" cstate="print"/>
          <a:srcRect b="5004"/>
          <a:stretch>
            <a:fillRect/>
          </a:stretch>
        </p:blipFill>
        <p:spPr bwMode="auto">
          <a:xfrm>
            <a:off x="2115004" y="2206851"/>
            <a:ext cx="5780768" cy="401977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64444" y="270934"/>
            <a:ext cx="9143999" cy="84215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Earth’s Magnetic Field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65785" y="1151247"/>
            <a:ext cx="6804833" cy="4681517"/>
          </a:xfrm>
        </p:spPr>
        <p:txBody>
          <a:bodyPr>
            <a:normAutofit/>
          </a:bodyPr>
          <a:lstStyle/>
          <a:p>
            <a:r>
              <a:rPr lang="en-US" dirty="0" smtClean="0"/>
              <a:t>Earth is surrounded by magnetic field</a:t>
            </a:r>
          </a:p>
          <a:p>
            <a:pPr lvl="1"/>
            <a:r>
              <a:rPr lang="en-US" sz="2800" dirty="0" smtClean="0"/>
              <a:t>C</a:t>
            </a:r>
            <a:r>
              <a:rPr lang="en-US" sz="2800" dirty="0" smtClean="0"/>
              <a:t>aused by the rotation </a:t>
            </a:r>
            <a:r>
              <a:rPr lang="en-US" sz="2800" dirty="0" smtClean="0"/>
              <a:t>of its </a:t>
            </a:r>
            <a:r>
              <a:rPr lang="en-US" sz="2800" dirty="0" smtClean="0"/>
              <a:t>molten </a:t>
            </a:r>
            <a:r>
              <a:rPr lang="en-US" sz="2800" dirty="0" smtClean="0"/>
              <a:t>iron-nickel </a:t>
            </a:r>
            <a:r>
              <a:rPr lang="en-US" sz="2800" dirty="0" smtClean="0"/>
              <a:t>core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Earth acts as if a giant bar magnet were thrust through its </a:t>
            </a:r>
            <a:r>
              <a:rPr lang="en-US" dirty="0" smtClean="0"/>
              <a:t>center</a:t>
            </a:r>
            <a:endParaRPr lang="en-US" dirty="0" smtClean="0"/>
          </a:p>
          <a:p>
            <a:pPr lvl="1"/>
            <a:r>
              <a:rPr lang="en-US" dirty="0" smtClean="0"/>
              <a:t>Magnetic </a:t>
            </a:r>
            <a:r>
              <a:rPr lang="en-US" dirty="0" smtClean="0"/>
              <a:t>poles close to </a:t>
            </a:r>
            <a:r>
              <a:rPr lang="en-US" dirty="0" smtClean="0"/>
              <a:t>but slightly off from geographic </a:t>
            </a:r>
            <a:r>
              <a:rPr lang="en-US" dirty="0" smtClean="0"/>
              <a:t>north and south poles (where Earth spins on its axis)</a:t>
            </a:r>
          </a:p>
        </p:txBody>
      </p:sp>
      <p:pic>
        <p:nvPicPr>
          <p:cNvPr id="4" name="Picture 2" descr="http://hyperphysics.phy-astr.gsu.edu/hbase/magnetic/imgmag/mearth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8164" y="1780358"/>
            <a:ext cx="3591966" cy="308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64444" y="270934"/>
            <a:ext cx="9143999" cy="84215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Compasses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65785" y="1151248"/>
            <a:ext cx="5862723" cy="46399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compass has a narrow needle-shaped magnet that freely rotates on a small pin</a:t>
            </a:r>
          </a:p>
          <a:p>
            <a:endParaRPr lang="en-US" dirty="0" smtClean="0"/>
          </a:p>
          <a:p>
            <a:r>
              <a:rPr lang="en-US" dirty="0" smtClean="0"/>
              <a:t>The red side of </a:t>
            </a:r>
            <a:r>
              <a:rPr lang="en-US" dirty="0" smtClean="0"/>
              <a:t>the </a:t>
            </a:r>
            <a:r>
              <a:rPr lang="en-US" dirty="0" smtClean="0"/>
              <a:t>magnet </a:t>
            </a:r>
            <a:r>
              <a:rPr lang="en-US" dirty="0" smtClean="0"/>
              <a:t>has been </a:t>
            </a:r>
            <a:r>
              <a:rPr lang="en-US" dirty="0" smtClean="0"/>
              <a:t>called the north pole, </a:t>
            </a:r>
            <a:r>
              <a:rPr lang="en-US" dirty="0" smtClean="0"/>
              <a:t>since </a:t>
            </a:r>
            <a:r>
              <a:rPr lang="en-US" dirty="0" smtClean="0"/>
              <a:t>it points </a:t>
            </a:r>
            <a:r>
              <a:rPr lang="en-US" dirty="0" smtClean="0"/>
              <a:t>north in direction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opposites attract, this means Earth’s geographic north pole is actually a magnetic </a:t>
            </a:r>
            <a:r>
              <a:rPr lang="en-US" i="1" dirty="0" smtClean="0"/>
              <a:t>south</a:t>
            </a:r>
            <a:r>
              <a:rPr lang="en-US" dirty="0" smtClean="0"/>
              <a:t> </a:t>
            </a:r>
            <a:r>
              <a:rPr lang="en-US" dirty="0" smtClean="0"/>
              <a:t>pole!</a:t>
            </a:r>
            <a:endParaRPr lang="en-US" dirty="0" smtClean="0"/>
          </a:p>
        </p:txBody>
      </p:sp>
      <p:pic>
        <p:nvPicPr>
          <p:cNvPr id="5" name="Picture 2" descr="http://upload.wikimedia.org/wikipedia/commons/5/59/Plastic-compa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1154" y="2052118"/>
            <a:ext cx="3784686" cy="315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64444" y="270934"/>
            <a:ext cx="9143999" cy="84215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Magnetic Field from Currents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65786" y="1219200"/>
            <a:ext cx="8924578" cy="497378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Remember, currents are moving charges. </a:t>
            </a:r>
            <a:r>
              <a:rPr lang="en-US" dirty="0" smtClean="0"/>
              <a:t>Moving charges produce magnetic fields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magnetic field around a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single wire is in co-centric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loops around the wire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This is not terribly useful,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but when the wire is wrapped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in solenoid (coil) the magnetic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field acts like a bar magnet</a:t>
            </a:r>
            <a:endParaRPr lang="en-US" dirty="0" smtClean="0"/>
          </a:p>
        </p:txBody>
      </p:sp>
      <p:sp>
        <p:nvSpPr>
          <p:cNvPr id="145410" name="AutoShape 2" descr="http://kenolab.com/images/Magnetic%20Transmitter/Reduced%20size/current%20carrying%20condu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5412" name="Picture 4" descr="http://hyperphysics.phy-astr.gsu.edu/hbase/magnetic/imgmag/barso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6887" y="4250842"/>
            <a:ext cx="3820679" cy="224694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5414" name="Picture 6" descr="http://kenolab.com/images/Magnetic%20Transmitter/Reduced%20size/current%20carrying%20conduc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3712" y="2272149"/>
            <a:ext cx="3809997" cy="1995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64444" y="270934"/>
            <a:ext cx="9143999" cy="84215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Electromagnets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65785" y="1151247"/>
            <a:ext cx="9206865" cy="4806208"/>
          </a:xfrm>
        </p:spPr>
        <p:txBody>
          <a:bodyPr>
            <a:normAutofit/>
          </a:bodyPr>
          <a:lstStyle/>
          <a:p>
            <a:r>
              <a:rPr lang="en-US" u="sng" dirty="0" smtClean="0"/>
              <a:t>Electromagnet</a:t>
            </a:r>
            <a:r>
              <a:rPr lang="en-US" dirty="0" smtClean="0"/>
              <a:t> </a:t>
            </a:r>
            <a:r>
              <a:rPr lang="en-US" dirty="0" smtClean="0"/>
              <a:t>– strong, temporary magnet formed </a:t>
            </a:r>
            <a:r>
              <a:rPr lang="en-US" dirty="0" smtClean="0"/>
              <a:t>by </a:t>
            </a:r>
            <a:r>
              <a:rPr lang="en-US" dirty="0" smtClean="0"/>
              <a:t>current </a:t>
            </a:r>
            <a:r>
              <a:rPr lang="en-US" dirty="0" smtClean="0"/>
              <a:t>passing </a:t>
            </a:r>
            <a:r>
              <a:rPr lang="en-US" dirty="0" smtClean="0"/>
              <a:t>through </a:t>
            </a:r>
            <a:r>
              <a:rPr lang="en-US" dirty="0" smtClean="0"/>
              <a:t>a wire coil</a:t>
            </a:r>
          </a:p>
          <a:p>
            <a:pPr lvl="1"/>
            <a:r>
              <a:rPr lang="en-US" sz="2800" dirty="0" smtClean="0"/>
              <a:t>Doubling the number of coils or doubling the current will double the strength of the magnet</a:t>
            </a:r>
            <a:endParaRPr lang="en-US" sz="2800" dirty="0" smtClean="0"/>
          </a:p>
          <a:p>
            <a:pPr lvl="1"/>
            <a:r>
              <a:rPr lang="en-US" sz="2800" dirty="0" smtClean="0"/>
              <a:t>Two </a:t>
            </a:r>
            <a:r>
              <a:rPr lang="en-US" sz="2800" dirty="0" smtClean="0"/>
              <a:t>ends are different – </a:t>
            </a:r>
            <a:r>
              <a:rPr lang="en-US" sz="2800" dirty="0" smtClean="0"/>
              <a:t>N </a:t>
            </a:r>
            <a:r>
              <a:rPr lang="en-US" sz="2800" dirty="0" smtClean="0"/>
              <a:t>and </a:t>
            </a:r>
            <a:r>
              <a:rPr lang="en-US" sz="2800" dirty="0" smtClean="0"/>
              <a:t>S </a:t>
            </a:r>
            <a:r>
              <a:rPr lang="en-US" sz="2800" dirty="0" smtClean="0"/>
              <a:t>poles (</a:t>
            </a:r>
            <a:r>
              <a:rPr lang="en-US" sz="2800" dirty="0" smtClean="0"/>
              <a:t>like other </a:t>
            </a:r>
            <a:r>
              <a:rPr lang="en-US" sz="2800" dirty="0" smtClean="0"/>
              <a:t>magnets</a:t>
            </a:r>
            <a:r>
              <a:rPr lang="en-US" sz="2800" dirty="0" smtClean="0"/>
              <a:t>)</a:t>
            </a:r>
          </a:p>
          <a:p>
            <a:pPr lvl="1"/>
            <a:r>
              <a:rPr lang="en-US" sz="2800" dirty="0" smtClean="0"/>
              <a:t>Can easily be turned on and off</a:t>
            </a:r>
          </a:p>
          <a:p>
            <a:pPr lvl="1"/>
            <a:r>
              <a:rPr lang="en-US" sz="2800" dirty="0" smtClean="0"/>
              <a:t>Used in electric motors,</a:t>
            </a:r>
          </a:p>
          <a:p>
            <a:pPr lvl="1">
              <a:buNone/>
            </a:pPr>
            <a:r>
              <a:rPr lang="en-US" sz="2800" dirty="0" smtClean="0"/>
              <a:t>	</a:t>
            </a:r>
            <a:r>
              <a:rPr lang="en-US" sz="2800" dirty="0" smtClean="0"/>
              <a:t>speakers, and junkyard</a:t>
            </a:r>
          </a:p>
          <a:p>
            <a:pPr lvl="1">
              <a:buNone/>
            </a:pPr>
            <a:r>
              <a:rPr lang="en-US" sz="2800" dirty="0" smtClean="0"/>
              <a:t>	</a:t>
            </a:r>
            <a:r>
              <a:rPr lang="en-US" sz="2800" dirty="0" smtClean="0"/>
              <a:t>magnets</a:t>
            </a:r>
            <a:endParaRPr lang="en-US" sz="2800" dirty="0" smtClean="0"/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216914" y="4413394"/>
          <a:ext cx="3218031" cy="2056679"/>
        </p:xfrm>
        <a:graphic>
          <a:graphicData uri="http://schemas.openxmlformats.org/presentationml/2006/ole">
            <p:oleObj spid="_x0000_s116738" name="Photo Editor Photo" r:id="rId3" imgW="2029108" imgH="129523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64444" y="270934"/>
            <a:ext cx="9143999" cy="84215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Electric Motor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65784" y="1151246"/>
            <a:ext cx="5488651" cy="5097154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Device to convert electric energy to kinetic energy</a:t>
            </a:r>
          </a:p>
          <a:p>
            <a:pPr lvl="1"/>
            <a:r>
              <a:rPr lang="en-US" sz="2800" dirty="0" smtClean="0"/>
              <a:t>Electromagnet rotates between poles of a magnet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It alternates being repelled and attracted by magnets around it, causing it to keep rotating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Ex. Blender, </a:t>
            </a:r>
            <a:r>
              <a:rPr lang="en-US" sz="2800" dirty="0" smtClean="0"/>
              <a:t>toy car, fan</a:t>
            </a:r>
            <a:endParaRPr lang="en-US" sz="2800" dirty="0" smtClean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7034" y="2291341"/>
            <a:ext cx="4182930" cy="327818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91021" y="87084"/>
            <a:ext cx="6832543" cy="983673"/>
          </a:xfrm>
        </p:spPr>
        <p:txBody>
          <a:bodyPr/>
          <a:lstStyle/>
          <a:p>
            <a:r>
              <a:rPr lang="en-US" dirty="0" smtClean="0"/>
              <a:t>Inside real electric motor</a:t>
            </a:r>
            <a:endParaRPr lang="en-US" dirty="0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51848" y="3827464"/>
            <a:ext cx="3116263" cy="2641600"/>
            <a:chOff x="279" y="2507"/>
            <a:chExt cx="1963" cy="1664"/>
          </a:xfrm>
        </p:grpSpPr>
        <p:pic>
          <p:nvPicPr>
            <p:cNvPr id="25608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5" y="2507"/>
              <a:ext cx="1612" cy="1410"/>
            </a:xfrm>
            <a:prstGeom prst="rect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</p:pic>
        <p:sp>
          <p:nvSpPr>
            <p:cNvPr id="25611" name="Text Box 11"/>
            <p:cNvSpPr txBox="1">
              <a:spLocks noChangeArrowheads="1"/>
            </p:cNvSpPr>
            <p:nvPr/>
          </p:nvSpPr>
          <p:spPr bwMode="auto">
            <a:xfrm>
              <a:off x="279" y="3921"/>
              <a:ext cx="196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Arial" charset="0"/>
                </a:rPr>
                <a:t>brushes &amp; wires to battery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991356" y="3518915"/>
            <a:ext cx="2559052" cy="3011488"/>
            <a:chOff x="4349" y="2610"/>
            <a:chExt cx="1612" cy="1897"/>
          </a:xfrm>
        </p:grpSpPr>
        <p:pic>
          <p:nvPicPr>
            <p:cNvPr id="2560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49" y="2610"/>
              <a:ext cx="1612" cy="1450"/>
            </a:xfrm>
            <a:prstGeom prst="rect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</p:pic>
        <p:sp>
          <p:nvSpPr>
            <p:cNvPr id="25614" name="Rectangle 14"/>
            <p:cNvSpPr>
              <a:spLocks noChangeArrowheads="1"/>
            </p:cNvSpPr>
            <p:nvPr/>
          </p:nvSpPr>
          <p:spPr bwMode="auto">
            <a:xfrm>
              <a:off x="4486" y="4061"/>
              <a:ext cx="1326" cy="4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Arial" charset="0"/>
                </a:rPr>
                <a:t>field </a:t>
              </a:r>
              <a:r>
                <a:rPr lang="en-US" sz="2000" dirty="0" smtClean="0">
                  <a:latin typeface="Arial" charset="0"/>
                </a:rPr>
                <a:t>magnet</a:t>
              </a:r>
            </a:p>
            <a:p>
              <a:pPr algn="ctr"/>
              <a:r>
                <a:rPr lang="en-US" sz="2000" dirty="0" smtClean="0">
                  <a:latin typeface="Arial" charset="0"/>
                </a:rPr>
                <a:t>(stationary parts)</a:t>
              </a:r>
              <a:endParaRPr lang="en-US" sz="2000" dirty="0">
                <a:latin typeface="Arial" charset="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750831" y="3905535"/>
            <a:ext cx="2873376" cy="2574925"/>
            <a:chOff x="4370" y="1114"/>
            <a:chExt cx="1810" cy="1622"/>
          </a:xfrm>
        </p:grpSpPr>
        <p:pic>
          <p:nvPicPr>
            <p:cNvPr id="2560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9" y="1114"/>
              <a:ext cx="1612" cy="1141"/>
            </a:xfrm>
            <a:prstGeom prst="rect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</p:pic>
        <p:sp>
          <p:nvSpPr>
            <p:cNvPr id="25616" name="Rectangle 16"/>
            <p:cNvSpPr>
              <a:spLocks noChangeArrowheads="1"/>
            </p:cNvSpPr>
            <p:nvPr/>
          </p:nvSpPr>
          <p:spPr bwMode="auto">
            <a:xfrm>
              <a:off x="4370" y="2290"/>
              <a:ext cx="1810" cy="4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Arial" charset="0"/>
                </a:rPr>
                <a:t>armature &amp; </a:t>
              </a:r>
              <a:r>
                <a:rPr lang="en-US" sz="2000" dirty="0" err="1" smtClean="0">
                  <a:latin typeface="Arial" charset="0"/>
                </a:rPr>
                <a:t>commutator</a:t>
              </a:r>
              <a:endParaRPr lang="en-US" sz="2000" dirty="0" smtClean="0">
                <a:latin typeface="Arial" charset="0"/>
              </a:endParaRPr>
            </a:p>
            <a:p>
              <a:pPr algn="ctr"/>
              <a:r>
                <a:rPr lang="en-US" sz="2000" dirty="0" smtClean="0">
                  <a:latin typeface="Arial" charset="0"/>
                </a:rPr>
                <a:t>(rotating parts)</a:t>
              </a:r>
              <a:endParaRPr lang="en-US" sz="2000" dirty="0">
                <a:latin typeface="Arial" charset="0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792828" y="1181469"/>
            <a:ext cx="2559050" cy="2543175"/>
            <a:chOff x="295" y="1004"/>
            <a:chExt cx="1612" cy="1602"/>
          </a:xfrm>
        </p:grpSpPr>
        <p:pic>
          <p:nvPicPr>
            <p:cNvPr id="25607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5" y="1004"/>
              <a:ext cx="1612" cy="1355"/>
            </a:xfrm>
            <a:prstGeom prst="rect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</p:pic>
        <p:sp>
          <p:nvSpPr>
            <p:cNvPr id="25618" name="Rectangle 18"/>
            <p:cNvSpPr>
              <a:spLocks noChangeArrowheads="1"/>
            </p:cNvSpPr>
            <p:nvPr/>
          </p:nvSpPr>
          <p:spPr bwMode="auto">
            <a:xfrm>
              <a:off x="429" y="2356"/>
              <a:ext cx="134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assembled motor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64444" y="270934"/>
            <a:ext cx="9143999" cy="84215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Speaker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65785" y="1151247"/>
            <a:ext cx="9206865" cy="4187952"/>
          </a:xfrm>
        </p:spPr>
        <p:txBody>
          <a:bodyPr>
            <a:normAutofit/>
          </a:bodyPr>
          <a:lstStyle/>
          <a:p>
            <a:r>
              <a:rPr lang="en-US" dirty="0" smtClean="0"/>
              <a:t>Device to convert electrical energy into sound </a:t>
            </a:r>
            <a:r>
              <a:rPr lang="en-US" dirty="0" smtClean="0"/>
              <a:t>energy</a:t>
            </a:r>
          </a:p>
          <a:p>
            <a:pPr lvl="1"/>
            <a:r>
              <a:rPr lang="en-US" dirty="0" smtClean="0"/>
              <a:t>Wire coil acts as electromagnet, moving back and forth as it repels and attracts a permanent magnet</a:t>
            </a:r>
          </a:p>
          <a:p>
            <a:pPr lvl="1"/>
            <a:r>
              <a:rPr lang="en-US" dirty="0" smtClean="0"/>
              <a:t>The coil makes a paper </a:t>
            </a:r>
            <a:r>
              <a:rPr lang="en-US" smtClean="0"/>
              <a:t>cone vibrate, </a:t>
            </a:r>
            <a:r>
              <a:rPr lang="en-US" dirty="0" smtClean="0"/>
              <a:t>producing sound</a:t>
            </a:r>
            <a:endParaRPr lang="en-US" dirty="0" smtClean="0"/>
          </a:p>
        </p:txBody>
      </p:sp>
      <p:pic>
        <p:nvPicPr>
          <p:cNvPr id="7" name="Picture 5" descr="C:\My Documents\Christy's Stuff\Teaching Stuff\Media\spea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1776" y="3408219"/>
            <a:ext cx="3718006" cy="3252369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68126" y="41565"/>
            <a:ext cx="6763269" cy="105156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Galvanometer</a:t>
            </a:r>
            <a:endParaRPr lang="en-U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14350" y="1290399"/>
            <a:ext cx="9258300" cy="28798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Device that measures small electric current by running it through an electromagnet that deflects a needle</a:t>
            </a:r>
            <a:r>
              <a:rPr lang="en-US" sz="2100" dirty="0" smtClean="0"/>
              <a:t/>
            </a:r>
            <a:br>
              <a:rPr lang="en-US" sz="2100" dirty="0" smtClean="0"/>
            </a:br>
            <a:endParaRPr lang="en-US" sz="2100" dirty="0" smtClean="0"/>
          </a:p>
        </p:txBody>
      </p:sp>
      <p:sp>
        <p:nvSpPr>
          <p:cNvPr id="123906" name="AutoShape 2" descr="http://hyperphysics.phy-astr.gsu.edu/hbase/magnetic/imgmag/galvan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3908" name="Picture 4" descr="http://hyperphysics.phy-astr.gsu.edu/hbase/magnetic/imgmag/galva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1518" y="2818266"/>
            <a:ext cx="2076450" cy="3086101"/>
          </a:xfrm>
          <a:prstGeom prst="rect">
            <a:avLst/>
          </a:prstGeom>
          <a:noFill/>
        </p:spPr>
      </p:pic>
      <p:sp>
        <p:nvSpPr>
          <p:cNvPr id="123910" name="AutoShape 6" descr="http://www.thegeminigeek.com/wp-content/uploads/2009/06/galvanomet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3912" name="Picture 8" descr="http://www.thegeminigeek.com/wp-content/uploads/2009/06/galvanome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232" y="2696029"/>
            <a:ext cx="3295650" cy="333375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86003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64444" y="270934"/>
            <a:ext cx="9143999" cy="84215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Electromagnetic Induction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65785" y="1151247"/>
            <a:ext cx="9206865" cy="4187952"/>
          </a:xfrm>
        </p:spPr>
        <p:txBody>
          <a:bodyPr>
            <a:noAutofit/>
          </a:bodyPr>
          <a:lstStyle/>
          <a:p>
            <a:r>
              <a:rPr lang="en-US" u="sng" dirty="0" smtClean="0"/>
              <a:t>Electromagnetic induction</a:t>
            </a:r>
            <a:r>
              <a:rPr lang="en-US" dirty="0" smtClean="0"/>
              <a:t> – a current caused by </a:t>
            </a:r>
            <a:r>
              <a:rPr lang="en-US" dirty="0" smtClean="0"/>
              <a:t>a changing magnetic field</a:t>
            </a:r>
          </a:p>
          <a:p>
            <a:r>
              <a:rPr lang="en-US" dirty="0" smtClean="0"/>
              <a:t>Caused by relative motion between a wire coil and a magnet</a:t>
            </a:r>
          </a:p>
          <a:p>
            <a:r>
              <a:rPr lang="en-US" dirty="0" smtClean="0"/>
              <a:t>Reverse of electromagnet</a:t>
            </a:r>
          </a:p>
          <a:p>
            <a:pPr lvl="1"/>
            <a:r>
              <a:rPr lang="en-US" sz="2800" dirty="0" smtClean="0"/>
              <a:t>Electromagnet uses a current to produce a magnet</a:t>
            </a:r>
          </a:p>
          <a:p>
            <a:pPr lvl="1"/>
            <a:r>
              <a:rPr lang="en-US" sz="2800" dirty="0" smtClean="0"/>
              <a:t>Electromagnetic induction uses a magnet to induce a current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64444" y="270934"/>
            <a:ext cx="9143999" cy="84215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Electromagnetic Induction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65785" y="1151247"/>
            <a:ext cx="9206865" cy="3296062"/>
          </a:xfrm>
        </p:spPr>
        <p:txBody>
          <a:bodyPr numCol="2">
            <a:normAutofit fontScale="85000" lnSpcReduction="10000"/>
          </a:bodyPr>
          <a:lstStyle/>
          <a:p>
            <a:r>
              <a:rPr lang="en-US" dirty="0" smtClean="0"/>
              <a:t>Generators are electric motors in reverse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Generators convert kinetic energy into electrical energy</a:t>
            </a:r>
          </a:p>
          <a:p>
            <a:pPr lvl="1"/>
            <a:r>
              <a:rPr lang="en-US" dirty="0" smtClean="0"/>
              <a:t>By rotatin</a:t>
            </a:r>
            <a:r>
              <a:rPr lang="en-US" dirty="0" smtClean="0"/>
              <a:t>g the armature, a current is produced in the coil as it rotates between the fixed magnet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Microphones are speakers in reverse</a:t>
            </a:r>
          </a:p>
          <a:p>
            <a:pPr lvl="1"/>
            <a:r>
              <a:rPr lang="en-US" dirty="0" smtClean="0"/>
              <a:t>Microphones convert sound energy into electrical energy</a:t>
            </a:r>
          </a:p>
          <a:p>
            <a:pPr lvl="1"/>
            <a:r>
              <a:rPr lang="en-US" dirty="0" smtClean="0"/>
              <a:t>Sound vibrates the paper cone, causing the coil to move in and out relative to the fixed magnet and a current is produced in the coil</a:t>
            </a:r>
            <a:endParaRPr lang="en-US" dirty="0" smtClean="0"/>
          </a:p>
        </p:txBody>
      </p:sp>
      <p:pic>
        <p:nvPicPr>
          <p:cNvPr id="124932" name="Picture 4" descr="http://blog.shure.com/wp-content/uploads/2013/04/2-DynamicCutaw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0604" y="4225471"/>
            <a:ext cx="2857500" cy="2143125"/>
          </a:xfrm>
          <a:prstGeom prst="rect">
            <a:avLst/>
          </a:prstGeom>
          <a:noFill/>
        </p:spPr>
      </p:pic>
      <p:pic>
        <p:nvPicPr>
          <p:cNvPr id="124934" name="Picture 6" descr="http://www.oocities.org/rjwarren_stm/Physics_Notes/acge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8161" y="3686628"/>
            <a:ext cx="3916995" cy="3055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64444" y="270934"/>
            <a:ext cx="9143999" cy="84215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Magnetism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65785" y="1151247"/>
            <a:ext cx="9206865" cy="418795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General term for </a:t>
            </a:r>
            <a:r>
              <a:rPr lang="en-US" sz="3200" dirty="0" smtClean="0"/>
              <a:t>properties and interaction of magnets</a:t>
            </a:r>
            <a:endParaRPr lang="en-US" sz="3200" dirty="0" smtClean="0"/>
          </a:p>
          <a:p>
            <a:pPr>
              <a:spcBef>
                <a:spcPct val="70000"/>
              </a:spcBef>
            </a:pPr>
            <a:r>
              <a:rPr lang="en-US" sz="3200" dirty="0" smtClean="0"/>
              <a:t>Very closely related to electricity</a:t>
            </a:r>
          </a:p>
          <a:p>
            <a:pPr>
              <a:spcBef>
                <a:spcPct val="70000"/>
              </a:spcBef>
            </a:pPr>
            <a:r>
              <a:rPr lang="en-US" sz="3200" dirty="0" smtClean="0"/>
              <a:t>Magnetism is</a:t>
            </a:r>
            <a:r>
              <a:rPr lang="en-US" sz="3200" dirty="0" smtClean="0"/>
              <a:t> </a:t>
            </a:r>
            <a:r>
              <a:rPr lang="en-US" sz="3200" dirty="0" smtClean="0"/>
              <a:t>c</a:t>
            </a:r>
            <a:r>
              <a:rPr lang="en-US" sz="3200" dirty="0" smtClean="0"/>
              <a:t>aused by </a:t>
            </a:r>
            <a:r>
              <a:rPr lang="en-US" sz="3200" i="1" dirty="0" smtClean="0"/>
              <a:t>moving</a:t>
            </a:r>
            <a:r>
              <a:rPr lang="en-US" sz="3200" dirty="0" smtClean="0"/>
              <a:t> electric charges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2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64444" y="270934"/>
            <a:ext cx="9143999" cy="8421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Electric </a:t>
            </a:r>
            <a:r>
              <a:rPr lang="en-US" dirty="0" smtClean="0"/>
              <a:t>Motor vs. Electric Generator</a:t>
            </a:r>
            <a:endParaRPr lang="en-US" dirty="0"/>
          </a:p>
        </p:txBody>
      </p:sp>
      <p:grpSp>
        <p:nvGrpSpPr>
          <p:cNvPr id="22" name="Group 29"/>
          <p:cNvGrpSpPr>
            <a:grpSpLocks/>
          </p:cNvGrpSpPr>
          <p:nvPr/>
        </p:nvGrpSpPr>
        <p:grpSpPr bwMode="auto">
          <a:xfrm>
            <a:off x="5293183" y="3425371"/>
            <a:ext cx="4495342" cy="3242129"/>
            <a:chOff x="2816" y="1898"/>
            <a:chExt cx="3214" cy="2318"/>
          </a:xfrm>
          <a:solidFill>
            <a:schemeClr val="bg1"/>
          </a:solidFill>
        </p:grpSpPr>
        <p:sp>
          <p:nvSpPr>
            <p:cNvPr id="23" name="AutoShape 25"/>
            <p:cNvSpPr>
              <a:spLocks noChangeArrowheads="1"/>
            </p:cNvSpPr>
            <p:nvPr/>
          </p:nvSpPr>
          <p:spPr bwMode="auto">
            <a:xfrm>
              <a:off x="2816" y="1898"/>
              <a:ext cx="3214" cy="2318"/>
            </a:xfrm>
            <a:prstGeom prst="roundRect">
              <a:avLst>
                <a:gd name="adj" fmla="val 16667"/>
              </a:avLst>
            </a:prstGeom>
            <a:grp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" name="Picture 26" descr="C:\My Documents\Christy's Stuff\Teaching Stuff\Media\Motor Guts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86" y="1958"/>
              <a:ext cx="1866" cy="2153"/>
            </a:xfrm>
            <a:prstGeom prst="rect">
              <a:avLst/>
            </a:prstGeom>
            <a:grpFill/>
          </p:spPr>
        </p:pic>
      </p:grpSp>
      <p:grpSp>
        <p:nvGrpSpPr>
          <p:cNvPr id="25" name="Group 33"/>
          <p:cNvGrpSpPr>
            <a:grpSpLocks/>
          </p:cNvGrpSpPr>
          <p:nvPr/>
        </p:nvGrpSpPr>
        <p:grpSpPr bwMode="auto">
          <a:xfrm>
            <a:off x="5544003" y="3299279"/>
            <a:ext cx="2560638" cy="3108325"/>
            <a:chOff x="3090" y="2124"/>
            <a:chExt cx="1613" cy="1958"/>
          </a:xfrm>
        </p:grpSpPr>
        <p:pic>
          <p:nvPicPr>
            <p:cNvPr id="26" name="Picture 22" descr="C:\My Documents\Christy's Stuff\Teaching Stuff\Media\Battery &amp; Motor parts.GIF"/>
            <p:cNvPicPr>
              <a:picLocks noChangeAspect="1" noChangeArrowheads="1"/>
            </p:cNvPicPr>
            <p:nvPr/>
          </p:nvPicPr>
          <p:blipFill>
            <a:blip r:embed="rId4" cstate="print"/>
            <a:srcRect l="13829"/>
            <a:stretch>
              <a:fillRect/>
            </a:stretch>
          </p:blipFill>
          <p:spPr bwMode="auto">
            <a:xfrm>
              <a:off x="3336" y="2391"/>
              <a:ext cx="1367" cy="1691"/>
            </a:xfrm>
            <a:prstGeom prst="rect">
              <a:avLst/>
            </a:prstGeom>
            <a:noFill/>
          </p:spPr>
        </p:pic>
        <p:sp>
          <p:nvSpPr>
            <p:cNvPr id="27" name="Text Box 31"/>
            <p:cNvSpPr txBox="1">
              <a:spLocks noChangeArrowheads="1"/>
            </p:cNvSpPr>
            <p:nvPr/>
          </p:nvSpPr>
          <p:spPr bwMode="auto">
            <a:xfrm>
              <a:off x="3090" y="2124"/>
              <a:ext cx="834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charset="0"/>
                </a:rPr>
                <a:t>MOTOR</a:t>
              </a:r>
            </a:p>
          </p:txBody>
        </p:sp>
      </p:grpSp>
      <p:grpSp>
        <p:nvGrpSpPr>
          <p:cNvPr id="28" name="Group 29"/>
          <p:cNvGrpSpPr>
            <a:grpSpLocks/>
          </p:cNvGrpSpPr>
          <p:nvPr/>
        </p:nvGrpSpPr>
        <p:grpSpPr bwMode="auto">
          <a:xfrm>
            <a:off x="598759" y="1436953"/>
            <a:ext cx="4517981" cy="3258457"/>
            <a:chOff x="2816" y="1898"/>
            <a:chExt cx="3214" cy="2318"/>
          </a:xfrm>
          <a:solidFill>
            <a:schemeClr val="bg1"/>
          </a:solidFill>
        </p:grpSpPr>
        <p:sp>
          <p:nvSpPr>
            <p:cNvPr id="29" name="AutoShape 25"/>
            <p:cNvSpPr>
              <a:spLocks noChangeArrowheads="1"/>
            </p:cNvSpPr>
            <p:nvPr/>
          </p:nvSpPr>
          <p:spPr bwMode="auto">
            <a:xfrm>
              <a:off x="2816" y="1898"/>
              <a:ext cx="3214" cy="2318"/>
            </a:xfrm>
            <a:prstGeom prst="roundRect">
              <a:avLst>
                <a:gd name="adj" fmla="val 16667"/>
              </a:avLst>
            </a:prstGeom>
            <a:grp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" name="Picture 26" descr="C:\My Documents\Christy's Stuff\Teaching Stuff\Media\Motor Guts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86" y="1958"/>
              <a:ext cx="1866" cy="2153"/>
            </a:xfrm>
            <a:prstGeom prst="rect">
              <a:avLst/>
            </a:prstGeom>
            <a:grpFill/>
          </p:spPr>
        </p:pic>
      </p:grpSp>
      <p:grpSp>
        <p:nvGrpSpPr>
          <p:cNvPr id="31" name="Group 34"/>
          <p:cNvGrpSpPr>
            <a:grpSpLocks/>
          </p:cNvGrpSpPr>
          <p:nvPr/>
        </p:nvGrpSpPr>
        <p:grpSpPr bwMode="auto">
          <a:xfrm>
            <a:off x="872219" y="1311089"/>
            <a:ext cx="2466975" cy="2854325"/>
            <a:chOff x="3090" y="2123"/>
            <a:chExt cx="1554" cy="1798"/>
          </a:xfrm>
        </p:grpSpPr>
        <p:pic>
          <p:nvPicPr>
            <p:cNvPr id="32" name="Picture 24" descr="C:\My Documents\Christy's Stuff\Teaching Stuff\Media\Generator Parts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45" y="2486"/>
              <a:ext cx="1499" cy="1435"/>
            </a:xfrm>
            <a:prstGeom prst="rect">
              <a:avLst/>
            </a:prstGeom>
            <a:noFill/>
          </p:spPr>
        </p:pic>
        <p:sp>
          <p:nvSpPr>
            <p:cNvPr id="33" name="Text Box 32"/>
            <p:cNvSpPr txBox="1">
              <a:spLocks noChangeArrowheads="1"/>
            </p:cNvSpPr>
            <p:nvPr/>
          </p:nvSpPr>
          <p:spPr bwMode="auto">
            <a:xfrm>
              <a:off x="3090" y="2123"/>
              <a:ext cx="1337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charset="0"/>
                </a:rPr>
                <a:t>GENERATOR</a:t>
              </a:r>
              <a:endParaRPr lang="en-US" sz="1800" b="1" dirty="0">
                <a:latin typeface="Arial" charset="0"/>
              </a:endParaRPr>
            </a:p>
          </p:txBody>
        </p:sp>
      </p:grp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3709761" y="1594118"/>
            <a:ext cx="236314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charset="0"/>
              </a:rPr>
              <a:t>Permanent Magnet</a:t>
            </a:r>
            <a:endParaRPr lang="en-US" sz="2000" dirty="0">
              <a:latin typeface="Arial" charset="0"/>
            </a:endParaRP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7635875" y="3139889"/>
            <a:ext cx="236314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charset="0"/>
              </a:rPr>
              <a:t>Permanent Magnet</a:t>
            </a:r>
            <a:endParaRPr lang="en-US" sz="2000" dirty="0">
              <a:latin typeface="Arial" charset="0"/>
            </a:endParaRPr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4087132" y="2885890"/>
            <a:ext cx="183736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charset="0"/>
              </a:rPr>
              <a:t>Electromagnet</a:t>
            </a:r>
            <a:endParaRPr lang="en-US" sz="2000" dirty="0">
              <a:latin typeface="Arial" charset="0"/>
            </a:endParaRPr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8449638" y="4591319"/>
            <a:ext cx="183736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charset="0"/>
              </a:rPr>
              <a:t>Electromagnet</a:t>
            </a:r>
            <a:endParaRPr lang="en-US" sz="2000" dirty="0">
              <a:latin typeface="Arial" charset="0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0" y="4235718"/>
            <a:ext cx="350448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charset="0"/>
              </a:rPr>
              <a:t>Source of mechanical energy</a:t>
            </a:r>
          </a:p>
        </p:txBody>
      </p:sp>
      <p:sp>
        <p:nvSpPr>
          <p:cNvPr id="40" name="Text Box 32"/>
          <p:cNvSpPr txBox="1">
            <a:spLocks noChangeArrowheads="1"/>
          </p:cNvSpPr>
          <p:nvPr/>
        </p:nvSpPr>
        <p:spPr bwMode="auto">
          <a:xfrm>
            <a:off x="4137932" y="4867089"/>
            <a:ext cx="321915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charset="0"/>
              </a:rPr>
              <a:t>Source of electrical energy</a:t>
            </a:r>
          </a:p>
        </p:txBody>
      </p:sp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7264401" y="5897604"/>
            <a:ext cx="159370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Arial" charset="0"/>
              </a:rPr>
              <a:t>Commutator</a:t>
            </a:r>
            <a:endParaRPr lang="en-US" sz="2000" dirty="0" smtClean="0">
              <a:latin typeface="Arial" charset="0"/>
            </a:endParaRPr>
          </a:p>
        </p:txBody>
      </p:sp>
      <p:sp>
        <p:nvSpPr>
          <p:cNvPr id="42" name="Text Box 32"/>
          <p:cNvSpPr txBox="1">
            <a:spLocks noChangeArrowheads="1"/>
          </p:cNvSpPr>
          <p:nvPr/>
        </p:nvSpPr>
        <p:spPr bwMode="auto">
          <a:xfrm>
            <a:off x="3853543" y="6245947"/>
            <a:ext cx="311976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charset="0"/>
              </a:rPr>
              <a:t>Mechanical energy output</a:t>
            </a:r>
          </a:p>
        </p:txBody>
      </p:sp>
      <p:sp>
        <p:nvSpPr>
          <p:cNvPr id="43" name="Text Box 32"/>
          <p:cNvSpPr txBox="1">
            <a:spLocks noChangeArrowheads="1"/>
          </p:cNvSpPr>
          <p:nvPr/>
        </p:nvSpPr>
        <p:spPr bwMode="auto">
          <a:xfrm>
            <a:off x="0" y="1652176"/>
            <a:ext cx="286328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charset="0"/>
              </a:rPr>
              <a:t>Electrical energy output</a:t>
            </a:r>
          </a:p>
        </p:txBody>
      </p:sp>
      <p:sp>
        <p:nvSpPr>
          <p:cNvPr id="44" name="Text Box 32"/>
          <p:cNvSpPr txBox="1">
            <a:spLocks noChangeArrowheads="1"/>
          </p:cNvSpPr>
          <p:nvPr/>
        </p:nvSpPr>
        <p:spPr bwMode="auto">
          <a:xfrm>
            <a:off x="2235200" y="3858346"/>
            <a:ext cx="159370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Arial" charset="0"/>
              </a:rPr>
              <a:t>Commutator</a:t>
            </a:r>
            <a:endParaRPr lang="en-US" sz="2000" dirty="0" smtClean="0">
              <a:latin typeface="Arial" charset="0"/>
            </a:endParaRPr>
          </a:p>
        </p:txBody>
      </p:sp>
      <p:cxnSp>
        <p:nvCxnSpPr>
          <p:cNvPr id="46" name="Straight Arrow Connector 45"/>
          <p:cNvCxnSpPr>
            <a:stCxn id="34" idx="2"/>
          </p:cNvCxnSpPr>
          <p:nvPr/>
        </p:nvCxnSpPr>
        <p:spPr>
          <a:xfrm flipH="1">
            <a:off x="4136571" y="1994228"/>
            <a:ext cx="754764" cy="41514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6" idx="1"/>
          </p:cNvCxnSpPr>
          <p:nvPr/>
        </p:nvCxnSpPr>
        <p:spPr>
          <a:xfrm flipH="1" flipV="1">
            <a:off x="3432628" y="2910114"/>
            <a:ext cx="654504" cy="1758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4" idx="0"/>
          </p:cNvCxnSpPr>
          <p:nvPr/>
        </p:nvCxnSpPr>
        <p:spPr>
          <a:xfrm flipH="1" flipV="1">
            <a:off x="2714171" y="3425371"/>
            <a:ext cx="317882" cy="4329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8" idx="0"/>
          </p:cNvCxnSpPr>
          <p:nvPr/>
        </p:nvCxnSpPr>
        <p:spPr>
          <a:xfrm flipV="1">
            <a:off x="1752243" y="3577771"/>
            <a:ext cx="185414" cy="65794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3" idx="2"/>
          </p:cNvCxnSpPr>
          <p:nvPr/>
        </p:nvCxnSpPr>
        <p:spPr>
          <a:xfrm>
            <a:off x="1431642" y="2052286"/>
            <a:ext cx="600358" cy="4441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2" idx="0"/>
          </p:cNvCxnSpPr>
          <p:nvPr/>
        </p:nvCxnSpPr>
        <p:spPr>
          <a:xfrm flipV="1">
            <a:off x="5413426" y="5798456"/>
            <a:ext cx="1226859" cy="44749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0" idx="0"/>
          </p:cNvCxnSpPr>
          <p:nvPr/>
        </p:nvCxnSpPr>
        <p:spPr>
          <a:xfrm flipV="1">
            <a:off x="5747508" y="4368800"/>
            <a:ext cx="537177" cy="4982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5" idx="2"/>
          </p:cNvCxnSpPr>
          <p:nvPr/>
        </p:nvCxnSpPr>
        <p:spPr>
          <a:xfrm>
            <a:off x="8817449" y="3539999"/>
            <a:ext cx="43522" cy="8070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7" idx="1"/>
          </p:cNvCxnSpPr>
          <p:nvPr/>
        </p:nvCxnSpPr>
        <p:spPr>
          <a:xfrm flipH="1">
            <a:off x="8011885" y="4791374"/>
            <a:ext cx="437753" cy="563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1" idx="0"/>
          </p:cNvCxnSpPr>
          <p:nvPr/>
        </p:nvCxnSpPr>
        <p:spPr>
          <a:xfrm flipH="1" flipV="1">
            <a:off x="7453085" y="5421086"/>
            <a:ext cx="608169" cy="4765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46988" y="41565"/>
            <a:ext cx="5003741" cy="1051560"/>
          </a:xfrm>
        </p:spPr>
        <p:txBody>
          <a:bodyPr/>
          <a:lstStyle/>
          <a:p>
            <a:r>
              <a:rPr lang="en-US" dirty="0" smtClean="0"/>
              <a:t>Electric </a:t>
            </a:r>
            <a:r>
              <a:rPr lang="en-US" dirty="0"/>
              <a:t>Generator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22288" y="1576388"/>
            <a:ext cx="4762500" cy="684212"/>
          </a:xfrm>
        </p:spPr>
        <p:txBody>
          <a:bodyPr/>
          <a:lstStyle/>
          <a:p>
            <a:r>
              <a:rPr lang="en-US" b="1" dirty="0"/>
              <a:t>Hydroelectric Dam</a:t>
            </a:r>
            <a:endParaRPr lang="en-US" sz="3000" dirty="0"/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1788" y="2386013"/>
            <a:ext cx="3314700" cy="419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9538" y="1343025"/>
            <a:ext cx="1947862" cy="2449513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</p:pic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522288" y="2368550"/>
            <a:ext cx="4762500" cy="429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860425" lvl="1" indent="-341313">
              <a:spcBef>
                <a:spcPct val="50000"/>
              </a:spcBef>
              <a:buClr>
                <a:schemeClr val="accent1"/>
              </a:buClr>
              <a:buSzPct val="95000"/>
              <a:buFont typeface="Wingdings" pitchFamily="2" charset="2"/>
              <a:buChar char="w"/>
            </a:pPr>
            <a:r>
              <a:rPr lang="en-US" sz="3400" dirty="0">
                <a:latin typeface="Arial" charset="0"/>
              </a:rPr>
              <a:t>PE of lake water is converted to KE</a:t>
            </a:r>
          </a:p>
          <a:p>
            <a:pPr marL="860425" lvl="1" indent="-341313">
              <a:spcBef>
                <a:spcPct val="50000"/>
              </a:spcBef>
              <a:buClr>
                <a:schemeClr val="accent1"/>
              </a:buClr>
              <a:buSzPct val="95000"/>
              <a:buFont typeface="Wingdings" pitchFamily="2" charset="2"/>
              <a:buChar char="w"/>
            </a:pPr>
            <a:r>
              <a:rPr lang="en-US" sz="3400" dirty="0" smtClean="0">
                <a:latin typeface="Arial" charset="0"/>
              </a:rPr>
              <a:t>KE </a:t>
            </a:r>
            <a:r>
              <a:rPr lang="en-US" sz="3400" dirty="0">
                <a:latin typeface="Arial" charset="0"/>
              </a:rPr>
              <a:t>turns the generator shaft which creates electrical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  <p:bldP spid="30728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68126" y="41565"/>
            <a:ext cx="6763269" cy="105156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More on Induction</a:t>
            </a:r>
            <a:endParaRPr lang="en-U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14350" y="1290399"/>
            <a:ext cx="9258300" cy="287981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“The </a:t>
            </a:r>
            <a:r>
              <a:rPr lang="en-US" dirty="0" smtClean="0"/>
              <a:t>Forever </a:t>
            </a:r>
            <a:r>
              <a:rPr lang="en-US" dirty="0" smtClean="0"/>
              <a:t>Flashlight™ uses induction </a:t>
            </a:r>
            <a:r>
              <a:rPr lang="en-US" dirty="0" smtClean="0"/>
              <a:t>and electromagnetic </a:t>
            </a:r>
            <a:r>
              <a:rPr lang="en-US" dirty="0"/>
              <a:t>e</a:t>
            </a:r>
            <a:r>
              <a:rPr lang="en-US" dirty="0" smtClean="0"/>
              <a:t>nergy to eliminate the need for batteries</a:t>
            </a:r>
            <a:r>
              <a:rPr lang="en-US" dirty="0" smtClean="0"/>
              <a:t>.”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Shaking </a:t>
            </a:r>
            <a:r>
              <a:rPr lang="en-US" dirty="0" smtClean="0"/>
              <a:t>the flashlight moves a </a:t>
            </a:r>
            <a:r>
              <a:rPr lang="en-US" dirty="0" smtClean="0"/>
              <a:t>magnet that induces a current in a stationary coil, which is then stored </a:t>
            </a:r>
            <a:r>
              <a:rPr lang="en-US" dirty="0" smtClean="0"/>
              <a:t>in a capacitor.</a:t>
            </a:r>
            <a:r>
              <a:rPr lang="en-US" sz="2100" dirty="0" smtClean="0"/>
              <a:t/>
            </a:r>
            <a:br>
              <a:rPr lang="en-US" sz="2100" dirty="0" smtClean="0"/>
            </a:br>
            <a:endParaRPr lang="en-US" sz="2100" dirty="0" smtClean="0"/>
          </a:p>
        </p:txBody>
      </p:sp>
      <p:pic>
        <p:nvPicPr>
          <p:cNvPr id="22532" name="Picture 4" descr="NightStarClearOnBlue_med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2745" y="4066310"/>
            <a:ext cx="34290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86003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38476" y="415635"/>
            <a:ext cx="2537633" cy="714895"/>
          </a:xfrm>
        </p:spPr>
        <p:txBody>
          <a:bodyPr/>
          <a:lstStyle/>
          <a:p>
            <a:r>
              <a:rPr lang="en-US" dirty="0" smtClean="0"/>
              <a:t>DC </a:t>
            </a:r>
            <a:r>
              <a:rPr lang="en-US" dirty="0"/>
              <a:t>&amp; AC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22288" y="1576387"/>
            <a:ext cx="6864350" cy="4747139"/>
          </a:xfrm>
        </p:spPr>
        <p:txBody>
          <a:bodyPr>
            <a:normAutofit/>
          </a:bodyPr>
          <a:lstStyle/>
          <a:p>
            <a:r>
              <a:rPr lang="en-US" b="1" dirty="0"/>
              <a:t>Direct Current (DC)</a:t>
            </a:r>
          </a:p>
          <a:p>
            <a:pPr lvl="1"/>
            <a:r>
              <a:rPr lang="en-US" sz="2800" dirty="0"/>
              <a:t>C</a:t>
            </a:r>
            <a:r>
              <a:rPr lang="en-US" sz="2800" dirty="0" smtClean="0"/>
              <a:t>urrent </a:t>
            </a:r>
            <a:r>
              <a:rPr lang="en-US" sz="2800" dirty="0"/>
              <a:t>flows in one direction</a:t>
            </a:r>
          </a:p>
          <a:p>
            <a:pPr lvl="1"/>
            <a:r>
              <a:rPr lang="en-US" sz="2800" dirty="0" smtClean="0"/>
              <a:t>EX: batteries</a:t>
            </a:r>
          </a:p>
          <a:p>
            <a:pPr lvl="1"/>
            <a:endParaRPr lang="en-US" sz="2800" dirty="0" smtClean="0"/>
          </a:p>
          <a:p>
            <a:r>
              <a:rPr lang="en-US" b="1" dirty="0" smtClean="0"/>
              <a:t>Alternating Current (AC)</a:t>
            </a:r>
          </a:p>
          <a:p>
            <a:pPr lvl="1"/>
            <a:r>
              <a:rPr lang="en-US" sz="2800" dirty="0" smtClean="0"/>
              <a:t>Current reverses its direction at regular intervals</a:t>
            </a:r>
          </a:p>
          <a:p>
            <a:pPr lvl="1"/>
            <a:r>
              <a:rPr lang="en-US" sz="2800" dirty="0" smtClean="0"/>
              <a:t>EX: electrical outlets</a:t>
            </a:r>
          </a:p>
          <a:p>
            <a:endParaRPr lang="en-US" dirty="0" smtClean="0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5088" y="1784350"/>
            <a:ext cx="1828800" cy="191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7685088" y="4503738"/>
          <a:ext cx="1828800" cy="1884362"/>
        </p:xfrm>
        <a:graphic>
          <a:graphicData uri="http://schemas.openxmlformats.org/presentationml/2006/ole">
            <p:oleObj spid="_x0000_s69639" name="Clip" r:id="rId5" imgW="923810" imgH="95263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28496" y="365496"/>
            <a:ext cx="3723847" cy="71489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Transformers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22288" y="1576388"/>
            <a:ext cx="9226550" cy="2979737"/>
          </a:xfrm>
        </p:spPr>
        <p:txBody>
          <a:bodyPr>
            <a:normAutofit fontScale="92500"/>
          </a:bodyPr>
          <a:lstStyle/>
          <a:p>
            <a:pPr>
              <a:spcBef>
                <a:spcPct val="0"/>
              </a:spcBef>
            </a:pPr>
            <a:r>
              <a:rPr lang="en-US" sz="3400" dirty="0" smtClean="0"/>
              <a:t>I</a:t>
            </a:r>
            <a:r>
              <a:rPr lang="en-US" sz="3400" dirty="0" smtClean="0"/>
              <a:t>ncreases </a:t>
            </a:r>
            <a:r>
              <a:rPr lang="en-US" sz="3400" dirty="0"/>
              <a:t>or decreases AC voltage </a:t>
            </a:r>
          </a:p>
          <a:p>
            <a:r>
              <a:rPr lang="en-US" sz="3400" dirty="0"/>
              <a:t>P</a:t>
            </a:r>
            <a:r>
              <a:rPr lang="en-US" sz="3400" dirty="0" smtClean="0"/>
              <a:t>rimary </a:t>
            </a:r>
            <a:r>
              <a:rPr lang="en-US" sz="3400" dirty="0"/>
              <a:t>coil AC produces a magnetic field that induces AC in the secondary </a:t>
            </a:r>
            <a:r>
              <a:rPr lang="en-US" sz="3400" dirty="0" smtClean="0"/>
              <a:t>coil</a:t>
            </a:r>
          </a:p>
          <a:p>
            <a:r>
              <a:rPr lang="en-US" sz="3400" dirty="0" smtClean="0"/>
              <a:t>V</a:t>
            </a:r>
            <a:r>
              <a:rPr lang="en-US" sz="3400" dirty="0" smtClean="0"/>
              <a:t>oltage </a:t>
            </a:r>
            <a:r>
              <a:rPr lang="en-US" sz="3400" dirty="0"/>
              <a:t>ratio = ratio of turns in each </a:t>
            </a:r>
            <a:r>
              <a:rPr lang="en-US" sz="3400" dirty="0" smtClean="0"/>
              <a:t>coil</a:t>
            </a:r>
          </a:p>
        </p:txBody>
      </p:sp>
      <p:pic>
        <p:nvPicPr>
          <p:cNvPr id="33800" name="Picture 8" descr="C:\My Documents\Christy's Stuff\Teaching Stuff\Media\Step Up Transform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7327" y="3904343"/>
            <a:ext cx="5916612" cy="2287588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28496" y="365496"/>
            <a:ext cx="3752875" cy="714895"/>
          </a:xfrm>
        </p:spPr>
        <p:txBody>
          <a:bodyPr>
            <a:noAutofit/>
          </a:bodyPr>
          <a:lstStyle/>
          <a:p>
            <a:r>
              <a:rPr lang="en-US" dirty="0" smtClean="0"/>
              <a:t>Transformers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36802" y="1082902"/>
            <a:ext cx="9226550" cy="338749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Step-Up </a:t>
            </a:r>
            <a:r>
              <a:rPr lang="en-US" b="1" dirty="0" err="1" smtClean="0"/>
              <a:t>Tranformer</a:t>
            </a:r>
            <a:endParaRPr lang="en-US" dirty="0"/>
          </a:p>
          <a:p>
            <a:pPr lvl="1">
              <a:spcBef>
                <a:spcPct val="0"/>
              </a:spcBef>
            </a:pPr>
            <a:r>
              <a:rPr lang="en-US" sz="3000" dirty="0"/>
              <a:t>I</a:t>
            </a:r>
            <a:r>
              <a:rPr lang="en-US" sz="3000" dirty="0" smtClean="0"/>
              <a:t>ncreases AC </a:t>
            </a:r>
            <a:r>
              <a:rPr lang="en-US" sz="3000" dirty="0"/>
              <a:t>voltage </a:t>
            </a:r>
          </a:p>
          <a:p>
            <a:pPr lvl="1"/>
            <a:r>
              <a:rPr lang="en-US" sz="3000" dirty="0" smtClean="0"/>
              <a:t>More turns in output (secondary) coil</a:t>
            </a:r>
          </a:p>
          <a:p>
            <a:pPr lvl="1"/>
            <a:r>
              <a:rPr lang="en-US" sz="3000" dirty="0" smtClean="0"/>
              <a:t>Used at power plants</a:t>
            </a:r>
            <a:endParaRPr lang="en-US" sz="3000" dirty="0" smtClean="0"/>
          </a:p>
          <a:p>
            <a:r>
              <a:rPr lang="en-US" b="1" dirty="0" smtClean="0"/>
              <a:t>Step-Down </a:t>
            </a:r>
            <a:r>
              <a:rPr lang="en-US" b="1" dirty="0" err="1" smtClean="0"/>
              <a:t>Tranformer</a:t>
            </a:r>
            <a:endParaRPr lang="en-US" dirty="0" smtClean="0"/>
          </a:p>
          <a:p>
            <a:pPr lvl="1">
              <a:spcBef>
                <a:spcPct val="0"/>
              </a:spcBef>
            </a:pPr>
            <a:r>
              <a:rPr lang="en-US" sz="3000" dirty="0" smtClean="0"/>
              <a:t>Decreases </a:t>
            </a:r>
            <a:r>
              <a:rPr lang="en-US" sz="3000" dirty="0" smtClean="0"/>
              <a:t>AC voltage </a:t>
            </a:r>
          </a:p>
          <a:p>
            <a:pPr lvl="1"/>
            <a:r>
              <a:rPr lang="en-US" sz="3000" dirty="0" smtClean="0"/>
              <a:t>More turns in </a:t>
            </a:r>
            <a:r>
              <a:rPr lang="en-US" sz="3000" dirty="0" smtClean="0"/>
              <a:t>input (primary) coil</a:t>
            </a:r>
          </a:p>
          <a:p>
            <a:pPr lvl="1"/>
            <a:r>
              <a:rPr lang="en-US" sz="3000" dirty="0" smtClean="0"/>
              <a:t>Used into households and into devices</a:t>
            </a:r>
            <a:endParaRPr lang="en-US" sz="3000" dirty="0" smtClean="0"/>
          </a:p>
          <a:p>
            <a:endParaRPr lang="en-US" sz="3400" dirty="0" smtClean="0"/>
          </a:p>
        </p:txBody>
      </p:sp>
      <p:pic>
        <p:nvPicPr>
          <p:cNvPr id="33800" name="Picture 8" descr="C:\My Documents\Christy's Stuff\Teaching Stuff\Media\Step Up Transform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2813" y="4470400"/>
            <a:ext cx="5916612" cy="2287588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22288" y="1576388"/>
            <a:ext cx="9226550" cy="2979737"/>
          </a:xfrm>
        </p:spPr>
        <p:txBody>
          <a:bodyPr/>
          <a:lstStyle/>
          <a:p>
            <a:r>
              <a:rPr lang="en-US" b="1" dirty="0" smtClean="0"/>
              <a:t>Examples</a:t>
            </a:r>
            <a:endParaRPr lang="en-US" sz="3000" dirty="0" smtClean="0"/>
          </a:p>
        </p:txBody>
      </p:sp>
      <p:pic>
        <p:nvPicPr>
          <p:cNvPr id="137218" name="Picture 2" descr="https://encrypted-tbn3.gstatic.com/images?q=tbn:ANd9GcRjpLpydhboR5tH8D1uVPR2RgeEziafbwCoGrnGYU985RUC4J6ZgVNWlm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993" y="2700193"/>
            <a:ext cx="2162175" cy="2114550"/>
          </a:xfrm>
          <a:prstGeom prst="rect">
            <a:avLst/>
          </a:prstGeom>
          <a:noFill/>
        </p:spPr>
      </p:pic>
      <p:pic>
        <p:nvPicPr>
          <p:cNvPr id="137220" name="Picture 4" descr="https://encrypted-tbn1.gstatic.com/images?q=tbn:ANd9GcS8ob4jo2grhmbxwmOP6qBYtUuXej8gkpJjW0uF_V-5AMThDkg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6083" y="1769919"/>
            <a:ext cx="1905000" cy="2143125"/>
          </a:xfrm>
          <a:prstGeom prst="rect">
            <a:avLst/>
          </a:prstGeom>
          <a:noFill/>
        </p:spPr>
      </p:pic>
      <p:pic>
        <p:nvPicPr>
          <p:cNvPr id="137222" name="Picture 6" descr="http://paulhasenmeier.files.wordpress.com/2011/12/2011-12-06_15-04-44_8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5221" y="1599190"/>
            <a:ext cx="3966136" cy="2252374"/>
          </a:xfrm>
          <a:prstGeom prst="rect">
            <a:avLst/>
          </a:prstGeom>
          <a:noFill/>
        </p:spPr>
      </p:pic>
      <p:pic>
        <p:nvPicPr>
          <p:cNvPr id="137224" name="Picture 8" descr="http://ecx.images-amazon.com/images/I/31tmACeEY2L._SL500_AA300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39100" y="4263734"/>
            <a:ext cx="2081646" cy="2081646"/>
          </a:xfrm>
          <a:prstGeom prst="rect">
            <a:avLst/>
          </a:prstGeom>
          <a:noFill/>
        </p:spPr>
      </p:pic>
      <p:pic>
        <p:nvPicPr>
          <p:cNvPr id="137226" name="Picture 10" descr="http://img2.owcnow.com/imgs/ndesc/owc_mep5barrelpower/5amp-barrel-pow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48557" y="4130675"/>
            <a:ext cx="2619375" cy="2190750"/>
          </a:xfrm>
          <a:prstGeom prst="rect">
            <a:avLst/>
          </a:prstGeom>
          <a:noFill/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228496" y="365496"/>
            <a:ext cx="4710817" cy="71489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Transformers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02326" y="365499"/>
            <a:ext cx="8146473" cy="7148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Applications of Magnetism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22288" y="1576387"/>
            <a:ext cx="6003203" cy="4796703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Magnetic strips – store and read information from the arrangement of tiny magnetized particles</a:t>
            </a:r>
          </a:p>
          <a:p>
            <a:endParaRPr lang="en-US" sz="3000" dirty="0" smtClean="0"/>
          </a:p>
          <a:p>
            <a:endParaRPr lang="en-US" sz="3000" dirty="0" smtClean="0"/>
          </a:p>
          <a:p>
            <a:pPr>
              <a:buNone/>
            </a:pPr>
            <a:endParaRPr lang="en-US" sz="3000" dirty="0" smtClean="0"/>
          </a:p>
          <a:p>
            <a:r>
              <a:rPr lang="en-US" sz="3000" dirty="0" smtClean="0"/>
              <a:t>Traffic light sensors – use electromagnetic induction to sense changes in magnetic field in the presence of large metal object (car)</a:t>
            </a:r>
            <a:endParaRPr lang="en-US" sz="3000" dirty="0" smtClean="0"/>
          </a:p>
        </p:txBody>
      </p:sp>
      <p:pic>
        <p:nvPicPr>
          <p:cNvPr id="144386" name="Picture 2" descr="http://static.ddmcdn.com/gif/red-light-camera-loo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6921" y="3782287"/>
            <a:ext cx="3993094" cy="2964873"/>
          </a:xfrm>
          <a:prstGeom prst="rect">
            <a:avLst/>
          </a:prstGeom>
          <a:noFill/>
        </p:spPr>
      </p:pic>
      <p:pic>
        <p:nvPicPr>
          <p:cNvPr id="144388" name="Picture 4" descr="http://ict.berlinbritishschool.de/images/uses/banking/Portable_Magnetic_Stripe_Card_Data_Collec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9920" y="1302326"/>
            <a:ext cx="2387364" cy="1995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64444" y="270934"/>
            <a:ext cx="9143999" cy="84215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Producing  a Magnet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22515" y="1088571"/>
            <a:ext cx="9463314" cy="333828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200" b="1" dirty="0" smtClean="0"/>
              <a:t>Electromagnets</a:t>
            </a:r>
            <a:endParaRPr lang="en-US" sz="3200" b="1" dirty="0" smtClean="0"/>
          </a:p>
          <a:p>
            <a:r>
              <a:rPr lang="en-US" sz="3200" dirty="0" smtClean="0"/>
              <a:t>Electrons moving through a wire produce a magnetic field</a:t>
            </a:r>
          </a:p>
          <a:p>
            <a:pPr>
              <a:buNone/>
            </a:pPr>
            <a:r>
              <a:rPr lang="en-US" sz="3200" b="1" dirty="0" smtClean="0"/>
              <a:t>Magnetic materials</a:t>
            </a:r>
          </a:p>
          <a:p>
            <a:r>
              <a:rPr lang="en-US" sz="3200" dirty="0" smtClean="0"/>
              <a:t>Electrons move around in an atom produce a magnetic field in a specific direction</a:t>
            </a:r>
          </a:p>
          <a:p>
            <a:r>
              <a:rPr lang="en-US" sz="3200" dirty="0" smtClean="0"/>
              <a:t>Non-magnetic materials have lots of atoms producing magnetic fields in all random directions</a:t>
            </a:r>
          </a:p>
          <a:p>
            <a:r>
              <a:rPr lang="en-US" sz="3200" dirty="0" smtClean="0"/>
              <a:t>Magnetic materials have atoms where </a:t>
            </a:r>
            <a:r>
              <a:rPr lang="en-US" sz="3200" dirty="0" smtClean="0"/>
              <a:t>fields align</a:t>
            </a:r>
            <a:endParaRPr lang="en-US" sz="3200" dirty="0" smtClean="0"/>
          </a:p>
          <a:p>
            <a:pPr lvl="1"/>
            <a:endParaRPr lang="en-US" sz="2800" dirty="0"/>
          </a:p>
        </p:txBody>
      </p:sp>
      <p:pic>
        <p:nvPicPr>
          <p:cNvPr id="118786" name="Picture 2" descr="http://www.princeton.edu/ssp/joseph-henry-project/galvanometer/explaining-the-phenomenon/modern-understanding/spin.bmp"/>
          <p:cNvPicPr>
            <a:picLocks noChangeAspect="1" noChangeArrowheads="1"/>
          </p:cNvPicPr>
          <p:nvPr/>
        </p:nvPicPr>
        <p:blipFill>
          <a:blip r:embed="rId2" cstate="print"/>
          <a:srcRect b="14944"/>
          <a:stretch>
            <a:fillRect/>
          </a:stretch>
        </p:blipFill>
        <p:spPr bwMode="auto">
          <a:xfrm>
            <a:off x="2564946" y="4338410"/>
            <a:ext cx="4981575" cy="2519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64444" y="270934"/>
            <a:ext cx="9143999" cy="84215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Magnetic Domains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65785" y="1151246"/>
            <a:ext cx="9206865" cy="5152571"/>
          </a:xfrm>
        </p:spPr>
        <p:txBody>
          <a:bodyPr>
            <a:normAutofit/>
          </a:bodyPr>
          <a:lstStyle/>
          <a:p>
            <a:r>
              <a:rPr lang="en-US" u="sng" dirty="0" smtClean="0"/>
              <a:t>Magnetic domain</a:t>
            </a:r>
            <a:r>
              <a:rPr lang="en-US" dirty="0" smtClean="0"/>
              <a:t> - Group of atoms with aligned magnetic poles</a:t>
            </a:r>
          </a:p>
          <a:p>
            <a:r>
              <a:rPr lang="en-US" dirty="0" smtClean="0"/>
              <a:t>In non-magnetic objects, magnetic domains are randomly aligned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permanent magnet or a magnetized object has aligned magnetic domains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518178" y="3889356"/>
            <a:ext cx="12668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Arial" charset="0"/>
              </a:rPr>
              <a:t>domain</a:t>
            </a:r>
          </a:p>
        </p:txBody>
      </p:sp>
      <p:graphicFrame>
        <p:nvGraphicFramePr>
          <p:cNvPr id="5" name="Object 1025"/>
          <p:cNvGraphicFramePr>
            <a:graphicFrameLocks noChangeAspect="1"/>
          </p:cNvGraphicFramePr>
          <p:nvPr/>
        </p:nvGraphicFramePr>
        <p:xfrm>
          <a:off x="2801248" y="3204853"/>
          <a:ext cx="3960812" cy="781050"/>
        </p:xfrm>
        <a:graphic>
          <a:graphicData uri="http://schemas.openxmlformats.org/presentationml/2006/ole">
            <p:oleObj spid="_x0000_s113666" name="Photo Editor Photo" r:id="rId3" imgW="2172003" imgH="428798" progId="">
              <p:embed/>
            </p:oleObj>
          </a:graphicData>
        </a:graphic>
      </p:graphicFrame>
      <p:graphicFrame>
        <p:nvGraphicFramePr>
          <p:cNvPr id="113667" name="Object 3"/>
          <p:cNvGraphicFramePr>
            <a:graphicFrameLocks noChangeAspect="1"/>
          </p:cNvGraphicFramePr>
          <p:nvPr/>
        </p:nvGraphicFramePr>
        <p:xfrm>
          <a:off x="2814782" y="5437912"/>
          <a:ext cx="3949700" cy="774700"/>
        </p:xfrm>
        <a:graphic>
          <a:graphicData uri="http://schemas.openxmlformats.org/presentationml/2006/ole">
            <p:oleObj spid="_x0000_s113667" name="Photo Editor Photo" r:id="rId4" imgW="2172003" imgH="42879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64444" y="270934"/>
            <a:ext cx="9143999" cy="84215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Magnetization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65785" y="1151247"/>
            <a:ext cx="9206865" cy="4187952"/>
          </a:xfrm>
        </p:spPr>
        <p:txBody>
          <a:bodyPr>
            <a:normAutofit/>
          </a:bodyPr>
          <a:lstStyle/>
          <a:p>
            <a:r>
              <a:rPr lang="en-US" dirty="0" smtClean="0"/>
              <a:t>Magnetic objects can be made into a magnet when their magnetic domains line up</a:t>
            </a:r>
          </a:p>
          <a:p>
            <a:pPr lvl="1"/>
            <a:r>
              <a:rPr lang="en-US" dirty="0" smtClean="0"/>
              <a:t>Rubbing an iron bar with a magnet or passing it through an electromagnetic field makes most of the domains line up.</a:t>
            </a:r>
          </a:p>
          <a:p>
            <a:pPr lvl="1"/>
            <a:r>
              <a:rPr lang="en-US" dirty="0" smtClean="0"/>
              <a:t>The field very close to another magnet can magnetize another object (EX: paper clips stuck to a magnet also act as a magnet)</a:t>
            </a:r>
          </a:p>
          <a:p>
            <a:r>
              <a:rPr lang="en-US" dirty="0" smtClean="0"/>
              <a:t>If </a:t>
            </a:r>
            <a:r>
              <a:rPr lang="en-US" dirty="0" smtClean="0"/>
              <a:t>magnetic domain </a:t>
            </a:r>
            <a:r>
              <a:rPr lang="en-US" dirty="0" smtClean="0"/>
              <a:t>remains aligned in the object, it is called a </a:t>
            </a:r>
            <a:r>
              <a:rPr lang="en-US" u="sng" dirty="0" smtClean="0"/>
              <a:t>permanent magnet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64444" y="270934"/>
            <a:ext cx="9143999" cy="84215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Magnetic Poles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65785" y="1151247"/>
            <a:ext cx="9206865" cy="4187952"/>
          </a:xfrm>
        </p:spPr>
        <p:txBody>
          <a:bodyPr>
            <a:normAutofit/>
          </a:bodyPr>
          <a:lstStyle/>
          <a:p>
            <a:r>
              <a:rPr lang="en-US" dirty="0" smtClean="0"/>
              <a:t>Similar to charges, there are two types of poles: North and South</a:t>
            </a:r>
          </a:p>
          <a:p>
            <a:pPr lvl="1"/>
            <a:r>
              <a:rPr lang="en-US" sz="2800" dirty="0" smtClean="0"/>
              <a:t>Like poles repel (same as with charges)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sz="2800" dirty="0" smtClean="0"/>
              <a:t>Opposite poles attract (same as with charges)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3255433" y="2689577"/>
          <a:ext cx="3695700" cy="1003300"/>
        </p:xfrm>
        <a:graphic>
          <a:graphicData uri="http://schemas.openxmlformats.org/presentationml/2006/ole">
            <p:oleObj spid="_x0000_s80898" name="Photo Editor Photo" r:id="rId3" imgW="3696216" imgH="1009791" progId="">
              <p:embed/>
            </p:oleObj>
          </a:graphicData>
        </a:graphic>
      </p:graphicFrame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279900" y="2884663"/>
            <a:ext cx="1722438" cy="569913"/>
            <a:chOff x="2663" y="1874"/>
            <a:chExt cx="1085" cy="359"/>
          </a:xfrm>
        </p:grpSpPr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3329" y="1874"/>
              <a:ext cx="419" cy="359"/>
              <a:chOff x="3329" y="1874"/>
              <a:chExt cx="419" cy="359"/>
            </a:xfrm>
          </p:grpSpPr>
          <p:sp>
            <p:nvSpPr>
              <p:cNvPr id="10" name="Line 11"/>
              <p:cNvSpPr>
                <a:spLocks noChangeShapeType="1"/>
              </p:cNvSpPr>
              <p:nvPr/>
            </p:nvSpPr>
            <p:spPr bwMode="auto">
              <a:xfrm>
                <a:off x="3329" y="1874"/>
                <a:ext cx="41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>
                <a:off x="3329" y="2233"/>
                <a:ext cx="41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2663" y="1874"/>
              <a:ext cx="419" cy="359"/>
              <a:chOff x="2663" y="1879"/>
              <a:chExt cx="419" cy="359"/>
            </a:xfrm>
          </p:grpSpPr>
          <p:sp>
            <p:nvSpPr>
              <p:cNvPr id="8" name="Line 13"/>
              <p:cNvSpPr>
                <a:spLocks noChangeShapeType="1"/>
              </p:cNvSpPr>
              <p:nvPr/>
            </p:nvSpPr>
            <p:spPr bwMode="auto">
              <a:xfrm flipH="1">
                <a:off x="2663" y="1879"/>
                <a:ext cx="41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" name="Line 14"/>
              <p:cNvSpPr>
                <a:spLocks noChangeShapeType="1"/>
              </p:cNvSpPr>
              <p:nvPr/>
            </p:nvSpPr>
            <p:spPr bwMode="auto">
              <a:xfrm flipH="1">
                <a:off x="2663" y="2238"/>
                <a:ext cx="41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3300588" y="4903611"/>
          <a:ext cx="3695700" cy="1003300"/>
        </p:xfrm>
        <a:graphic>
          <a:graphicData uri="http://schemas.openxmlformats.org/presentationml/2006/ole">
            <p:oleObj spid="_x0000_s80899" name="Photo Editor Photo" r:id="rId4" imgW="3704762" imgH="1009791" progId="">
              <p:embed/>
            </p:oleObj>
          </a:graphicData>
        </a:graphic>
      </p:graphicFrame>
      <p:grpSp>
        <p:nvGrpSpPr>
          <p:cNvPr id="13" name="Group 25"/>
          <p:cNvGrpSpPr>
            <a:grpSpLocks/>
          </p:cNvGrpSpPr>
          <p:nvPr/>
        </p:nvGrpSpPr>
        <p:grpSpPr bwMode="auto">
          <a:xfrm>
            <a:off x="4121855" y="5081235"/>
            <a:ext cx="1722438" cy="569912"/>
            <a:chOff x="2696" y="2767"/>
            <a:chExt cx="1085" cy="359"/>
          </a:xfrm>
        </p:grpSpPr>
        <p:grpSp>
          <p:nvGrpSpPr>
            <p:cNvPr id="14" name="Group 19"/>
            <p:cNvGrpSpPr>
              <a:grpSpLocks/>
            </p:cNvGrpSpPr>
            <p:nvPr/>
          </p:nvGrpSpPr>
          <p:grpSpPr bwMode="auto">
            <a:xfrm flipH="1">
              <a:off x="3362" y="2767"/>
              <a:ext cx="419" cy="359"/>
              <a:chOff x="3329" y="1874"/>
              <a:chExt cx="419" cy="359"/>
            </a:xfrm>
          </p:grpSpPr>
          <p:sp>
            <p:nvSpPr>
              <p:cNvPr id="18" name="Line 20"/>
              <p:cNvSpPr>
                <a:spLocks noChangeShapeType="1"/>
              </p:cNvSpPr>
              <p:nvPr/>
            </p:nvSpPr>
            <p:spPr bwMode="auto">
              <a:xfrm>
                <a:off x="3329" y="1874"/>
                <a:ext cx="41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" name="Line 21"/>
              <p:cNvSpPr>
                <a:spLocks noChangeShapeType="1"/>
              </p:cNvSpPr>
              <p:nvPr/>
            </p:nvSpPr>
            <p:spPr bwMode="auto">
              <a:xfrm>
                <a:off x="3329" y="2233"/>
                <a:ext cx="41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5" name="Group 22"/>
            <p:cNvGrpSpPr>
              <a:grpSpLocks/>
            </p:cNvGrpSpPr>
            <p:nvPr/>
          </p:nvGrpSpPr>
          <p:grpSpPr bwMode="auto">
            <a:xfrm flipH="1">
              <a:off x="2696" y="2767"/>
              <a:ext cx="419" cy="359"/>
              <a:chOff x="2663" y="1879"/>
              <a:chExt cx="419" cy="359"/>
            </a:xfrm>
          </p:grpSpPr>
          <p:sp>
            <p:nvSpPr>
              <p:cNvPr id="16" name="Line 23"/>
              <p:cNvSpPr>
                <a:spLocks noChangeShapeType="1"/>
              </p:cNvSpPr>
              <p:nvPr/>
            </p:nvSpPr>
            <p:spPr bwMode="auto">
              <a:xfrm flipH="1">
                <a:off x="2663" y="1879"/>
                <a:ext cx="41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" name="Line 24"/>
              <p:cNvSpPr>
                <a:spLocks noChangeShapeType="1"/>
              </p:cNvSpPr>
              <p:nvPr/>
            </p:nvSpPr>
            <p:spPr bwMode="auto">
              <a:xfrm flipH="1">
                <a:off x="2663" y="2238"/>
                <a:ext cx="41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64444" y="270934"/>
            <a:ext cx="9143999" cy="84215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Magnetic Poles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65785" y="1151247"/>
            <a:ext cx="9206865" cy="4187952"/>
          </a:xfrm>
        </p:spPr>
        <p:txBody>
          <a:bodyPr>
            <a:normAutofit/>
          </a:bodyPr>
          <a:lstStyle/>
          <a:p>
            <a:r>
              <a:rPr lang="en-US" dirty="0" smtClean="0"/>
              <a:t>There </a:t>
            </a:r>
            <a:r>
              <a:rPr lang="en-US" dirty="0" smtClean="0"/>
              <a:t>is no such thing as </a:t>
            </a:r>
            <a:r>
              <a:rPr lang="en-US" dirty="0" smtClean="0"/>
              <a:t>an individual magnetic </a:t>
            </a:r>
            <a:r>
              <a:rPr lang="en-US" dirty="0" smtClean="0"/>
              <a:t>“charge</a:t>
            </a:r>
            <a:r>
              <a:rPr lang="en-US" dirty="0" smtClean="0"/>
              <a:t>”</a:t>
            </a:r>
          </a:p>
          <a:p>
            <a:pPr lvl="1"/>
            <a:r>
              <a:rPr lang="en-US" sz="2800" dirty="0" smtClean="0"/>
              <a:t>Every </a:t>
            </a:r>
            <a:r>
              <a:rPr lang="en-US" sz="2800" dirty="0" smtClean="0"/>
              <a:t>north pole needs a </a:t>
            </a:r>
            <a:r>
              <a:rPr lang="en-US" sz="2800" dirty="0" smtClean="0"/>
              <a:t>south</a:t>
            </a:r>
          </a:p>
          <a:p>
            <a:pPr lvl="1">
              <a:buNone/>
            </a:pPr>
            <a:r>
              <a:rPr lang="en-US" sz="2800" dirty="0" smtClean="0"/>
              <a:t>	pole, </a:t>
            </a:r>
            <a:r>
              <a:rPr lang="en-US" sz="2800" dirty="0" smtClean="0"/>
              <a:t>and vice versa</a:t>
            </a:r>
            <a:endParaRPr lang="en-US" sz="2800" dirty="0" smtClean="0"/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sz="2800" dirty="0" smtClean="0"/>
              <a:t>A broken magnet creates new poles</a:t>
            </a:r>
          </a:p>
          <a:p>
            <a:pPr lvl="1"/>
            <a:r>
              <a:rPr lang="en-US" sz="2800" dirty="0" smtClean="0"/>
              <a:t>Each magnet has both a </a:t>
            </a:r>
            <a:r>
              <a:rPr lang="en-US" sz="2800" dirty="0" smtClean="0"/>
              <a:t>N </a:t>
            </a:r>
            <a:r>
              <a:rPr lang="en-US" sz="2800" dirty="0" smtClean="0"/>
              <a:t>and a </a:t>
            </a:r>
            <a:r>
              <a:rPr lang="en-US" sz="2800" dirty="0" smtClean="0"/>
              <a:t>S </a:t>
            </a:r>
            <a:r>
              <a:rPr lang="en-US" sz="2800" dirty="0" smtClean="0"/>
              <a:t>pole</a:t>
            </a:r>
          </a:p>
          <a:p>
            <a:pPr lvl="1"/>
            <a:endParaRPr lang="en-US" dirty="0" smtClean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5906" y="1783917"/>
            <a:ext cx="2537883" cy="159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3073146" y="4945228"/>
          <a:ext cx="3578578" cy="1506770"/>
        </p:xfrm>
        <a:graphic>
          <a:graphicData uri="http://schemas.openxmlformats.org/presentationml/2006/ole">
            <p:oleObj spid="_x0000_s81923" name="Photo Editor Photo" r:id="rId4" imgW="1933333" imgH="819048" progId="">
              <p:embed/>
            </p:oleObj>
          </a:graphicData>
        </a:graphic>
      </p:graphicFrame>
      <p:sp>
        <p:nvSpPr>
          <p:cNvPr id="6" name="Lightning Bolt 5"/>
          <p:cNvSpPr/>
          <p:nvPr/>
        </p:nvSpPr>
        <p:spPr>
          <a:xfrm>
            <a:off x="4439101" y="4525832"/>
            <a:ext cx="406400" cy="53057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218035" y="5541832"/>
            <a:ext cx="519289" cy="2709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897235" y="5507965"/>
            <a:ext cx="508000" cy="3273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 bldLvl="2" autoUpdateAnimBg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64444" y="270934"/>
            <a:ext cx="9143999" cy="84215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Magnetic Field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65785" y="1151247"/>
            <a:ext cx="9206865" cy="286657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magnet is surrounded by a magnetic </a:t>
            </a:r>
            <a:r>
              <a:rPr lang="en-US" dirty="0" smtClean="0"/>
              <a:t>field</a:t>
            </a:r>
            <a:endParaRPr lang="en-US" dirty="0" smtClean="0"/>
          </a:p>
          <a:p>
            <a:r>
              <a:rPr lang="en-US" dirty="0" smtClean="0"/>
              <a:t>This field is what exerts a force on other magnets or other magnetic </a:t>
            </a:r>
            <a:r>
              <a:rPr lang="en-US" dirty="0" smtClean="0"/>
              <a:t>materials</a:t>
            </a:r>
            <a:endParaRPr lang="en-US" dirty="0" smtClean="0"/>
          </a:p>
          <a:p>
            <a:r>
              <a:rPr lang="en-US" dirty="0" smtClean="0"/>
              <a:t>Magnets produce a force without needing to </a:t>
            </a:r>
            <a:r>
              <a:rPr lang="en-US" dirty="0" smtClean="0"/>
              <a:t>touch</a:t>
            </a:r>
            <a:endParaRPr lang="en-US" dirty="0" smtClean="0"/>
          </a:p>
          <a:p>
            <a:r>
              <a:rPr lang="en-US" dirty="0" smtClean="0"/>
              <a:t>Magnetic field lines are used to represent the magnetic field in the area around a magnet</a:t>
            </a:r>
          </a:p>
          <a:p>
            <a:endParaRPr lang="en-US" dirty="0" smtClean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3147" y="3821397"/>
            <a:ext cx="4491325" cy="265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64444" y="270934"/>
            <a:ext cx="9143999" cy="84215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Magnetic </a:t>
            </a:r>
            <a:r>
              <a:rPr lang="en-US" dirty="0" smtClean="0"/>
              <a:t>Field Lines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65785" y="1151247"/>
            <a:ext cx="6347633" cy="5111008"/>
          </a:xfrm>
        </p:spPr>
        <p:txBody>
          <a:bodyPr>
            <a:normAutofit/>
          </a:bodyPr>
          <a:lstStyle/>
          <a:p>
            <a:r>
              <a:rPr lang="en-US" dirty="0" smtClean="0"/>
              <a:t>Direction:</a:t>
            </a:r>
            <a:endParaRPr lang="en-US" dirty="0" smtClean="0"/>
          </a:p>
          <a:p>
            <a:pPr lvl="1"/>
            <a:r>
              <a:rPr lang="en-US" dirty="0" smtClean="0"/>
              <a:t>Lines point from N to S pole</a:t>
            </a:r>
          </a:p>
          <a:p>
            <a:pPr lvl="1"/>
            <a:r>
              <a:rPr lang="en-US" dirty="0" smtClean="0"/>
              <a:t>This is the </a:t>
            </a:r>
            <a:r>
              <a:rPr lang="en-US" dirty="0" smtClean="0"/>
              <a:t>direction of force on another magnet’s north pole.</a:t>
            </a:r>
          </a:p>
          <a:p>
            <a:pPr lvl="1"/>
            <a:r>
              <a:rPr lang="en-US" dirty="0" smtClean="0"/>
              <a:t>Another N is forced away from N pole and toward S pole.</a:t>
            </a:r>
          </a:p>
          <a:p>
            <a:r>
              <a:rPr lang="en-US" dirty="0" smtClean="0"/>
              <a:t>Strength:</a:t>
            </a:r>
          </a:p>
          <a:p>
            <a:pPr lvl="1"/>
            <a:r>
              <a:rPr lang="en-US" dirty="0" smtClean="0"/>
              <a:t>Field is strongest where lines are closest together</a:t>
            </a:r>
          </a:p>
          <a:p>
            <a:pPr lvl="1"/>
            <a:r>
              <a:rPr lang="en-US" dirty="0" smtClean="0"/>
              <a:t>This happens at the poles of the magnets</a:t>
            </a:r>
          </a:p>
          <a:p>
            <a:pPr lvl="1"/>
            <a:endParaRPr lang="en-US" dirty="0" smtClean="0"/>
          </a:p>
        </p:txBody>
      </p:sp>
      <p:pic>
        <p:nvPicPr>
          <p:cNvPr id="130050" name="Picture 2" descr="File:VFPt cylindrical magnet thumb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6374" y="2196955"/>
            <a:ext cx="3462288" cy="2596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2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1423</TotalTime>
  <Pages>8899292</Pages>
  <Words>1007</Words>
  <Application>Microsoft Office PowerPoint</Application>
  <PresentationFormat>35mm Slides</PresentationFormat>
  <Paragraphs>176</Paragraphs>
  <Slides>27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Aspect</vt:lpstr>
      <vt:lpstr>Photo Editor Photo</vt:lpstr>
      <vt:lpstr>Clip</vt:lpstr>
      <vt:lpstr>Physics Unit 6 - Magnetism</vt:lpstr>
      <vt:lpstr>Magnetism</vt:lpstr>
      <vt:lpstr>Producing  a Magnet</vt:lpstr>
      <vt:lpstr>Magnetic Domains</vt:lpstr>
      <vt:lpstr>Magnetization</vt:lpstr>
      <vt:lpstr>Magnetic Poles</vt:lpstr>
      <vt:lpstr>Magnetic Poles</vt:lpstr>
      <vt:lpstr>Magnetic Field</vt:lpstr>
      <vt:lpstr>Magnetic Field Lines</vt:lpstr>
      <vt:lpstr>Earth’s Magnetic Field</vt:lpstr>
      <vt:lpstr>Compasses</vt:lpstr>
      <vt:lpstr>Magnetic Field from Currents</vt:lpstr>
      <vt:lpstr>Electromagnets</vt:lpstr>
      <vt:lpstr>Electric Motor</vt:lpstr>
      <vt:lpstr>Inside real electric motor</vt:lpstr>
      <vt:lpstr>Speaker</vt:lpstr>
      <vt:lpstr>Galvanometer</vt:lpstr>
      <vt:lpstr>Electromagnetic Induction</vt:lpstr>
      <vt:lpstr>Electromagnetic Induction</vt:lpstr>
      <vt:lpstr>Electric Motor vs. Electric Generator</vt:lpstr>
      <vt:lpstr>Electric Generator </vt:lpstr>
      <vt:lpstr>More on Induction</vt:lpstr>
      <vt:lpstr>DC &amp; AC</vt:lpstr>
      <vt:lpstr>Transformers</vt:lpstr>
      <vt:lpstr>Transformers</vt:lpstr>
      <vt:lpstr>Slide 26</vt:lpstr>
      <vt:lpstr>Other Applications of Magnetism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Characteristics of Magnets</dc:title>
  <dc:creator>Mrs. Johannesson</dc:creator>
  <cp:lastModifiedBy>Tim Uher</cp:lastModifiedBy>
  <cp:revision>101</cp:revision>
  <dcterms:created xsi:type="dcterms:W3CDTF">2000-12-13T01:50:50Z</dcterms:created>
  <dcterms:modified xsi:type="dcterms:W3CDTF">2013-12-09T01:48:10Z</dcterms:modified>
</cp:coreProperties>
</file>