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sldIdLst>
    <p:sldId id="288" r:id="rId2"/>
    <p:sldId id="258" r:id="rId3"/>
    <p:sldId id="257" r:id="rId4"/>
    <p:sldId id="260" r:id="rId5"/>
    <p:sldId id="361" r:id="rId6"/>
    <p:sldId id="363" r:id="rId7"/>
    <p:sldId id="364" r:id="rId8"/>
    <p:sldId id="358" r:id="rId9"/>
    <p:sldId id="269" r:id="rId10"/>
    <p:sldId id="268" r:id="rId11"/>
    <p:sldId id="365" r:id="rId12"/>
    <p:sldId id="270" r:id="rId13"/>
    <p:sldId id="271" r:id="rId14"/>
    <p:sldId id="263" r:id="rId15"/>
    <p:sldId id="272" r:id="rId16"/>
    <p:sldId id="265" r:id="rId17"/>
    <p:sldId id="273" r:id="rId18"/>
    <p:sldId id="262" r:id="rId19"/>
    <p:sldId id="266" r:id="rId20"/>
    <p:sldId id="274" r:id="rId21"/>
    <p:sldId id="275" r:id="rId22"/>
    <p:sldId id="355" r:id="rId23"/>
  </p:sldIdLst>
  <p:sldSz cx="9144000" cy="6858000" type="screen4x3"/>
  <p:notesSz cx="6934200" cy="939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00FF00"/>
    <a:srgbClr val="FFFF99"/>
    <a:srgbClr val="FFFFCC"/>
    <a:srgbClr val="FFCCFF"/>
    <a:srgbClr val="000B10"/>
    <a:srgbClr val="BDB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605" autoAdjust="0"/>
  </p:normalViewPr>
  <p:slideViewPr>
    <p:cSldViewPr snapToGrid="0">
      <p:cViewPr varScale="1">
        <p:scale>
          <a:sx n="47" d="100"/>
          <a:sy n="47" d="100"/>
        </p:scale>
        <p:origin x="-552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3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794" y="-96"/>
      </p:cViewPr>
      <p:guideLst>
        <p:guide orient="horz" pos="2960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33450">
              <a:defRPr sz="1000" i="1"/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33450">
              <a:defRPr sz="1000" i="1"/>
            </a:lvl1pPr>
          </a:lstStyle>
          <a:p>
            <a:r>
              <a:rPr lang="en-US"/>
              <a:t>07/16/96</a:t>
            </a:r>
            <a:endParaRPr lang="en-US" sz="120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648200" cy="35814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3400"/>
            <a:ext cx="503078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33450">
              <a:defRPr sz="1000" i="1"/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33450">
              <a:defRPr sz="1000" i="1"/>
            </a:lvl1pPr>
          </a:lstStyle>
          <a:p>
            <a:r>
              <a:rPr lang="en-US"/>
              <a:t>##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89451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1963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2392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8747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49438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/>
          </a:p>
        </p:txBody>
      </p:sp>
      <p:sp>
        <p:nvSpPr>
          <p:cNvPr id="552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079500" y="685800"/>
            <a:ext cx="4775200" cy="35814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0" y="0"/>
            <a:ext cx="4057650" cy="3927475"/>
            <a:chOff x="688" y="1188"/>
            <a:chExt cx="2556" cy="2474"/>
          </a:xfrm>
        </p:grpSpPr>
        <p:sp>
          <p:nvSpPr>
            <p:cNvPr id="3075" name="AutoShape 3" descr="Denim"/>
            <p:cNvSpPr>
              <a:spLocks noChangeArrowheads="1"/>
            </p:cNvSpPr>
            <p:nvPr/>
          </p:nvSpPr>
          <p:spPr bwMode="auto">
            <a:xfrm rot="12360000">
              <a:off x="688" y="1188"/>
              <a:ext cx="2556" cy="2474"/>
            </a:xfrm>
            <a:prstGeom prst="diamond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 rot="12360000">
              <a:off x="2243" y="2484"/>
              <a:ext cx="649" cy="2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en-US" sz="2400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auto">
            <a:xfrm rot="12360000">
              <a:off x="1286" y="2552"/>
              <a:ext cx="570" cy="528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rot="10800000"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en-US" sz="2400"/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 rot="12360000">
              <a:off x="2367" y="2032"/>
              <a:ext cx="446" cy="8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en-US" sz="2400"/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 rot="12360000">
              <a:off x="1921" y="3056"/>
              <a:ext cx="445" cy="8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en-US" sz="2400"/>
            </a:p>
          </p:txBody>
        </p:sp>
        <p:sp>
          <p:nvSpPr>
            <p:cNvPr id="3080" name="Arc 8"/>
            <p:cNvSpPr>
              <a:spLocks/>
            </p:cNvSpPr>
            <p:nvPr/>
          </p:nvSpPr>
          <p:spPr bwMode="auto">
            <a:xfrm rot="10485000">
              <a:off x="1257" y="2225"/>
              <a:ext cx="723" cy="856"/>
            </a:xfrm>
            <a:custGeom>
              <a:avLst/>
              <a:gdLst>
                <a:gd name="G0" fmla="+- 21518 0 0"/>
                <a:gd name="G1" fmla="+- 2258 0 0"/>
                <a:gd name="G2" fmla="+- 21600 0 0"/>
                <a:gd name="T0" fmla="*/ 43000 w 43118"/>
                <a:gd name="T1" fmla="*/ 0 h 23858"/>
                <a:gd name="T2" fmla="*/ 0 w 43118"/>
                <a:gd name="T3" fmla="*/ 4141 h 23858"/>
                <a:gd name="T4" fmla="*/ 21518 w 43118"/>
                <a:gd name="T5" fmla="*/ 2258 h 23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18" h="23858" fill="none" extrusionOk="0">
                  <a:moveTo>
                    <a:pt x="42999" y="0"/>
                  </a:moveTo>
                  <a:cubicBezTo>
                    <a:pt x="43078" y="750"/>
                    <a:pt x="43118" y="1503"/>
                    <a:pt x="43118" y="2258"/>
                  </a:cubicBezTo>
                  <a:cubicBezTo>
                    <a:pt x="43118" y="14187"/>
                    <a:pt x="33447" y="23858"/>
                    <a:pt x="21518" y="23858"/>
                  </a:cubicBezTo>
                  <a:cubicBezTo>
                    <a:pt x="10318" y="23858"/>
                    <a:pt x="976" y="15297"/>
                    <a:pt x="0" y="4140"/>
                  </a:cubicBezTo>
                </a:path>
                <a:path w="43118" h="23858" stroke="0" extrusionOk="0">
                  <a:moveTo>
                    <a:pt x="42999" y="0"/>
                  </a:moveTo>
                  <a:cubicBezTo>
                    <a:pt x="43078" y="750"/>
                    <a:pt x="43118" y="1503"/>
                    <a:pt x="43118" y="2258"/>
                  </a:cubicBezTo>
                  <a:cubicBezTo>
                    <a:pt x="43118" y="14187"/>
                    <a:pt x="33447" y="23858"/>
                    <a:pt x="21518" y="23858"/>
                  </a:cubicBezTo>
                  <a:cubicBezTo>
                    <a:pt x="10318" y="23858"/>
                    <a:pt x="976" y="15297"/>
                    <a:pt x="0" y="4140"/>
                  </a:cubicBezTo>
                  <a:lnTo>
                    <a:pt x="21518" y="2258"/>
                  </a:ln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auto">
            <a:xfrm>
              <a:off x="1294" y="1359"/>
              <a:ext cx="1035" cy="2007"/>
            </a:xfrm>
            <a:custGeom>
              <a:avLst/>
              <a:gdLst/>
              <a:ahLst/>
              <a:cxnLst>
                <a:cxn ang="0">
                  <a:pos x="56" y="2006"/>
                </a:cxn>
                <a:cxn ang="0">
                  <a:pos x="0" y="1843"/>
                </a:cxn>
                <a:cxn ang="0">
                  <a:pos x="871" y="56"/>
                </a:cxn>
                <a:cxn ang="0">
                  <a:pos x="1034" y="0"/>
                </a:cxn>
                <a:cxn ang="0">
                  <a:pos x="56" y="2006"/>
                </a:cxn>
              </a:cxnLst>
              <a:rect l="0" t="0" r="r" b="b"/>
              <a:pathLst>
                <a:path w="1035" h="2007">
                  <a:moveTo>
                    <a:pt x="56" y="2006"/>
                  </a:moveTo>
                  <a:lnTo>
                    <a:pt x="0" y="1843"/>
                  </a:lnTo>
                  <a:lnTo>
                    <a:pt x="871" y="56"/>
                  </a:lnTo>
                  <a:lnTo>
                    <a:pt x="1034" y="0"/>
                  </a:lnTo>
                  <a:lnTo>
                    <a:pt x="56" y="2006"/>
                  </a:lnTo>
                </a:path>
              </a:pathLst>
            </a:custGeom>
            <a:solidFill>
              <a:schemeClr val="hlink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auto">
            <a:xfrm>
              <a:off x="2442" y="1795"/>
              <a:ext cx="324" cy="231"/>
            </a:xfrm>
            <a:custGeom>
              <a:avLst/>
              <a:gdLst/>
              <a:ahLst/>
              <a:cxnLst>
                <a:cxn ang="0">
                  <a:pos x="321" y="226"/>
                </a:cxn>
                <a:cxn ang="0">
                  <a:pos x="287" y="123"/>
                </a:cxn>
                <a:cxn ang="0">
                  <a:pos x="53" y="9"/>
                </a:cxn>
                <a:cxn ang="0">
                  <a:pos x="35" y="0"/>
                </a:cxn>
                <a:cxn ang="0">
                  <a:pos x="0" y="72"/>
                </a:cxn>
                <a:cxn ang="0">
                  <a:pos x="323" y="230"/>
                </a:cxn>
              </a:cxnLst>
              <a:rect l="0" t="0" r="r" b="b"/>
              <a:pathLst>
                <a:path w="324" h="231">
                  <a:moveTo>
                    <a:pt x="321" y="226"/>
                  </a:moveTo>
                  <a:lnTo>
                    <a:pt x="287" y="123"/>
                  </a:lnTo>
                  <a:lnTo>
                    <a:pt x="53" y="9"/>
                  </a:lnTo>
                  <a:lnTo>
                    <a:pt x="35" y="0"/>
                  </a:lnTo>
                  <a:lnTo>
                    <a:pt x="0" y="72"/>
                  </a:lnTo>
                  <a:lnTo>
                    <a:pt x="323" y="230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1219200" y="1050925"/>
            <a:ext cx="7923213" cy="147955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1219200"/>
            <a:ext cx="7772400" cy="1143000"/>
          </a:xfrm>
        </p:spPr>
        <p:txBody>
          <a:bodyPr anchorCtr="0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62000" y="3581400"/>
            <a:ext cx="7620000" cy="2438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2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28600"/>
            <a:ext cx="19812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28600"/>
            <a:ext cx="57912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3716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3716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3716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0" y="0"/>
            <a:ext cx="1066800" cy="6856413"/>
            <a:chOff x="0" y="0"/>
            <a:chExt cx="672" cy="4319"/>
          </a:xfrm>
        </p:grpSpPr>
        <p:grpSp>
          <p:nvGrpSpPr>
            <p:cNvPr id="1039" name="Group 15"/>
            <p:cNvGrpSpPr>
              <a:grpSpLocks/>
            </p:cNvGrpSpPr>
            <p:nvPr/>
          </p:nvGrpSpPr>
          <p:grpSpPr bwMode="auto">
            <a:xfrm>
              <a:off x="0" y="0"/>
              <a:ext cx="599" cy="4319"/>
              <a:chOff x="0" y="0"/>
              <a:chExt cx="599" cy="4319"/>
            </a:xfrm>
          </p:grpSpPr>
          <p:sp>
            <p:nvSpPr>
              <p:cNvPr id="1031" name="Rectangle 7" descr="Denim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76" cy="4319"/>
              </a:xfrm>
              <a:prstGeom prst="rect">
                <a:avLst/>
              </a:prstGeom>
              <a:blipFill dpi="0" rotWithShape="0">
                <a:blip r:embed="rId13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119" y="240"/>
                <a:ext cx="357" cy="2064"/>
              </a:xfrm>
              <a:prstGeom prst="rect">
                <a:avLst/>
              </a:prstGeom>
              <a:solidFill>
                <a:schemeClr val="accent2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0" y="960"/>
                <a:ext cx="476" cy="52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>
                  <a:spcBef>
                    <a:spcPct val="50000"/>
                  </a:spcBef>
                </a:pPr>
                <a:endParaRPr lang="en-US" sz="2400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297" y="432"/>
                <a:ext cx="89" cy="3792"/>
              </a:xfrm>
              <a:prstGeom prst="rect">
                <a:avLst/>
              </a:prstGeom>
              <a:solidFill>
                <a:schemeClr val="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0" y="3024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>
                  <a:spcBef>
                    <a:spcPct val="50000"/>
                  </a:spcBef>
                </a:pPr>
                <a:endParaRPr lang="en-US" sz="240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0" y="3216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>
                  <a:spcBef>
                    <a:spcPct val="50000"/>
                  </a:spcBef>
                </a:pPr>
                <a:endParaRPr lang="en-US" sz="240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0" y="3408"/>
                <a:ext cx="327" cy="9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>
                  <a:spcBef>
                    <a:spcPct val="50000"/>
                  </a:spcBef>
                </a:pPr>
                <a:endParaRPr lang="en-US" sz="2400"/>
              </a:p>
            </p:txBody>
          </p:sp>
          <p:sp>
            <p:nvSpPr>
              <p:cNvPr id="1038" name="Arc 14"/>
              <p:cNvSpPr>
                <a:spLocks/>
              </p:cNvSpPr>
              <p:nvPr/>
            </p:nvSpPr>
            <p:spPr bwMode="auto">
              <a:xfrm>
                <a:off x="474" y="2260"/>
                <a:ext cx="125" cy="1154"/>
              </a:xfrm>
              <a:custGeom>
                <a:avLst/>
                <a:gdLst>
                  <a:gd name="G0" fmla="+- 754 0 0"/>
                  <a:gd name="G1" fmla="+- 21600 0 0"/>
                  <a:gd name="G2" fmla="+- 21600 0 0"/>
                  <a:gd name="T0" fmla="*/ 0 w 22354"/>
                  <a:gd name="T1" fmla="*/ 13 h 43200"/>
                  <a:gd name="T2" fmla="*/ 754 w 22354"/>
                  <a:gd name="T3" fmla="*/ 43200 h 43200"/>
                  <a:gd name="T4" fmla="*/ 754 w 22354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354" h="43200" fill="none" extrusionOk="0">
                    <a:moveTo>
                      <a:pt x="0" y="13"/>
                    </a:moveTo>
                    <a:cubicBezTo>
                      <a:pt x="251" y="4"/>
                      <a:pt x="502" y="-1"/>
                      <a:pt x="754" y="0"/>
                    </a:cubicBezTo>
                    <a:cubicBezTo>
                      <a:pt x="12683" y="0"/>
                      <a:pt x="22354" y="9670"/>
                      <a:pt x="22354" y="21600"/>
                    </a:cubicBezTo>
                    <a:cubicBezTo>
                      <a:pt x="22354" y="33529"/>
                      <a:pt x="12683" y="43199"/>
                      <a:pt x="754" y="43200"/>
                    </a:cubicBezTo>
                  </a:path>
                  <a:path w="22354" h="43200" stroke="0" extrusionOk="0">
                    <a:moveTo>
                      <a:pt x="0" y="13"/>
                    </a:moveTo>
                    <a:cubicBezTo>
                      <a:pt x="251" y="4"/>
                      <a:pt x="502" y="-1"/>
                      <a:pt x="754" y="0"/>
                    </a:cubicBezTo>
                    <a:cubicBezTo>
                      <a:pt x="12683" y="0"/>
                      <a:pt x="22354" y="9670"/>
                      <a:pt x="22354" y="21600"/>
                    </a:cubicBezTo>
                    <a:cubicBezTo>
                      <a:pt x="22354" y="33529"/>
                      <a:pt x="12683" y="43199"/>
                      <a:pt x="754" y="43200"/>
                    </a:cubicBezTo>
                    <a:lnTo>
                      <a:pt x="754" y="2160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0" y="672"/>
              <a:ext cx="672" cy="62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en-US" sz="2400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480" y="0"/>
              <a:ext cx="192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763588" y="1066800"/>
            <a:ext cx="8380412" cy="125413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38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38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0000"/>
        <a:buChar char="•"/>
        <a:defRPr kumimoji="1" sz="38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umimoji="1" sz="38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rgbClr val="FFFF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rgbClr val="FFFF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rgbClr val="FFFF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rgbClr val="FFFF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8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886200"/>
            <a:ext cx="7620000" cy="2133600"/>
          </a:xfrm>
          <a:noFill/>
          <a:ln/>
        </p:spPr>
        <p:txBody>
          <a:bodyPr/>
          <a:lstStyle/>
          <a:p>
            <a:r>
              <a:rPr lang="en-US" sz="4600" b="1" dirty="0" smtClean="0"/>
              <a:t>Describing </a:t>
            </a:r>
            <a:r>
              <a:rPr lang="en-US" sz="4600" b="1" dirty="0"/>
              <a:t>Motion</a:t>
            </a:r>
          </a:p>
          <a:p>
            <a:pPr marL="1371600" lvl="3" indent="0">
              <a:spcBef>
                <a:spcPct val="1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n-US" dirty="0"/>
              <a:t> </a:t>
            </a:r>
            <a:r>
              <a:rPr lang="en-US" sz="3600" dirty="0"/>
              <a:t>Motion</a:t>
            </a:r>
          </a:p>
          <a:p>
            <a:pPr marL="1371600" lvl="3" indent="0">
              <a:spcBef>
                <a:spcPct val="1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n-US" sz="3600" dirty="0"/>
              <a:t> Speed &amp; Velocity</a:t>
            </a:r>
          </a:p>
          <a:p>
            <a:pPr marL="1371600" lvl="3" indent="0">
              <a:spcBef>
                <a:spcPct val="1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lang="en-US" sz="3600" dirty="0"/>
              <a:t> Acceleration</a:t>
            </a: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5867400" y="2743200"/>
          <a:ext cx="3048000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2" name="Clip" r:id="rId4" imgW="4582440" imgH="2151360" progId="">
                  <p:embed/>
                </p:oleObj>
              </mc:Choice>
              <mc:Fallback>
                <p:oleObj name="Clip" r:id="rId4" imgW="4582440" imgH="215136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743200"/>
                        <a:ext cx="3048000" cy="1430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</a:t>
            </a:r>
            <a:r>
              <a:rPr lang="en-US" dirty="0"/>
              <a:t>&amp; Velocity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chemeClr val="folHlink"/>
                </a:solidFill>
              </a:rPr>
              <a:t>Velocity</a:t>
            </a:r>
            <a:endParaRPr lang="en-US"/>
          </a:p>
          <a:p>
            <a:pPr lvl="1"/>
            <a:r>
              <a:rPr lang="en-US"/>
              <a:t>speed in a given direction</a:t>
            </a:r>
          </a:p>
          <a:p>
            <a:pPr lvl="1"/>
            <a:r>
              <a:rPr lang="en-US"/>
              <a:t>can change even when the speed is constant!</a:t>
            </a:r>
          </a:p>
        </p:txBody>
      </p:sp>
      <p:grpSp>
        <p:nvGrpSpPr>
          <p:cNvPr id="27656" name="Group 8"/>
          <p:cNvGrpSpPr>
            <a:grpSpLocks/>
          </p:cNvGrpSpPr>
          <p:nvPr/>
        </p:nvGrpSpPr>
        <p:grpSpPr bwMode="auto">
          <a:xfrm>
            <a:off x="2413000" y="4103688"/>
            <a:ext cx="5084763" cy="2365375"/>
            <a:chOff x="2128" y="2562"/>
            <a:chExt cx="3203" cy="1490"/>
          </a:xfrm>
        </p:grpSpPr>
        <p:sp>
          <p:nvSpPr>
            <p:cNvPr id="27653" name="AutoShape 5"/>
            <p:cNvSpPr>
              <a:spLocks noChangeArrowheads="1"/>
            </p:cNvSpPr>
            <p:nvPr/>
          </p:nvSpPr>
          <p:spPr bwMode="auto">
            <a:xfrm>
              <a:off x="2395" y="3131"/>
              <a:ext cx="1518" cy="766"/>
            </a:xfrm>
            <a:prstGeom prst="curvedRightArrow">
              <a:avLst>
                <a:gd name="adj1" fmla="val 20000"/>
                <a:gd name="adj2" fmla="val 40000"/>
                <a:gd name="adj3" fmla="val 66057"/>
              </a:avLst>
            </a:prstGeom>
            <a:solidFill>
              <a:schemeClr val="hlink"/>
            </a:solidFill>
            <a:ln w="12700" cap="sq">
              <a:solidFill>
                <a:srgbClr val="000B1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4" name="Oval 6"/>
            <p:cNvSpPr>
              <a:spLocks noChangeArrowheads="1"/>
            </p:cNvSpPr>
            <p:nvPr/>
          </p:nvSpPr>
          <p:spPr bwMode="auto">
            <a:xfrm>
              <a:off x="2128" y="2898"/>
              <a:ext cx="3203" cy="1154"/>
            </a:xfrm>
            <a:prstGeom prst="ellipse">
              <a:avLst/>
            </a:prstGeom>
            <a:noFill/>
            <a:ln w="381000" cap="sq">
              <a:solidFill>
                <a:srgbClr val="000B1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28000" name="Object 3072"/>
            <p:cNvGraphicFramePr>
              <a:graphicFrameLocks noChangeAspect="1"/>
            </p:cNvGraphicFramePr>
            <p:nvPr/>
          </p:nvGraphicFramePr>
          <p:xfrm>
            <a:off x="2328" y="2562"/>
            <a:ext cx="1176" cy="5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002" name="Clip" r:id="rId3" imgW="1190476" imgH="561905" progId="">
                    <p:embed/>
                  </p:oleObj>
                </mc:Choice>
                <mc:Fallback>
                  <p:oleObj name="Clip" r:id="rId3" imgW="1190476" imgH="561905" progId="">
                    <p:embed/>
                    <p:pic>
                      <p:nvPicPr>
                        <p:cNvPr id="0" name="Picture 30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8" y="2562"/>
                          <a:ext cx="1176" cy="5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2" autoUpdateAnimBg="0" advAuto="1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</a:t>
            </a:r>
            <a:r>
              <a:rPr lang="en-US" dirty="0"/>
              <a:t>&amp; Velocity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folHlink"/>
                </a:solidFill>
              </a:rPr>
              <a:t>Velocity</a:t>
            </a:r>
            <a:endParaRPr lang="en-US" dirty="0"/>
          </a:p>
          <a:p>
            <a:pPr lvl="1"/>
            <a:r>
              <a:rPr lang="en-US" dirty="0" smtClean="0"/>
              <a:t>How fast displacement is changing</a:t>
            </a:r>
          </a:p>
          <a:p>
            <a:r>
              <a:rPr lang="en-US" dirty="0" smtClean="0"/>
              <a:t>Vector – includes direction</a:t>
            </a:r>
          </a:p>
          <a:p>
            <a:endParaRPr lang="en-US" sz="1800" dirty="0" smtClean="0"/>
          </a:p>
          <a:p>
            <a:r>
              <a:rPr lang="en-US" sz="3200" dirty="0" smtClean="0"/>
              <a:t>Average velocity = </a:t>
            </a:r>
          </a:p>
          <a:p>
            <a:pPr>
              <a:buNone/>
            </a:pPr>
            <a:r>
              <a:rPr lang="en-US" sz="3200" dirty="0" smtClean="0"/>
              <a:t>displacement</a:t>
            </a:r>
          </a:p>
          <a:p>
            <a:pPr>
              <a:buNone/>
            </a:pPr>
            <a:r>
              <a:rPr lang="en-US" sz="3200" dirty="0" smtClean="0"/>
              <a:t>change in time</a:t>
            </a:r>
            <a:endParaRPr lang="en-US" sz="32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5420432" y="4213577"/>
            <a:ext cx="2752724" cy="2204156"/>
            <a:chOff x="3343276" y="4552243"/>
            <a:chExt cx="2752724" cy="2204156"/>
          </a:xfrm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3343276" y="4552243"/>
              <a:ext cx="2752724" cy="2204156"/>
              <a:chOff x="4160" y="534"/>
              <a:chExt cx="1432" cy="1200"/>
            </a:xfrm>
          </p:grpSpPr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4160" y="534"/>
                <a:ext cx="1432" cy="1165"/>
                <a:chOff x="2688" y="2640"/>
                <a:chExt cx="1728" cy="1584"/>
              </a:xfrm>
            </p:grpSpPr>
            <p:sp>
              <p:nvSpPr>
                <p:cNvPr id="17418" name="AutoShape 10"/>
                <p:cNvSpPr>
                  <a:spLocks noChangeArrowheads="1"/>
                </p:cNvSpPr>
                <p:nvPr/>
              </p:nvSpPr>
              <p:spPr bwMode="auto">
                <a:xfrm>
                  <a:off x="2688" y="2640"/>
                  <a:ext cx="1728" cy="1584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hlink"/>
                </a:solidFill>
                <a:ln w="38100" cap="sq">
                  <a:solidFill>
                    <a:schemeClr val="bg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19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3080" y="3500"/>
                  <a:ext cx="932" cy="4"/>
                </a:xfrm>
                <a:prstGeom prst="line">
                  <a:avLst/>
                </a:prstGeom>
                <a:noFill/>
                <a:ln w="38100" cap="sq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20" name="Line 12"/>
                <p:cNvSpPr>
                  <a:spLocks noChangeShapeType="1"/>
                </p:cNvSpPr>
                <p:nvPr/>
              </p:nvSpPr>
              <p:spPr bwMode="auto">
                <a:xfrm>
                  <a:off x="3552" y="3508"/>
                  <a:ext cx="0" cy="712"/>
                </a:xfrm>
                <a:prstGeom prst="line">
                  <a:avLst/>
                </a:prstGeom>
                <a:noFill/>
                <a:ln w="38100" cap="sq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421" name="Rectangle 13"/>
              <p:cNvSpPr>
                <a:spLocks noChangeArrowheads="1"/>
              </p:cNvSpPr>
              <p:nvPr/>
            </p:nvSpPr>
            <p:spPr bwMode="auto">
              <a:xfrm>
                <a:off x="4462" y="1138"/>
                <a:ext cx="310" cy="58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0" lang="en-US" sz="5400" b="1" i="1" dirty="0" smtClean="0">
                    <a:solidFill>
                      <a:srgbClr val="000000"/>
                    </a:solidFill>
                  </a:rPr>
                  <a:t>v</a:t>
                </a:r>
                <a:endParaRPr kumimoji="0" lang="en-US" sz="4400" b="1" dirty="0">
                  <a:solidFill>
                    <a:schemeClr val="bg2"/>
                  </a:solidFill>
                  <a:latin typeface="Arial" charset="0"/>
                </a:endParaRPr>
              </a:p>
            </p:txBody>
          </p:sp>
          <p:sp>
            <p:nvSpPr>
              <p:cNvPr id="17422" name="Rectangle 14"/>
              <p:cNvSpPr>
                <a:spLocks noChangeArrowheads="1"/>
              </p:cNvSpPr>
              <p:nvPr/>
            </p:nvSpPr>
            <p:spPr bwMode="auto">
              <a:xfrm>
                <a:off x="4590" y="721"/>
                <a:ext cx="601" cy="58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0" lang="en-US" sz="5400" b="1" i="1" dirty="0" smtClean="0">
                    <a:solidFill>
                      <a:srgbClr val="000000"/>
                    </a:solidFill>
                  </a:rPr>
                  <a:t>∆d</a:t>
                </a:r>
                <a:endParaRPr kumimoji="0" lang="en-US" sz="4400" b="1" dirty="0">
                  <a:solidFill>
                    <a:schemeClr val="bg2"/>
                  </a:solidFill>
                  <a:latin typeface="Arial" charset="0"/>
                </a:endParaRPr>
              </a:p>
            </p:txBody>
          </p:sp>
          <p:sp>
            <p:nvSpPr>
              <p:cNvPr id="17423" name="Rectangle 15"/>
              <p:cNvSpPr>
                <a:spLocks noChangeArrowheads="1"/>
              </p:cNvSpPr>
              <p:nvPr/>
            </p:nvSpPr>
            <p:spPr bwMode="auto">
              <a:xfrm>
                <a:off x="4874" y="1152"/>
                <a:ext cx="504" cy="58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0" lang="en-US" sz="5400" b="1" i="1" dirty="0" smtClean="0">
                    <a:solidFill>
                      <a:srgbClr val="000000"/>
                    </a:solidFill>
                  </a:rPr>
                  <a:t>∆t</a:t>
                </a:r>
                <a:endParaRPr kumimoji="0" lang="en-US" sz="4400" b="1" dirty="0">
                  <a:solidFill>
                    <a:schemeClr val="bg2"/>
                  </a:solidFill>
                  <a:latin typeface="Arial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 bwMode="auto">
            <a:xfrm flipV="1">
              <a:off x="4030134" y="5949244"/>
              <a:ext cx="327377" cy="1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5" name="Straight Connector 14"/>
          <p:cNvCxnSpPr/>
          <p:nvPr/>
        </p:nvCxnSpPr>
        <p:spPr bwMode="auto">
          <a:xfrm flipV="1">
            <a:off x="1365954" y="5554132"/>
            <a:ext cx="2619024" cy="3"/>
          </a:xfrm>
          <a:prstGeom prst="line">
            <a:avLst/>
          </a:prstGeom>
          <a:noFill/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</a:t>
            </a:r>
            <a:endParaRPr lang="en-US" dirty="0"/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95400" y="1371600"/>
            <a:ext cx="7772400" cy="2236788"/>
          </a:xfrm>
        </p:spPr>
        <p:txBody>
          <a:bodyPr/>
          <a:lstStyle/>
          <a:p>
            <a:r>
              <a:rPr lang="en-US" b="1">
                <a:solidFill>
                  <a:schemeClr val="folHlink"/>
                </a:solidFill>
              </a:rPr>
              <a:t>Acceleration</a:t>
            </a:r>
            <a:endParaRPr lang="en-US"/>
          </a:p>
          <a:p>
            <a:pPr lvl="1"/>
            <a:r>
              <a:rPr lang="en-US"/>
              <a:t>the rate of change of velocity</a:t>
            </a:r>
          </a:p>
          <a:p>
            <a:pPr lvl="1"/>
            <a:r>
              <a:rPr lang="en-US"/>
              <a:t>change in speed </a:t>
            </a:r>
            <a:r>
              <a:rPr lang="en-US" u="sng"/>
              <a:t>or</a:t>
            </a:r>
            <a:r>
              <a:rPr lang="en-US"/>
              <a:t> direction</a:t>
            </a:r>
          </a:p>
        </p:txBody>
      </p:sp>
      <p:grpSp>
        <p:nvGrpSpPr>
          <p:cNvPr id="29703" name="Group 1031"/>
          <p:cNvGrpSpPr>
            <a:grpSpLocks/>
          </p:cNvGrpSpPr>
          <p:nvPr/>
        </p:nvGrpSpPr>
        <p:grpSpPr bwMode="auto">
          <a:xfrm>
            <a:off x="845254" y="3576638"/>
            <a:ext cx="4786313" cy="2930525"/>
            <a:chOff x="780" y="2253"/>
            <a:chExt cx="3015" cy="1846"/>
          </a:xfrm>
        </p:grpSpPr>
        <p:sp>
          <p:nvSpPr>
            <p:cNvPr id="29701" name="AutoShape 1029"/>
            <p:cNvSpPr>
              <a:spLocks noChangeArrowheads="1"/>
            </p:cNvSpPr>
            <p:nvPr/>
          </p:nvSpPr>
          <p:spPr bwMode="auto">
            <a:xfrm>
              <a:off x="780" y="2253"/>
              <a:ext cx="3015" cy="1846"/>
            </a:xfrm>
            <a:prstGeom prst="star32">
              <a:avLst>
                <a:gd name="adj" fmla="val 43060"/>
              </a:avLst>
            </a:prstGeom>
            <a:solidFill>
              <a:schemeClr val="hlink"/>
            </a:solidFill>
            <a:ln w="12700" cap="sq">
              <a:solidFill>
                <a:srgbClr val="000B1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29024" name="Object 4096"/>
            <p:cNvGraphicFramePr>
              <a:graphicFrameLocks noChangeAspect="1"/>
            </p:cNvGraphicFramePr>
            <p:nvPr/>
          </p:nvGraphicFramePr>
          <p:xfrm>
            <a:off x="1611" y="2625"/>
            <a:ext cx="1351" cy="11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26" name="Equation" r:id="rId3" imgW="482400" imgH="393480" progId="Equation.3">
                    <p:embed/>
                  </p:oleObj>
                </mc:Choice>
                <mc:Fallback>
                  <p:oleObj name="Equation" r:id="rId3" imgW="482400" imgH="393480" progId="Equation.3">
                    <p:embed/>
                    <p:pic>
                      <p:nvPicPr>
                        <p:cNvPr id="0" name="Picture 40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1" y="2625"/>
                          <a:ext cx="1351" cy="110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704" name="Text Box 1032"/>
          <p:cNvSpPr txBox="1">
            <a:spLocks noChangeArrowheads="1"/>
          </p:cNvSpPr>
          <p:nvPr/>
        </p:nvSpPr>
        <p:spPr bwMode="auto">
          <a:xfrm>
            <a:off x="5688540" y="3738563"/>
            <a:ext cx="3453189" cy="245605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sz="3200" b="1" i="1" dirty="0">
                <a:solidFill>
                  <a:srgbClr val="FFFFFF"/>
                </a:solidFill>
              </a:rPr>
              <a:t>a</a:t>
            </a:r>
            <a:r>
              <a:rPr kumimoji="0" lang="en-US" sz="3200" b="1" dirty="0">
                <a:solidFill>
                  <a:srgbClr val="FFFFFF"/>
                </a:solidFill>
              </a:rPr>
              <a:t>:  </a:t>
            </a:r>
            <a:r>
              <a:rPr kumimoji="0" lang="en-US" sz="3200" dirty="0">
                <a:solidFill>
                  <a:srgbClr val="FFFFFF"/>
                </a:solidFill>
                <a:latin typeface="Arial" charset="0"/>
              </a:rPr>
              <a:t>acceleration</a:t>
            </a:r>
            <a:endParaRPr kumimoji="0" lang="en-US" sz="3200" b="1" dirty="0">
              <a:solidFill>
                <a:srgbClr val="FFFFFF"/>
              </a:solidFill>
            </a:endParaRPr>
          </a:p>
          <a:p>
            <a:pPr>
              <a:lnSpc>
                <a:spcPct val="120000"/>
              </a:lnSpc>
            </a:pPr>
            <a:r>
              <a:rPr kumimoji="0" lang="en-US" sz="3200" b="1" i="1" dirty="0" err="1">
                <a:solidFill>
                  <a:srgbClr val="FFFFFF"/>
                </a:solidFill>
              </a:rPr>
              <a:t>v</a:t>
            </a:r>
            <a:r>
              <a:rPr kumimoji="0" lang="en-US" sz="3200" b="1" i="1" baseline="-25000" dirty="0" err="1">
                <a:solidFill>
                  <a:srgbClr val="FFFFFF"/>
                </a:solidFill>
              </a:rPr>
              <a:t>f</a:t>
            </a:r>
            <a:r>
              <a:rPr kumimoji="0" lang="en-US" sz="3200" b="1" dirty="0">
                <a:solidFill>
                  <a:srgbClr val="FFFFFF"/>
                </a:solidFill>
              </a:rPr>
              <a:t>:  </a:t>
            </a:r>
            <a:r>
              <a:rPr kumimoji="0" lang="en-US" sz="3200" dirty="0">
                <a:solidFill>
                  <a:srgbClr val="FFFFFF"/>
                </a:solidFill>
                <a:latin typeface="Arial" charset="0"/>
              </a:rPr>
              <a:t>final velocity</a:t>
            </a:r>
            <a:endParaRPr kumimoji="0" lang="en-US" sz="3200" b="1" dirty="0">
              <a:solidFill>
                <a:srgbClr val="FFFFFF"/>
              </a:solidFill>
            </a:endParaRPr>
          </a:p>
          <a:p>
            <a:pPr>
              <a:lnSpc>
                <a:spcPct val="120000"/>
              </a:lnSpc>
            </a:pPr>
            <a:r>
              <a:rPr kumimoji="0" lang="en-US" sz="3200" b="1" i="1" dirty="0">
                <a:solidFill>
                  <a:srgbClr val="FFFFFF"/>
                </a:solidFill>
              </a:rPr>
              <a:t>v</a:t>
            </a:r>
            <a:r>
              <a:rPr kumimoji="0" lang="en-US" sz="3200" b="1" i="1" baseline="-25000" dirty="0">
                <a:solidFill>
                  <a:srgbClr val="FFFFFF"/>
                </a:solidFill>
              </a:rPr>
              <a:t>i</a:t>
            </a:r>
            <a:r>
              <a:rPr kumimoji="0" lang="en-US" sz="3200" b="1" dirty="0">
                <a:solidFill>
                  <a:srgbClr val="FFFFFF"/>
                </a:solidFill>
              </a:rPr>
              <a:t>:  </a:t>
            </a:r>
            <a:r>
              <a:rPr kumimoji="0" lang="en-US" sz="3200" dirty="0">
                <a:solidFill>
                  <a:srgbClr val="FFFFFF"/>
                </a:solidFill>
                <a:latin typeface="Arial" charset="0"/>
              </a:rPr>
              <a:t>initial velocity</a:t>
            </a:r>
            <a:endParaRPr kumimoji="0" lang="en-US" sz="3200" b="1" dirty="0">
              <a:solidFill>
                <a:srgbClr val="FFFFFF"/>
              </a:solidFill>
            </a:endParaRPr>
          </a:p>
          <a:p>
            <a:pPr>
              <a:lnSpc>
                <a:spcPct val="120000"/>
              </a:lnSpc>
            </a:pPr>
            <a:r>
              <a:rPr kumimoji="0" lang="en-US" sz="3200" b="1" i="1" dirty="0" smtClean="0">
                <a:solidFill>
                  <a:srgbClr val="FFFFFF"/>
                </a:solidFill>
              </a:rPr>
              <a:t>∆t</a:t>
            </a:r>
            <a:r>
              <a:rPr kumimoji="0" lang="en-US" sz="3200" b="1" dirty="0">
                <a:solidFill>
                  <a:srgbClr val="FFFFFF"/>
                </a:solidFill>
              </a:rPr>
              <a:t>: </a:t>
            </a:r>
            <a:r>
              <a:rPr kumimoji="0" lang="en-US" sz="3200" dirty="0" smtClean="0">
                <a:solidFill>
                  <a:srgbClr val="FFFFFF"/>
                </a:solidFill>
                <a:latin typeface="Arial" charset="0"/>
              </a:rPr>
              <a:t>change in time</a:t>
            </a:r>
            <a:endParaRPr kumimoji="0" lang="en-US" sz="3200" b="1" dirty="0">
              <a:solidFill>
                <a:srgbClr val="FFFFFF"/>
              </a:solidFill>
            </a:endParaRPr>
          </a:p>
        </p:txBody>
      </p:sp>
      <p:grpSp>
        <p:nvGrpSpPr>
          <p:cNvPr id="29705" name="Group 1033"/>
          <p:cNvGrpSpPr>
            <a:grpSpLocks/>
          </p:cNvGrpSpPr>
          <p:nvPr/>
        </p:nvGrpSpPr>
        <p:grpSpPr bwMode="auto">
          <a:xfrm>
            <a:off x="6735763" y="207961"/>
            <a:ext cx="2260600" cy="1912936"/>
            <a:chOff x="513" y="3033"/>
            <a:chExt cx="1424" cy="1205"/>
          </a:xfrm>
        </p:grpSpPr>
        <p:grpSp>
          <p:nvGrpSpPr>
            <p:cNvPr id="29706" name="Group 1034"/>
            <p:cNvGrpSpPr>
              <a:grpSpLocks/>
            </p:cNvGrpSpPr>
            <p:nvPr/>
          </p:nvGrpSpPr>
          <p:grpSpPr bwMode="auto">
            <a:xfrm>
              <a:off x="513" y="3033"/>
              <a:ext cx="1424" cy="1191"/>
              <a:chOff x="2688" y="2640"/>
              <a:chExt cx="1728" cy="1584"/>
            </a:xfrm>
          </p:grpSpPr>
          <p:sp>
            <p:nvSpPr>
              <p:cNvPr id="29707" name="AutoShape 1035"/>
              <p:cNvSpPr>
                <a:spLocks noChangeArrowheads="1"/>
              </p:cNvSpPr>
              <p:nvPr/>
            </p:nvSpPr>
            <p:spPr bwMode="auto">
              <a:xfrm>
                <a:off x="2688" y="2640"/>
                <a:ext cx="1728" cy="1584"/>
              </a:xfrm>
              <a:prstGeom prst="triangle">
                <a:avLst>
                  <a:gd name="adj" fmla="val 50000"/>
                </a:avLst>
              </a:prstGeom>
              <a:solidFill>
                <a:schemeClr val="hlink"/>
              </a:solidFill>
              <a:ln w="381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8" name="Line 1036"/>
              <p:cNvSpPr>
                <a:spLocks noChangeShapeType="1"/>
              </p:cNvSpPr>
              <p:nvPr/>
            </p:nvSpPr>
            <p:spPr bwMode="auto">
              <a:xfrm flipV="1">
                <a:off x="3080" y="3500"/>
                <a:ext cx="932" cy="4"/>
              </a:xfrm>
              <a:prstGeom prst="line">
                <a:avLst/>
              </a:prstGeom>
              <a:noFill/>
              <a:ln w="381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9" name="Line 1037"/>
              <p:cNvSpPr>
                <a:spLocks noChangeShapeType="1"/>
              </p:cNvSpPr>
              <p:nvPr/>
            </p:nvSpPr>
            <p:spPr bwMode="auto">
              <a:xfrm>
                <a:off x="3552" y="3508"/>
                <a:ext cx="0" cy="712"/>
              </a:xfrm>
              <a:prstGeom prst="line">
                <a:avLst/>
              </a:prstGeom>
              <a:noFill/>
              <a:ln w="381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710" name="Rectangle 1038"/>
            <p:cNvSpPr>
              <a:spLocks noChangeArrowheads="1"/>
            </p:cNvSpPr>
            <p:nvPr/>
          </p:nvSpPr>
          <p:spPr bwMode="auto">
            <a:xfrm>
              <a:off x="813" y="3689"/>
              <a:ext cx="308" cy="5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4800" b="1" i="1" dirty="0" smtClean="0">
                  <a:solidFill>
                    <a:srgbClr val="000B10"/>
                  </a:solidFill>
                </a:rPr>
                <a:t>a</a:t>
              </a:r>
              <a:endParaRPr kumimoji="0" lang="en-US" sz="4800" b="1" dirty="0">
                <a:solidFill>
                  <a:srgbClr val="000B10"/>
                </a:solidFill>
                <a:latin typeface="Arial" charset="0"/>
              </a:endParaRPr>
            </a:p>
          </p:txBody>
        </p:sp>
        <p:sp>
          <p:nvSpPr>
            <p:cNvPr id="29711" name="Rectangle 1039"/>
            <p:cNvSpPr>
              <a:spLocks noChangeArrowheads="1"/>
            </p:cNvSpPr>
            <p:nvPr/>
          </p:nvSpPr>
          <p:spPr bwMode="auto">
            <a:xfrm>
              <a:off x="947" y="3310"/>
              <a:ext cx="589" cy="7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kumimoji="0" lang="en-US" sz="2800" b="1" i="1">
                  <a:solidFill>
                    <a:srgbClr val="000B10"/>
                  </a:solidFill>
                </a:rPr>
                <a:t>v</a:t>
              </a:r>
              <a:r>
                <a:rPr kumimoji="0" lang="en-US" sz="2800" b="1" i="1" baseline="-25000">
                  <a:solidFill>
                    <a:srgbClr val="000B10"/>
                  </a:solidFill>
                </a:rPr>
                <a:t>f </a:t>
              </a:r>
              <a:r>
                <a:rPr kumimoji="0" lang="en-US" sz="2800" b="1" i="1">
                  <a:solidFill>
                    <a:srgbClr val="000B10"/>
                  </a:solidFill>
                </a:rPr>
                <a:t>- v</a:t>
              </a:r>
              <a:r>
                <a:rPr kumimoji="0" lang="en-US" sz="2800" b="1" i="1" baseline="-25000">
                  <a:solidFill>
                    <a:srgbClr val="000B10"/>
                  </a:solidFill>
                </a:rPr>
                <a:t>i</a:t>
              </a:r>
            </a:p>
            <a:p>
              <a:endParaRPr kumimoji="0" lang="en-US" sz="4800" b="1">
                <a:solidFill>
                  <a:srgbClr val="000B10"/>
                </a:solidFill>
                <a:latin typeface="Arial" charset="0"/>
              </a:endParaRPr>
            </a:p>
          </p:txBody>
        </p:sp>
        <p:sp>
          <p:nvSpPr>
            <p:cNvPr id="29712" name="Rectangle 1040"/>
            <p:cNvSpPr>
              <a:spLocks noChangeArrowheads="1"/>
            </p:cNvSpPr>
            <p:nvPr/>
          </p:nvSpPr>
          <p:spPr bwMode="auto">
            <a:xfrm>
              <a:off x="1212" y="3656"/>
              <a:ext cx="504" cy="58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5400" b="1" i="1" dirty="0" smtClean="0">
                  <a:solidFill>
                    <a:srgbClr val="000000"/>
                  </a:solidFill>
                </a:rPr>
                <a:t>∆</a:t>
              </a:r>
              <a:r>
                <a:rPr kumimoji="0" lang="en-US" sz="5400" b="1" i="1" dirty="0" smtClean="0">
                  <a:solidFill>
                    <a:srgbClr val="000B10"/>
                  </a:solidFill>
                </a:rPr>
                <a:t>t</a:t>
              </a:r>
              <a:endParaRPr kumimoji="0" lang="en-US" sz="4800" b="1" dirty="0">
                <a:solidFill>
                  <a:srgbClr val="000B10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 bldLvl="2" autoUpdateAnimBg="0" advAuto="1000"/>
      <p:bldP spid="2970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</a:t>
            </a:r>
            <a:endParaRPr lang="en-US" dirty="0"/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95400" y="1371600"/>
            <a:ext cx="7772400" cy="2224088"/>
          </a:xfrm>
        </p:spPr>
        <p:txBody>
          <a:bodyPr/>
          <a:lstStyle/>
          <a:p>
            <a:r>
              <a:rPr lang="en-US" b="1" dirty="0">
                <a:solidFill>
                  <a:schemeClr val="folHlink"/>
                </a:solidFill>
              </a:rPr>
              <a:t>Positive acceleration</a:t>
            </a:r>
            <a:endParaRPr lang="en-US" dirty="0"/>
          </a:p>
          <a:p>
            <a:pPr lvl="1"/>
            <a:r>
              <a:rPr lang="en-US" dirty="0"/>
              <a:t>“speeding up”</a:t>
            </a:r>
          </a:p>
        </p:txBody>
      </p:sp>
      <p:sp>
        <p:nvSpPr>
          <p:cNvPr id="30724" name="Rectangle 1028"/>
          <p:cNvSpPr>
            <a:spLocks noChangeArrowheads="1"/>
          </p:cNvSpPr>
          <p:nvPr/>
        </p:nvSpPr>
        <p:spPr bwMode="auto">
          <a:xfrm>
            <a:off x="1293813" y="3627438"/>
            <a:ext cx="7772400" cy="254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US" sz="3800" b="1">
                <a:solidFill>
                  <a:schemeClr val="folHlink"/>
                </a:solidFill>
                <a:latin typeface="Arial" charset="0"/>
              </a:rPr>
              <a:t>Negative acceleration</a:t>
            </a:r>
            <a:endParaRPr lang="en-US" sz="3800">
              <a:solidFill>
                <a:srgbClr val="FFFFFF"/>
              </a:solidFill>
              <a:latin typeface="Arial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3800">
                <a:solidFill>
                  <a:srgbClr val="FFFFFF"/>
                </a:solidFill>
                <a:latin typeface="Arial" charset="0"/>
              </a:rPr>
              <a:t>“slowing down”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  <p:bldP spid="3072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</a:t>
            </a:r>
            <a:endParaRPr lang="en-US" dirty="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754063" y="1117600"/>
            <a:ext cx="8389937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Your neighbor skates at a speed of 4 m/s.  You can skate 100 m in 20 s.  Who skates faster?</a:t>
            </a:r>
            <a:endParaRPr lang="en-US" sz="3400" u="sng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2692577"/>
            <a:ext cx="9131300" cy="41433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0" y="2690813"/>
            <a:ext cx="37734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dirty="0">
                <a:solidFill>
                  <a:srgbClr val="FFFFFF"/>
                </a:solidFill>
                <a:latin typeface="Arial" charset="0"/>
              </a:rPr>
              <a:t>GIVEN:</a:t>
            </a:r>
          </a:p>
          <a:p>
            <a:pPr>
              <a:spcBef>
                <a:spcPct val="20000"/>
              </a:spcBef>
            </a:pPr>
            <a:r>
              <a:rPr lang="en-US" sz="3500" dirty="0">
                <a:solidFill>
                  <a:srgbClr val="FFFFFF"/>
                </a:solidFill>
                <a:latin typeface="Arial" charset="0"/>
              </a:rPr>
              <a:t>d = 100 m</a:t>
            </a:r>
          </a:p>
          <a:p>
            <a:pPr>
              <a:spcBef>
                <a:spcPct val="20000"/>
              </a:spcBef>
            </a:pPr>
            <a:r>
              <a:rPr lang="en-US" sz="3500" dirty="0">
                <a:solidFill>
                  <a:srgbClr val="FFFFFF"/>
                </a:solidFill>
                <a:latin typeface="Arial" charset="0"/>
              </a:rPr>
              <a:t>t = 20 s</a:t>
            </a:r>
          </a:p>
          <a:p>
            <a:pPr>
              <a:spcBef>
                <a:spcPct val="20000"/>
              </a:spcBef>
            </a:pPr>
            <a:r>
              <a:rPr lang="en-US" sz="3500" dirty="0" smtClean="0">
                <a:solidFill>
                  <a:srgbClr val="FFFFFF"/>
                </a:solidFill>
                <a:latin typeface="Arial" charset="0"/>
              </a:rPr>
              <a:t>s </a:t>
            </a:r>
            <a:r>
              <a:rPr lang="en-US" sz="3500" dirty="0">
                <a:solidFill>
                  <a:srgbClr val="FFFFFF"/>
                </a:solidFill>
                <a:latin typeface="Arial" charset="0"/>
              </a:rPr>
              <a:t>= ?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778250" y="2690813"/>
            <a:ext cx="5365750" cy="353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dirty="0">
                <a:solidFill>
                  <a:srgbClr val="FFFFFF"/>
                </a:solidFill>
                <a:latin typeface="Arial" charset="0"/>
              </a:rPr>
              <a:t>WORK</a:t>
            </a:r>
            <a:r>
              <a:rPr lang="en-US" sz="3500" dirty="0">
                <a:solidFill>
                  <a:srgbClr val="FFFFFF"/>
                </a:solidFill>
                <a:latin typeface="Arial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3500" dirty="0" smtClean="0">
                <a:solidFill>
                  <a:srgbClr val="FFFFFF"/>
                </a:solidFill>
                <a:latin typeface="Arial" charset="0"/>
              </a:rPr>
              <a:t>s </a:t>
            </a:r>
            <a:r>
              <a:rPr lang="en-US" sz="3500" dirty="0">
                <a:solidFill>
                  <a:srgbClr val="FFFFFF"/>
                </a:solidFill>
                <a:latin typeface="Arial" charset="0"/>
              </a:rPr>
              <a:t>= d ÷ t</a:t>
            </a:r>
          </a:p>
          <a:p>
            <a:pPr>
              <a:spcBef>
                <a:spcPct val="60000"/>
              </a:spcBef>
            </a:pPr>
            <a:r>
              <a:rPr lang="en-US" sz="3500" dirty="0" smtClean="0">
                <a:solidFill>
                  <a:srgbClr val="FFFFFF"/>
                </a:solidFill>
                <a:latin typeface="Arial" charset="0"/>
              </a:rPr>
              <a:t>s </a:t>
            </a:r>
            <a:r>
              <a:rPr lang="en-US" sz="3500" dirty="0">
                <a:solidFill>
                  <a:srgbClr val="FFFFFF"/>
                </a:solidFill>
                <a:latin typeface="Arial" charset="0"/>
              </a:rPr>
              <a:t>= (100 m) ÷ (20 s)</a:t>
            </a:r>
          </a:p>
          <a:p>
            <a:pPr>
              <a:spcBef>
                <a:spcPct val="60000"/>
              </a:spcBef>
            </a:pPr>
            <a:r>
              <a:rPr lang="en-US" sz="3500" b="1" dirty="0" smtClean="0">
                <a:solidFill>
                  <a:schemeClr val="folHlink"/>
                </a:solidFill>
                <a:latin typeface="Arial" charset="0"/>
              </a:rPr>
              <a:t>s </a:t>
            </a:r>
            <a:r>
              <a:rPr lang="en-US" sz="3500" b="1" dirty="0">
                <a:solidFill>
                  <a:schemeClr val="folHlink"/>
                </a:solidFill>
                <a:latin typeface="Arial" charset="0"/>
              </a:rPr>
              <a:t>= 5 m/s</a:t>
            </a:r>
          </a:p>
          <a:p>
            <a:pPr>
              <a:spcBef>
                <a:spcPct val="60000"/>
              </a:spcBef>
            </a:pPr>
            <a:r>
              <a:rPr lang="en-US" sz="3500" b="1" dirty="0">
                <a:solidFill>
                  <a:schemeClr val="folHlink"/>
                </a:solidFill>
                <a:latin typeface="Arial" charset="0"/>
              </a:rPr>
              <a:t>You skate faster!</a:t>
            </a:r>
            <a:endParaRPr lang="en-US" sz="35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3786188" y="2681288"/>
            <a:ext cx="0" cy="4130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0" y="32591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06" name="Group 26"/>
          <p:cNvGrpSpPr>
            <a:grpSpLocks/>
          </p:cNvGrpSpPr>
          <p:nvPr/>
        </p:nvGrpSpPr>
        <p:grpSpPr bwMode="auto">
          <a:xfrm>
            <a:off x="814388" y="4814888"/>
            <a:ext cx="2260600" cy="1890712"/>
            <a:chOff x="521" y="2901"/>
            <a:chExt cx="1424" cy="1191"/>
          </a:xfrm>
        </p:grpSpPr>
        <p:grpSp>
          <p:nvGrpSpPr>
            <p:cNvPr id="20499" name="Group 19"/>
            <p:cNvGrpSpPr>
              <a:grpSpLocks/>
            </p:cNvGrpSpPr>
            <p:nvPr/>
          </p:nvGrpSpPr>
          <p:grpSpPr bwMode="auto">
            <a:xfrm>
              <a:off x="521" y="2901"/>
              <a:ext cx="1424" cy="1191"/>
              <a:chOff x="2688" y="2640"/>
              <a:chExt cx="1728" cy="1584"/>
            </a:xfrm>
          </p:grpSpPr>
          <p:sp>
            <p:nvSpPr>
              <p:cNvPr id="20500" name="AutoShape 20"/>
              <p:cNvSpPr>
                <a:spLocks noChangeArrowheads="1"/>
              </p:cNvSpPr>
              <p:nvPr/>
            </p:nvSpPr>
            <p:spPr bwMode="auto">
              <a:xfrm>
                <a:off x="2688" y="2640"/>
                <a:ext cx="1728" cy="1584"/>
              </a:xfrm>
              <a:prstGeom prst="triangle">
                <a:avLst>
                  <a:gd name="adj" fmla="val 50000"/>
                </a:avLst>
              </a:prstGeom>
              <a:solidFill>
                <a:schemeClr val="hlink"/>
              </a:solidFill>
              <a:ln w="381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1" name="Line 21"/>
              <p:cNvSpPr>
                <a:spLocks noChangeShapeType="1"/>
              </p:cNvSpPr>
              <p:nvPr/>
            </p:nvSpPr>
            <p:spPr bwMode="auto">
              <a:xfrm flipV="1">
                <a:off x="3080" y="3500"/>
                <a:ext cx="932" cy="4"/>
              </a:xfrm>
              <a:prstGeom prst="line">
                <a:avLst/>
              </a:prstGeom>
              <a:noFill/>
              <a:ln w="381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2" name="Line 22"/>
              <p:cNvSpPr>
                <a:spLocks noChangeShapeType="1"/>
              </p:cNvSpPr>
              <p:nvPr/>
            </p:nvSpPr>
            <p:spPr bwMode="auto">
              <a:xfrm>
                <a:off x="3552" y="3508"/>
                <a:ext cx="0" cy="712"/>
              </a:xfrm>
              <a:prstGeom prst="line">
                <a:avLst/>
              </a:prstGeom>
              <a:noFill/>
              <a:ln w="381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03" name="Rectangle 23"/>
            <p:cNvSpPr>
              <a:spLocks noChangeArrowheads="1"/>
            </p:cNvSpPr>
            <p:nvPr/>
          </p:nvSpPr>
          <p:spPr bwMode="auto">
            <a:xfrm>
              <a:off x="821" y="3557"/>
              <a:ext cx="267" cy="52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4800" b="1" i="1" dirty="0" smtClean="0">
                  <a:solidFill>
                    <a:srgbClr val="000B10"/>
                  </a:solidFill>
                </a:rPr>
                <a:t>s</a:t>
              </a:r>
              <a:endParaRPr kumimoji="0" lang="en-US" sz="4800" b="1" dirty="0">
                <a:solidFill>
                  <a:srgbClr val="000B10"/>
                </a:solidFill>
                <a:latin typeface="Arial" charset="0"/>
              </a:endParaRPr>
            </a:p>
          </p:txBody>
        </p:sp>
        <p:sp>
          <p:nvSpPr>
            <p:cNvPr id="20504" name="Rectangle 24"/>
            <p:cNvSpPr>
              <a:spLocks noChangeArrowheads="1"/>
            </p:cNvSpPr>
            <p:nvPr/>
          </p:nvSpPr>
          <p:spPr bwMode="auto">
            <a:xfrm>
              <a:off x="1053" y="3058"/>
              <a:ext cx="308" cy="5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4800" b="1" i="1">
                  <a:solidFill>
                    <a:srgbClr val="000B10"/>
                  </a:solidFill>
                </a:rPr>
                <a:t>d</a:t>
              </a:r>
              <a:endParaRPr kumimoji="0" lang="en-US" sz="4800" b="1">
                <a:solidFill>
                  <a:srgbClr val="000B10"/>
                </a:solidFill>
                <a:latin typeface="Arial" charset="0"/>
              </a:endParaRPr>
            </a:p>
          </p:txBody>
        </p:sp>
        <p:sp>
          <p:nvSpPr>
            <p:cNvPr id="20505" name="Rectangle 25"/>
            <p:cNvSpPr>
              <a:spLocks noChangeArrowheads="1"/>
            </p:cNvSpPr>
            <p:nvPr/>
          </p:nvSpPr>
          <p:spPr bwMode="auto">
            <a:xfrm>
              <a:off x="1312" y="3503"/>
              <a:ext cx="236" cy="57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5400" b="1" i="1">
                  <a:solidFill>
                    <a:srgbClr val="000B10"/>
                  </a:solidFill>
                </a:rPr>
                <a:t>t</a:t>
              </a:r>
              <a:endParaRPr kumimoji="0" lang="en-US" sz="4800" b="1">
                <a:solidFill>
                  <a:srgbClr val="000B10"/>
                </a:solidFill>
                <a:latin typeface="Arial" charset="0"/>
              </a:endParaRPr>
            </a:p>
          </p:txBody>
        </p:sp>
      </p:grpSp>
      <p:sp>
        <p:nvSpPr>
          <p:cNvPr id="20497" name="AutoShape 17"/>
          <p:cNvSpPr>
            <a:spLocks noChangeArrowheads="1"/>
          </p:cNvSpPr>
          <p:nvPr/>
        </p:nvSpPr>
        <p:spPr bwMode="auto">
          <a:xfrm>
            <a:off x="1180394" y="5989815"/>
            <a:ext cx="622300" cy="620713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  <a:ln w="28575" cap="sq">
            <a:solidFill>
              <a:srgbClr val="000B1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 autoUpdateAnimBg="0"/>
      <p:bldP spid="20486" grpId="0" build="p" autoUpdateAnimBg="0"/>
      <p:bldP spid="2049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</a:t>
            </a:r>
            <a:endParaRPr lang="en-US" dirty="0"/>
          </a:p>
        </p:txBody>
      </p:sp>
      <p:sp>
        <p:nvSpPr>
          <p:cNvPr id="31747" name="Rectangle 1027"/>
          <p:cNvSpPr>
            <a:spLocks noChangeArrowheads="1"/>
          </p:cNvSpPr>
          <p:nvPr/>
        </p:nvSpPr>
        <p:spPr bwMode="auto">
          <a:xfrm>
            <a:off x="754063" y="1117600"/>
            <a:ext cx="8389937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A roller coaster starts down a hill at 10 m/s.  Three seconds later, its speed is 32 m/s.  What is the roller coaster’s acceleration?</a:t>
            </a:r>
            <a:endParaRPr lang="en-US" sz="3400" u="sng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1748" name="Rectangle 1028"/>
          <p:cNvSpPr>
            <a:spLocks noChangeArrowheads="1"/>
          </p:cNvSpPr>
          <p:nvPr/>
        </p:nvSpPr>
        <p:spPr bwMode="auto">
          <a:xfrm>
            <a:off x="0" y="2681288"/>
            <a:ext cx="9131300" cy="41433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Text Box 1029"/>
          <p:cNvSpPr txBox="1">
            <a:spLocks noChangeArrowheads="1"/>
          </p:cNvSpPr>
          <p:nvPr/>
        </p:nvSpPr>
        <p:spPr bwMode="auto">
          <a:xfrm>
            <a:off x="0" y="2690813"/>
            <a:ext cx="37734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GIVEN:</a:t>
            </a:r>
          </a:p>
          <a:p>
            <a:pPr>
              <a:spcBef>
                <a:spcPct val="20000"/>
              </a:spcBef>
            </a:pPr>
            <a:r>
              <a:rPr lang="en-US" sz="3500" b="1" i="1">
                <a:solidFill>
                  <a:srgbClr val="FFFFFF"/>
                </a:solidFill>
              </a:rPr>
              <a:t>v</a:t>
            </a:r>
            <a:r>
              <a:rPr lang="en-US" sz="3500" b="1" i="1" baseline="-25000">
                <a:solidFill>
                  <a:srgbClr val="FFFFFF"/>
                </a:solidFill>
              </a:rPr>
              <a:t>i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 = 10 m/s</a:t>
            </a:r>
          </a:p>
          <a:p>
            <a:pPr>
              <a:spcBef>
                <a:spcPct val="20000"/>
              </a:spcBef>
            </a:pPr>
            <a:r>
              <a:rPr lang="en-US" sz="3600" b="1" i="1">
                <a:solidFill>
                  <a:srgbClr val="FFFFFF"/>
                </a:solidFill>
              </a:rPr>
              <a:t>t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 = 3 s</a:t>
            </a:r>
          </a:p>
          <a:p>
            <a:pPr>
              <a:spcBef>
                <a:spcPct val="20000"/>
              </a:spcBef>
            </a:pPr>
            <a:r>
              <a:rPr lang="en-US" sz="3600" b="1" i="1">
                <a:solidFill>
                  <a:srgbClr val="FFFFFF"/>
                </a:solidFill>
              </a:rPr>
              <a:t>v</a:t>
            </a:r>
            <a:r>
              <a:rPr lang="en-US" sz="3600" b="1" i="1" baseline="-25000">
                <a:solidFill>
                  <a:srgbClr val="FFFFFF"/>
                </a:solidFill>
              </a:rPr>
              <a:t>f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 = 32 m/s</a:t>
            </a:r>
          </a:p>
          <a:p>
            <a:pPr>
              <a:spcBef>
                <a:spcPct val="20000"/>
              </a:spcBef>
            </a:pPr>
            <a:r>
              <a:rPr lang="en-US" sz="3600" b="1" i="1">
                <a:solidFill>
                  <a:srgbClr val="FFFFFF"/>
                </a:solidFill>
              </a:rPr>
              <a:t>a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 = ?</a:t>
            </a:r>
          </a:p>
        </p:txBody>
      </p:sp>
      <p:sp>
        <p:nvSpPr>
          <p:cNvPr id="31750" name="Text Box 1030"/>
          <p:cNvSpPr txBox="1">
            <a:spLocks noChangeArrowheads="1"/>
          </p:cNvSpPr>
          <p:nvPr/>
        </p:nvSpPr>
        <p:spPr bwMode="auto">
          <a:xfrm>
            <a:off x="3778250" y="2690813"/>
            <a:ext cx="5365750" cy="353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WORK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3600" b="1" i="1">
                <a:solidFill>
                  <a:srgbClr val="FFFFFF"/>
                </a:solidFill>
              </a:rPr>
              <a:t>a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 = (</a:t>
            </a:r>
            <a:r>
              <a:rPr lang="en-US" sz="3600" b="1" i="1">
                <a:solidFill>
                  <a:srgbClr val="FFFFFF"/>
                </a:solidFill>
              </a:rPr>
              <a:t>v</a:t>
            </a:r>
            <a:r>
              <a:rPr lang="en-US" sz="3600" b="1" i="1" baseline="-25000">
                <a:solidFill>
                  <a:srgbClr val="FFFFFF"/>
                </a:solidFill>
              </a:rPr>
              <a:t>f</a:t>
            </a:r>
            <a:r>
              <a:rPr lang="en-US" sz="3500" baseline="-2500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- </a:t>
            </a:r>
            <a:r>
              <a:rPr lang="en-US" sz="3500" b="1" i="1">
                <a:solidFill>
                  <a:srgbClr val="FFFFFF"/>
                </a:solidFill>
              </a:rPr>
              <a:t>v</a:t>
            </a:r>
            <a:r>
              <a:rPr lang="en-US" sz="3500" b="1" i="1" baseline="-25000">
                <a:solidFill>
                  <a:srgbClr val="FFFFFF"/>
                </a:solidFill>
              </a:rPr>
              <a:t>i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) ÷ </a:t>
            </a:r>
            <a:r>
              <a:rPr lang="en-US" sz="3600" b="1" i="1">
                <a:solidFill>
                  <a:srgbClr val="FFFFFF"/>
                </a:solidFill>
              </a:rPr>
              <a:t>t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 </a:t>
            </a:r>
          </a:p>
          <a:p>
            <a:pPr>
              <a:spcBef>
                <a:spcPct val="60000"/>
              </a:spcBef>
            </a:pPr>
            <a:r>
              <a:rPr lang="en-US" sz="3600" b="1" i="1">
                <a:solidFill>
                  <a:srgbClr val="FFFFFF"/>
                </a:solidFill>
              </a:rPr>
              <a:t>a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 = (32m/s - 10m/s) ÷ (3s)</a:t>
            </a:r>
          </a:p>
          <a:p>
            <a:pPr>
              <a:spcBef>
                <a:spcPct val="60000"/>
              </a:spcBef>
            </a:pPr>
            <a:r>
              <a:rPr lang="en-US" sz="3600" b="1" i="1">
                <a:solidFill>
                  <a:srgbClr val="FFFFFF"/>
                </a:solidFill>
              </a:rPr>
              <a:t>a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 = 22 m/s ÷ 3 s</a:t>
            </a:r>
          </a:p>
          <a:p>
            <a:pPr>
              <a:spcBef>
                <a:spcPct val="60000"/>
              </a:spcBef>
            </a:pPr>
            <a:r>
              <a:rPr lang="en-US" sz="3600" b="1" i="1">
                <a:solidFill>
                  <a:schemeClr val="folHlink"/>
                </a:solidFill>
              </a:rPr>
              <a:t>a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3500" b="1">
                <a:solidFill>
                  <a:schemeClr val="folHlink"/>
                </a:solidFill>
                <a:latin typeface="Arial" charset="0"/>
              </a:rPr>
              <a:t>= 7.3 m/s</a:t>
            </a:r>
            <a:r>
              <a:rPr lang="en-US" sz="3500" b="1" baseline="30000">
                <a:solidFill>
                  <a:schemeClr val="folHlink"/>
                </a:solidFill>
                <a:latin typeface="Arial" charset="0"/>
              </a:rPr>
              <a:t>2</a:t>
            </a:r>
          </a:p>
        </p:txBody>
      </p:sp>
      <p:sp>
        <p:nvSpPr>
          <p:cNvPr id="31751" name="Line 1031"/>
          <p:cNvSpPr>
            <a:spLocks noChangeShapeType="1"/>
          </p:cNvSpPr>
          <p:nvPr/>
        </p:nvSpPr>
        <p:spPr bwMode="auto">
          <a:xfrm>
            <a:off x="3786188" y="2681288"/>
            <a:ext cx="0" cy="4130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Line 1032"/>
          <p:cNvSpPr>
            <a:spLocks noChangeShapeType="1"/>
          </p:cNvSpPr>
          <p:nvPr/>
        </p:nvSpPr>
        <p:spPr bwMode="auto">
          <a:xfrm>
            <a:off x="0" y="32591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770" name="Group 1050"/>
          <p:cNvGrpSpPr>
            <a:grpSpLocks/>
          </p:cNvGrpSpPr>
          <p:nvPr/>
        </p:nvGrpSpPr>
        <p:grpSpPr bwMode="auto">
          <a:xfrm>
            <a:off x="1401763" y="4775200"/>
            <a:ext cx="2260600" cy="1890713"/>
            <a:chOff x="513" y="3033"/>
            <a:chExt cx="1424" cy="1191"/>
          </a:xfrm>
        </p:grpSpPr>
        <p:grpSp>
          <p:nvGrpSpPr>
            <p:cNvPr id="31763" name="Group 1043"/>
            <p:cNvGrpSpPr>
              <a:grpSpLocks/>
            </p:cNvGrpSpPr>
            <p:nvPr/>
          </p:nvGrpSpPr>
          <p:grpSpPr bwMode="auto">
            <a:xfrm>
              <a:off x="513" y="3033"/>
              <a:ext cx="1424" cy="1191"/>
              <a:chOff x="2688" y="2640"/>
              <a:chExt cx="1728" cy="1584"/>
            </a:xfrm>
          </p:grpSpPr>
          <p:sp>
            <p:nvSpPr>
              <p:cNvPr id="31764" name="AutoShape 1044"/>
              <p:cNvSpPr>
                <a:spLocks noChangeArrowheads="1"/>
              </p:cNvSpPr>
              <p:nvPr/>
            </p:nvSpPr>
            <p:spPr bwMode="auto">
              <a:xfrm>
                <a:off x="2688" y="2640"/>
                <a:ext cx="1728" cy="1584"/>
              </a:xfrm>
              <a:prstGeom prst="triangle">
                <a:avLst>
                  <a:gd name="adj" fmla="val 50000"/>
                </a:avLst>
              </a:prstGeom>
              <a:solidFill>
                <a:schemeClr val="hlink"/>
              </a:solidFill>
              <a:ln w="381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5" name="Line 1045"/>
              <p:cNvSpPr>
                <a:spLocks noChangeShapeType="1"/>
              </p:cNvSpPr>
              <p:nvPr/>
            </p:nvSpPr>
            <p:spPr bwMode="auto">
              <a:xfrm flipV="1">
                <a:off x="3080" y="3500"/>
                <a:ext cx="932" cy="4"/>
              </a:xfrm>
              <a:prstGeom prst="line">
                <a:avLst/>
              </a:prstGeom>
              <a:noFill/>
              <a:ln w="381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6" name="Line 1046"/>
              <p:cNvSpPr>
                <a:spLocks noChangeShapeType="1"/>
              </p:cNvSpPr>
              <p:nvPr/>
            </p:nvSpPr>
            <p:spPr bwMode="auto">
              <a:xfrm>
                <a:off x="3552" y="3508"/>
                <a:ext cx="0" cy="712"/>
              </a:xfrm>
              <a:prstGeom prst="line">
                <a:avLst/>
              </a:prstGeom>
              <a:noFill/>
              <a:ln w="381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767" name="Rectangle 1047"/>
            <p:cNvSpPr>
              <a:spLocks noChangeArrowheads="1"/>
            </p:cNvSpPr>
            <p:nvPr/>
          </p:nvSpPr>
          <p:spPr bwMode="auto">
            <a:xfrm>
              <a:off x="813" y="3689"/>
              <a:ext cx="308" cy="5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4800" b="1" i="1">
                  <a:solidFill>
                    <a:srgbClr val="000B10"/>
                  </a:solidFill>
                </a:rPr>
                <a:t>a</a:t>
              </a:r>
              <a:endParaRPr kumimoji="0" lang="en-US" sz="4800" b="1">
                <a:solidFill>
                  <a:srgbClr val="000B10"/>
                </a:solidFill>
                <a:latin typeface="Arial" charset="0"/>
              </a:endParaRPr>
            </a:p>
          </p:txBody>
        </p:sp>
        <p:sp>
          <p:nvSpPr>
            <p:cNvPr id="31768" name="Rectangle 1048"/>
            <p:cNvSpPr>
              <a:spLocks noChangeArrowheads="1"/>
            </p:cNvSpPr>
            <p:nvPr/>
          </p:nvSpPr>
          <p:spPr bwMode="auto">
            <a:xfrm>
              <a:off x="947" y="3310"/>
              <a:ext cx="589" cy="7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kumimoji="0" lang="en-US" sz="2800" b="1" i="1">
                  <a:solidFill>
                    <a:srgbClr val="000B10"/>
                  </a:solidFill>
                </a:rPr>
                <a:t>v</a:t>
              </a:r>
              <a:r>
                <a:rPr kumimoji="0" lang="en-US" sz="2800" b="1" i="1" baseline="-25000">
                  <a:solidFill>
                    <a:srgbClr val="000B10"/>
                  </a:solidFill>
                </a:rPr>
                <a:t>f </a:t>
              </a:r>
              <a:r>
                <a:rPr kumimoji="0" lang="en-US" sz="2800" b="1" i="1">
                  <a:solidFill>
                    <a:srgbClr val="000B10"/>
                  </a:solidFill>
                </a:rPr>
                <a:t>- v</a:t>
              </a:r>
              <a:r>
                <a:rPr kumimoji="0" lang="en-US" sz="2800" b="1" i="1" baseline="-25000">
                  <a:solidFill>
                    <a:srgbClr val="000B10"/>
                  </a:solidFill>
                </a:rPr>
                <a:t>i</a:t>
              </a:r>
            </a:p>
            <a:p>
              <a:endParaRPr kumimoji="0" lang="en-US" sz="4800" b="1">
                <a:solidFill>
                  <a:srgbClr val="000B10"/>
                </a:solidFill>
                <a:latin typeface="Arial" charset="0"/>
              </a:endParaRPr>
            </a:p>
          </p:txBody>
        </p:sp>
        <p:sp>
          <p:nvSpPr>
            <p:cNvPr id="31769" name="Rectangle 1049"/>
            <p:cNvSpPr>
              <a:spLocks noChangeArrowheads="1"/>
            </p:cNvSpPr>
            <p:nvPr/>
          </p:nvSpPr>
          <p:spPr bwMode="auto">
            <a:xfrm>
              <a:off x="1304" y="3635"/>
              <a:ext cx="236" cy="57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5400" b="1" i="1">
                  <a:solidFill>
                    <a:srgbClr val="000B10"/>
                  </a:solidFill>
                </a:rPr>
                <a:t>t</a:t>
              </a:r>
              <a:endParaRPr kumimoji="0" lang="en-US" sz="4800" b="1">
                <a:solidFill>
                  <a:srgbClr val="000B10"/>
                </a:solidFill>
                <a:latin typeface="Arial" charset="0"/>
              </a:endParaRPr>
            </a:p>
          </p:txBody>
        </p:sp>
      </p:grpSp>
      <p:sp>
        <p:nvSpPr>
          <p:cNvPr id="31779" name="AutoShape 1059"/>
          <p:cNvSpPr>
            <a:spLocks noChangeArrowheads="1"/>
          </p:cNvSpPr>
          <p:nvPr/>
        </p:nvSpPr>
        <p:spPr bwMode="auto">
          <a:xfrm>
            <a:off x="1798638" y="5964238"/>
            <a:ext cx="622300" cy="620712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  <a:ln w="28575" cap="sq">
            <a:solidFill>
              <a:srgbClr val="000B1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/>
      <p:bldP spid="31750" grpId="0" build="p" autoUpdateAnimBg="0"/>
      <p:bldP spid="3177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</a:t>
            </a:r>
            <a:endParaRPr lang="en-US" dirty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754063" y="1117600"/>
            <a:ext cx="8389937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Sound travels 330 m/s.  If a lightning bolt strikes the ground 1 km away from you, how long will it take for you to hear it?</a:t>
            </a:r>
            <a:endParaRPr lang="en-US" sz="3400" u="sng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2681288"/>
            <a:ext cx="9131300" cy="41433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0" y="2690813"/>
            <a:ext cx="37734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GIVEN:</a:t>
            </a:r>
          </a:p>
          <a:p>
            <a:pPr>
              <a:spcBef>
                <a:spcPct val="2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v = 330 m/s</a:t>
            </a:r>
          </a:p>
          <a:p>
            <a:pPr>
              <a:spcBef>
                <a:spcPct val="2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d = 1km = 1000m</a:t>
            </a:r>
          </a:p>
          <a:p>
            <a:pPr>
              <a:spcBef>
                <a:spcPct val="2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t = ?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778250" y="2690813"/>
            <a:ext cx="5365750" cy="353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WORK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t = d ÷ v</a:t>
            </a:r>
          </a:p>
          <a:p>
            <a:pPr>
              <a:spcBef>
                <a:spcPct val="6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t = (1000 m) ÷ (330 m/s)</a:t>
            </a:r>
          </a:p>
          <a:p>
            <a:pPr>
              <a:spcBef>
                <a:spcPct val="60000"/>
              </a:spcBef>
            </a:pPr>
            <a:r>
              <a:rPr lang="en-US" sz="3500" b="1">
                <a:solidFill>
                  <a:schemeClr val="folHlink"/>
                </a:solidFill>
                <a:latin typeface="Arial" charset="0"/>
              </a:rPr>
              <a:t>t = 3.03 s</a:t>
            </a:r>
          </a:p>
          <a:p>
            <a:pPr>
              <a:spcBef>
                <a:spcPct val="60000"/>
              </a:spcBef>
            </a:pPr>
            <a:endParaRPr lang="en-US" sz="35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3786188" y="2681288"/>
            <a:ext cx="0" cy="4130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0" y="32591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37" name="Group 9"/>
          <p:cNvGrpSpPr>
            <a:grpSpLocks/>
          </p:cNvGrpSpPr>
          <p:nvPr/>
        </p:nvGrpSpPr>
        <p:grpSpPr bwMode="auto">
          <a:xfrm>
            <a:off x="814388" y="4814888"/>
            <a:ext cx="2260600" cy="1890712"/>
            <a:chOff x="521" y="2901"/>
            <a:chExt cx="1424" cy="1191"/>
          </a:xfrm>
        </p:grpSpPr>
        <p:grpSp>
          <p:nvGrpSpPr>
            <p:cNvPr id="22538" name="Group 10"/>
            <p:cNvGrpSpPr>
              <a:grpSpLocks/>
            </p:cNvGrpSpPr>
            <p:nvPr/>
          </p:nvGrpSpPr>
          <p:grpSpPr bwMode="auto">
            <a:xfrm>
              <a:off x="521" y="2901"/>
              <a:ext cx="1424" cy="1191"/>
              <a:chOff x="2688" y="2640"/>
              <a:chExt cx="1728" cy="1584"/>
            </a:xfrm>
          </p:grpSpPr>
          <p:sp>
            <p:nvSpPr>
              <p:cNvPr id="22539" name="AutoShape 11"/>
              <p:cNvSpPr>
                <a:spLocks noChangeArrowheads="1"/>
              </p:cNvSpPr>
              <p:nvPr/>
            </p:nvSpPr>
            <p:spPr bwMode="auto">
              <a:xfrm>
                <a:off x="2688" y="2640"/>
                <a:ext cx="1728" cy="1584"/>
              </a:xfrm>
              <a:prstGeom prst="triangle">
                <a:avLst>
                  <a:gd name="adj" fmla="val 50000"/>
                </a:avLst>
              </a:prstGeom>
              <a:solidFill>
                <a:schemeClr val="hlink"/>
              </a:solidFill>
              <a:ln w="381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0" name="Line 12"/>
              <p:cNvSpPr>
                <a:spLocks noChangeShapeType="1"/>
              </p:cNvSpPr>
              <p:nvPr/>
            </p:nvSpPr>
            <p:spPr bwMode="auto">
              <a:xfrm flipV="1">
                <a:off x="3080" y="3500"/>
                <a:ext cx="932" cy="4"/>
              </a:xfrm>
              <a:prstGeom prst="line">
                <a:avLst/>
              </a:prstGeom>
              <a:noFill/>
              <a:ln w="381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1" name="Line 13"/>
              <p:cNvSpPr>
                <a:spLocks noChangeShapeType="1"/>
              </p:cNvSpPr>
              <p:nvPr/>
            </p:nvSpPr>
            <p:spPr bwMode="auto">
              <a:xfrm>
                <a:off x="3552" y="3508"/>
                <a:ext cx="0" cy="712"/>
              </a:xfrm>
              <a:prstGeom prst="line">
                <a:avLst/>
              </a:prstGeom>
              <a:noFill/>
              <a:ln w="381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821" y="3557"/>
              <a:ext cx="286" cy="5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4800" b="1" i="1">
                  <a:solidFill>
                    <a:srgbClr val="000B10"/>
                  </a:solidFill>
                </a:rPr>
                <a:t>v</a:t>
              </a:r>
              <a:endParaRPr kumimoji="0" lang="en-US" sz="4800" b="1">
                <a:solidFill>
                  <a:srgbClr val="000B10"/>
                </a:solidFill>
                <a:latin typeface="Arial" charset="0"/>
              </a:endParaRPr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1053" y="3058"/>
              <a:ext cx="308" cy="5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4800" b="1" i="1">
                  <a:solidFill>
                    <a:srgbClr val="000B10"/>
                  </a:solidFill>
                </a:rPr>
                <a:t>d</a:t>
              </a:r>
              <a:endParaRPr kumimoji="0" lang="en-US" sz="4800" b="1">
                <a:solidFill>
                  <a:srgbClr val="000B10"/>
                </a:solidFill>
                <a:latin typeface="Arial" charset="0"/>
              </a:endParaRPr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1312" y="3503"/>
              <a:ext cx="236" cy="57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5400" b="1" i="1">
                  <a:solidFill>
                    <a:srgbClr val="000B10"/>
                  </a:solidFill>
                </a:rPr>
                <a:t>t</a:t>
              </a:r>
              <a:endParaRPr kumimoji="0" lang="en-US" sz="4800" b="1">
                <a:solidFill>
                  <a:srgbClr val="000B10"/>
                </a:solidFill>
                <a:latin typeface="Arial" charset="0"/>
              </a:endParaRPr>
            </a:p>
          </p:txBody>
        </p:sp>
      </p:grpSp>
      <p:sp>
        <p:nvSpPr>
          <p:cNvPr id="22545" name="AutoShape 17"/>
          <p:cNvSpPr>
            <a:spLocks noChangeArrowheads="1"/>
          </p:cNvSpPr>
          <p:nvPr/>
        </p:nvSpPr>
        <p:spPr bwMode="auto">
          <a:xfrm>
            <a:off x="2005013" y="5942013"/>
            <a:ext cx="622300" cy="620712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  <a:ln w="28575" cap="sq">
            <a:solidFill>
              <a:srgbClr val="000B1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 autoUpdateAnimBg="0"/>
      <p:bldP spid="22534" grpId="0" build="p" autoUpdateAnimBg="0"/>
      <p:bldP spid="2254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</a:t>
            </a:r>
            <a:endParaRPr lang="en-US" dirty="0"/>
          </a:p>
        </p:txBody>
      </p:sp>
      <p:sp>
        <p:nvSpPr>
          <p:cNvPr id="32771" name="Rectangle 1027"/>
          <p:cNvSpPr>
            <a:spLocks noChangeArrowheads="1"/>
          </p:cNvSpPr>
          <p:nvPr/>
        </p:nvSpPr>
        <p:spPr bwMode="auto">
          <a:xfrm>
            <a:off x="754063" y="1117600"/>
            <a:ext cx="814705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How long will it take a car traveling 30 m/s  to come to a stop if its acceleration is        -3 m/s</a:t>
            </a:r>
            <a:r>
              <a:rPr lang="en-US" sz="3200" baseline="30000">
                <a:solidFill>
                  <a:srgbClr val="FFFFFF"/>
                </a:solidFill>
                <a:latin typeface="Arial" charset="0"/>
              </a:rPr>
              <a:t>2</a:t>
            </a:r>
            <a:r>
              <a:rPr lang="en-US" sz="3200">
                <a:solidFill>
                  <a:srgbClr val="FFFFFF"/>
                </a:solidFill>
                <a:latin typeface="Arial" charset="0"/>
              </a:rPr>
              <a:t>?</a:t>
            </a:r>
            <a:endParaRPr lang="en-US" sz="3400" u="sng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2772" name="Rectangle 1028"/>
          <p:cNvSpPr>
            <a:spLocks noChangeArrowheads="1"/>
          </p:cNvSpPr>
          <p:nvPr/>
        </p:nvSpPr>
        <p:spPr bwMode="auto">
          <a:xfrm>
            <a:off x="0" y="2681288"/>
            <a:ext cx="9131300" cy="41433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Text Box 1029"/>
          <p:cNvSpPr txBox="1">
            <a:spLocks noChangeArrowheads="1"/>
          </p:cNvSpPr>
          <p:nvPr/>
        </p:nvSpPr>
        <p:spPr bwMode="auto">
          <a:xfrm>
            <a:off x="0" y="2690813"/>
            <a:ext cx="37734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GIVEN:</a:t>
            </a:r>
          </a:p>
          <a:p>
            <a:pPr>
              <a:spcBef>
                <a:spcPct val="20000"/>
              </a:spcBef>
            </a:pPr>
            <a:r>
              <a:rPr lang="en-US" sz="3600" b="1" i="1">
                <a:solidFill>
                  <a:srgbClr val="FFFFFF"/>
                </a:solidFill>
              </a:rPr>
              <a:t>t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 = ?</a:t>
            </a:r>
            <a:r>
              <a:rPr lang="en-US" sz="3500" b="1" i="1">
                <a:solidFill>
                  <a:srgbClr val="FFFFFF"/>
                </a:solidFill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en-US" sz="3500" b="1" i="1">
                <a:solidFill>
                  <a:srgbClr val="FFFFFF"/>
                </a:solidFill>
              </a:rPr>
              <a:t>v</a:t>
            </a:r>
            <a:r>
              <a:rPr lang="en-US" sz="3500" b="1" i="1" baseline="-25000">
                <a:solidFill>
                  <a:srgbClr val="FFFFFF"/>
                </a:solidFill>
              </a:rPr>
              <a:t>i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 = 30 m/s</a:t>
            </a:r>
          </a:p>
          <a:p>
            <a:pPr>
              <a:spcBef>
                <a:spcPct val="20000"/>
              </a:spcBef>
            </a:pPr>
            <a:r>
              <a:rPr lang="en-US" sz="3600" b="1" i="1">
                <a:solidFill>
                  <a:srgbClr val="FFFFFF"/>
                </a:solidFill>
              </a:rPr>
              <a:t>v</a:t>
            </a:r>
            <a:r>
              <a:rPr lang="en-US" sz="3600" b="1" i="1" baseline="-25000">
                <a:solidFill>
                  <a:srgbClr val="FFFFFF"/>
                </a:solidFill>
              </a:rPr>
              <a:t>f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 = 0 m/s</a:t>
            </a:r>
          </a:p>
          <a:p>
            <a:pPr>
              <a:spcBef>
                <a:spcPct val="20000"/>
              </a:spcBef>
            </a:pPr>
            <a:r>
              <a:rPr lang="en-US" sz="3600" b="1" i="1">
                <a:solidFill>
                  <a:srgbClr val="FFFFFF"/>
                </a:solidFill>
              </a:rPr>
              <a:t>a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 = -3 m/s</a:t>
            </a:r>
            <a:r>
              <a:rPr lang="en-US" sz="3500" baseline="30000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32774" name="Text Box 1030"/>
          <p:cNvSpPr txBox="1">
            <a:spLocks noChangeArrowheads="1"/>
          </p:cNvSpPr>
          <p:nvPr/>
        </p:nvSpPr>
        <p:spPr bwMode="auto">
          <a:xfrm>
            <a:off x="3778250" y="2690813"/>
            <a:ext cx="5365750" cy="353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WORK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3600" b="1" i="1">
                <a:solidFill>
                  <a:srgbClr val="FFFFFF"/>
                </a:solidFill>
              </a:rPr>
              <a:t>t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 = (</a:t>
            </a:r>
            <a:r>
              <a:rPr lang="en-US" sz="3500" b="1" i="1">
                <a:solidFill>
                  <a:srgbClr val="FFFFFF"/>
                </a:solidFill>
              </a:rPr>
              <a:t>v</a:t>
            </a:r>
            <a:r>
              <a:rPr lang="en-US" sz="3500" b="1" i="1" baseline="-25000">
                <a:solidFill>
                  <a:srgbClr val="FFFFFF"/>
                </a:solidFill>
              </a:rPr>
              <a:t>f</a:t>
            </a:r>
            <a:r>
              <a:rPr lang="en-US" sz="3500" baseline="-2500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- </a:t>
            </a:r>
            <a:r>
              <a:rPr lang="en-US" sz="3500" b="1" i="1">
                <a:solidFill>
                  <a:srgbClr val="FFFFFF"/>
                </a:solidFill>
              </a:rPr>
              <a:t>v</a:t>
            </a:r>
            <a:r>
              <a:rPr lang="en-US" sz="3500" b="1" i="1" baseline="-25000">
                <a:solidFill>
                  <a:srgbClr val="FFFFFF"/>
                </a:solidFill>
              </a:rPr>
              <a:t>i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) ÷ </a:t>
            </a:r>
            <a:r>
              <a:rPr lang="en-US" sz="3600" b="1" i="1">
                <a:solidFill>
                  <a:srgbClr val="FFFFFF"/>
                </a:solidFill>
              </a:rPr>
              <a:t>a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 </a:t>
            </a:r>
          </a:p>
          <a:p>
            <a:pPr>
              <a:spcBef>
                <a:spcPct val="60000"/>
              </a:spcBef>
            </a:pPr>
            <a:r>
              <a:rPr lang="en-US" sz="3600" b="1" i="1">
                <a:solidFill>
                  <a:srgbClr val="FFFFFF"/>
                </a:solidFill>
              </a:rPr>
              <a:t>t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 = (0m/s-30m/s)÷(-3m/s</a:t>
            </a:r>
            <a:r>
              <a:rPr lang="en-US" sz="3500" baseline="30000">
                <a:solidFill>
                  <a:srgbClr val="FFFFFF"/>
                </a:solidFill>
                <a:latin typeface="Arial" charset="0"/>
              </a:rPr>
              <a:t>2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)</a:t>
            </a:r>
          </a:p>
          <a:p>
            <a:pPr>
              <a:spcBef>
                <a:spcPct val="60000"/>
              </a:spcBef>
            </a:pPr>
            <a:r>
              <a:rPr lang="en-US" sz="3600" b="1" i="1">
                <a:solidFill>
                  <a:srgbClr val="FFFFFF"/>
                </a:solidFill>
              </a:rPr>
              <a:t>t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 = -30 m/s ÷ -3m/s</a:t>
            </a:r>
            <a:r>
              <a:rPr lang="en-US" sz="3500" baseline="30000">
                <a:solidFill>
                  <a:srgbClr val="FFFFFF"/>
                </a:solidFill>
                <a:latin typeface="Arial" charset="0"/>
              </a:rPr>
              <a:t>2</a:t>
            </a:r>
            <a:endParaRPr lang="en-US" sz="3500">
              <a:solidFill>
                <a:srgbClr val="FFFFFF"/>
              </a:solidFill>
              <a:latin typeface="Arial" charset="0"/>
            </a:endParaRPr>
          </a:p>
          <a:p>
            <a:pPr>
              <a:spcBef>
                <a:spcPct val="60000"/>
              </a:spcBef>
            </a:pPr>
            <a:r>
              <a:rPr lang="en-US" sz="3600" b="1" i="1">
                <a:solidFill>
                  <a:schemeClr val="folHlink"/>
                </a:solidFill>
              </a:rPr>
              <a:t>t</a:t>
            </a:r>
            <a:r>
              <a:rPr lang="en-US" sz="3500" b="1">
                <a:solidFill>
                  <a:schemeClr val="folHlink"/>
                </a:solidFill>
                <a:latin typeface="Arial" charset="0"/>
              </a:rPr>
              <a:t> = 10 s</a:t>
            </a:r>
            <a:endParaRPr lang="en-US" sz="3500" b="1" baseline="3000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2775" name="Line 1031"/>
          <p:cNvSpPr>
            <a:spLocks noChangeShapeType="1"/>
          </p:cNvSpPr>
          <p:nvPr/>
        </p:nvSpPr>
        <p:spPr bwMode="auto">
          <a:xfrm>
            <a:off x="3786188" y="2681288"/>
            <a:ext cx="0" cy="4130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Line 1032"/>
          <p:cNvSpPr>
            <a:spLocks noChangeShapeType="1"/>
          </p:cNvSpPr>
          <p:nvPr/>
        </p:nvSpPr>
        <p:spPr bwMode="auto">
          <a:xfrm>
            <a:off x="0" y="32591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77" name="Group 1033"/>
          <p:cNvGrpSpPr>
            <a:grpSpLocks/>
          </p:cNvGrpSpPr>
          <p:nvPr/>
        </p:nvGrpSpPr>
        <p:grpSpPr bwMode="auto">
          <a:xfrm>
            <a:off x="1649413" y="4826000"/>
            <a:ext cx="2260600" cy="1890713"/>
            <a:chOff x="513" y="3033"/>
            <a:chExt cx="1424" cy="1191"/>
          </a:xfrm>
        </p:grpSpPr>
        <p:grpSp>
          <p:nvGrpSpPr>
            <p:cNvPr id="32778" name="Group 1034"/>
            <p:cNvGrpSpPr>
              <a:grpSpLocks/>
            </p:cNvGrpSpPr>
            <p:nvPr/>
          </p:nvGrpSpPr>
          <p:grpSpPr bwMode="auto">
            <a:xfrm>
              <a:off x="513" y="3033"/>
              <a:ext cx="1424" cy="1191"/>
              <a:chOff x="2688" y="2640"/>
              <a:chExt cx="1728" cy="1584"/>
            </a:xfrm>
          </p:grpSpPr>
          <p:sp>
            <p:nvSpPr>
              <p:cNvPr id="32779" name="AutoShape 1035"/>
              <p:cNvSpPr>
                <a:spLocks noChangeArrowheads="1"/>
              </p:cNvSpPr>
              <p:nvPr/>
            </p:nvSpPr>
            <p:spPr bwMode="auto">
              <a:xfrm>
                <a:off x="2688" y="2640"/>
                <a:ext cx="1728" cy="1584"/>
              </a:xfrm>
              <a:prstGeom prst="triangle">
                <a:avLst>
                  <a:gd name="adj" fmla="val 50000"/>
                </a:avLst>
              </a:prstGeom>
              <a:solidFill>
                <a:schemeClr val="hlink"/>
              </a:solidFill>
              <a:ln w="38100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0" name="Line 1036"/>
              <p:cNvSpPr>
                <a:spLocks noChangeShapeType="1"/>
              </p:cNvSpPr>
              <p:nvPr/>
            </p:nvSpPr>
            <p:spPr bwMode="auto">
              <a:xfrm flipV="1">
                <a:off x="3080" y="3500"/>
                <a:ext cx="932" cy="4"/>
              </a:xfrm>
              <a:prstGeom prst="line">
                <a:avLst/>
              </a:prstGeom>
              <a:noFill/>
              <a:ln w="381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1" name="Line 1037"/>
              <p:cNvSpPr>
                <a:spLocks noChangeShapeType="1"/>
              </p:cNvSpPr>
              <p:nvPr/>
            </p:nvSpPr>
            <p:spPr bwMode="auto">
              <a:xfrm>
                <a:off x="3552" y="3508"/>
                <a:ext cx="0" cy="712"/>
              </a:xfrm>
              <a:prstGeom prst="line">
                <a:avLst/>
              </a:prstGeom>
              <a:noFill/>
              <a:ln w="381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782" name="Rectangle 1038"/>
            <p:cNvSpPr>
              <a:spLocks noChangeArrowheads="1"/>
            </p:cNvSpPr>
            <p:nvPr/>
          </p:nvSpPr>
          <p:spPr bwMode="auto">
            <a:xfrm>
              <a:off x="813" y="3689"/>
              <a:ext cx="308" cy="51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4800" b="1" i="1">
                  <a:solidFill>
                    <a:srgbClr val="000B10"/>
                  </a:solidFill>
                </a:rPr>
                <a:t>a</a:t>
              </a:r>
              <a:endParaRPr kumimoji="0" lang="en-US" sz="4800" b="1">
                <a:solidFill>
                  <a:srgbClr val="000B10"/>
                </a:solidFill>
                <a:latin typeface="Arial" charset="0"/>
              </a:endParaRPr>
            </a:p>
          </p:txBody>
        </p:sp>
        <p:sp>
          <p:nvSpPr>
            <p:cNvPr id="32783" name="Rectangle 1039"/>
            <p:cNvSpPr>
              <a:spLocks noChangeArrowheads="1"/>
            </p:cNvSpPr>
            <p:nvPr/>
          </p:nvSpPr>
          <p:spPr bwMode="auto">
            <a:xfrm>
              <a:off x="947" y="3310"/>
              <a:ext cx="589" cy="7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kumimoji="0" lang="en-US" sz="2800" b="1" i="1">
                  <a:solidFill>
                    <a:srgbClr val="000B10"/>
                  </a:solidFill>
                </a:rPr>
                <a:t>v</a:t>
              </a:r>
              <a:r>
                <a:rPr kumimoji="0" lang="en-US" sz="2800" b="1" i="1" baseline="-25000">
                  <a:solidFill>
                    <a:srgbClr val="000B10"/>
                  </a:solidFill>
                </a:rPr>
                <a:t>f </a:t>
              </a:r>
              <a:r>
                <a:rPr kumimoji="0" lang="en-US" sz="2800" b="1" i="1">
                  <a:solidFill>
                    <a:srgbClr val="000B10"/>
                  </a:solidFill>
                </a:rPr>
                <a:t>- v</a:t>
              </a:r>
              <a:r>
                <a:rPr kumimoji="0" lang="en-US" sz="2800" b="1" i="1" baseline="-25000">
                  <a:solidFill>
                    <a:srgbClr val="000B10"/>
                  </a:solidFill>
                </a:rPr>
                <a:t>i</a:t>
              </a:r>
            </a:p>
            <a:p>
              <a:endParaRPr kumimoji="0" lang="en-US" sz="4800" b="1">
                <a:solidFill>
                  <a:srgbClr val="000B10"/>
                </a:solidFill>
                <a:latin typeface="Arial" charset="0"/>
              </a:endParaRPr>
            </a:p>
          </p:txBody>
        </p:sp>
        <p:sp>
          <p:nvSpPr>
            <p:cNvPr id="32784" name="Rectangle 1040"/>
            <p:cNvSpPr>
              <a:spLocks noChangeArrowheads="1"/>
            </p:cNvSpPr>
            <p:nvPr/>
          </p:nvSpPr>
          <p:spPr bwMode="auto">
            <a:xfrm>
              <a:off x="1304" y="3635"/>
              <a:ext cx="236" cy="57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5400" b="1" i="1">
                  <a:solidFill>
                    <a:srgbClr val="000B10"/>
                  </a:solidFill>
                </a:rPr>
                <a:t>t</a:t>
              </a:r>
              <a:endParaRPr kumimoji="0" lang="en-US" sz="4800" b="1">
                <a:solidFill>
                  <a:srgbClr val="000B10"/>
                </a:solidFill>
                <a:latin typeface="Arial" charset="0"/>
              </a:endParaRPr>
            </a:p>
          </p:txBody>
        </p:sp>
      </p:grpSp>
      <p:sp>
        <p:nvSpPr>
          <p:cNvPr id="32785" name="AutoShape 1041"/>
          <p:cNvSpPr>
            <a:spLocks noChangeArrowheads="1"/>
          </p:cNvSpPr>
          <p:nvPr/>
        </p:nvSpPr>
        <p:spPr bwMode="auto">
          <a:xfrm>
            <a:off x="2843213" y="5978525"/>
            <a:ext cx="622300" cy="620713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  <a:ln w="28575" cap="sq">
            <a:solidFill>
              <a:srgbClr val="000B1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 autoUpdateAnimBg="0"/>
      <p:bldP spid="32774" grpId="0" build="p" autoUpdateAnimBg="0"/>
      <p:bldP spid="3278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58825" y="228600"/>
            <a:ext cx="8385175" cy="762000"/>
          </a:xfrm>
        </p:spPr>
        <p:txBody>
          <a:bodyPr/>
          <a:lstStyle/>
          <a:p>
            <a:r>
              <a:rPr lang="en-US" dirty="0" smtClean="0"/>
              <a:t>Graphing </a:t>
            </a:r>
            <a:r>
              <a:rPr lang="en-US" dirty="0"/>
              <a:t>Motion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3575" y="1736725"/>
            <a:ext cx="4594225" cy="4852988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sz="3400"/>
              <a:t>slope =</a:t>
            </a:r>
          </a:p>
          <a:p>
            <a:pPr>
              <a:spcBef>
                <a:spcPct val="60000"/>
              </a:spcBef>
            </a:pPr>
            <a:r>
              <a:rPr lang="en-US" sz="3400"/>
              <a:t>steeper slope =		</a:t>
            </a:r>
          </a:p>
          <a:p>
            <a:pPr>
              <a:spcBef>
                <a:spcPct val="60000"/>
              </a:spcBef>
            </a:pPr>
            <a:r>
              <a:rPr lang="en-US" sz="3400"/>
              <a:t>straight line =		</a:t>
            </a:r>
          </a:p>
          <a:p>
            <a:pPr>
              <a:spcBef>
                <a:spcPct val="60000"/>
              </a:spcBef>
            </a:pPr>
            <a:r>
              <a:rPr lang="en-US" sz="3400"/>
              <a:t>flat line =</a:t>
            </a:r>
          </a:p>
        </p:txBody>
      </p:sp>
      <p:grpSp>
        <p:nvGrpSpPr>
          <p:cNvPr id="19468" name="Group 12"/>
          <p:cNvGrpSpPr>
            <a:grpSpLocks/>
          </p:cNvGrpSpPr>
          <p:nvPr/>
        </p:nvGrpSpPr>
        <p:grpSpPr bwMode="auto">
          <a:xfrm>
            <a:off x="920750" y="1279525"/>
            <a:ext cx="3349625" cy="5318125"/>
            <a:chOff x="580" y="806"/>
            <a:chExt cx="2110" cy="3350"/>
          </a:xfrm>
        </p:grpSpPr>
        <p:pic>
          <p:nvPicPr>
            <p:cNvPr id="19467" name="Picture 11" descr="C:\My Documents\Christy's Stuff\Teaching Stuff\Media\Distance-Time Graph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0" y="1072"/>
              <a:ext cx="2110" cy="3084"/>
            </a:xfrm>
            <a:prstGeom prst="rect">
              <a:avLst/>
            </a:prstGeom>
            <a:noFill/>
          </p:spPr>
        </p:pic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>
              <a:off x="612" y="806"/>
              <a:ext cx="2047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kumimoji="0" lang="en-US" sz="2400" b="1">
                  <a:solidFill>
                    <a:srgbClr val="FFFFFF"/>
                  </a:solidFill>
                  <a:latin typeface="Arial" charset="0"/>
                </a:rPr>
                <a:t>Distance-Time Graph</a:t>
              </a:r>
            </a:p>
          </p:txBody>
        </p: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1961" y="1319"/>
              <a:ext cx="265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2400">
                  <a:solidFill>
                    <a:srgbClr val="000000"/>
                  </a:solidFill>
                  <a:latin typeface="Arial Black" pitchFamily="34" charset="0"/>
                </a:rPr>
                <a:t>A</a:t>
              </a:r>
            </a:p>
          </p:txBody>
        </p:sp>
        <p:sp>
          <p:nvSpPr>
            <p:cNvPr id="19465" name="Text Box 9"/>
            <p:cNvSpPr txBox="1">
              <a:spLocks noChangeArrowheads="1"/>
            </p:cNvSpPr>
            <p:nvPr/>
          </p:nvSpPr>
          <p:spPr bwMode="auto">
            <a:xfrm>
              <a:off x="2103" y="2444"/>
              <a:ext cx="265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2400">
                  <a:solidFill>
                    <a:srgbClr val="000000"/>
                  </a:solidFill>
                  <a:latin typeface="Arial Black" pitchFamily="34" charset="0"/>
                </a:rPr>
                <a:t>B</a:t>
              </a:r>
            </a:p>
          </p:txBody>
        </p:sp>
      </p:grp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5572125" y="3089275"/>
            <a:ext cx="25606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kumimoji="0" lang="en-US" sz="3400">
                <a:solidFill>
                  <a:srgbClr val="FFFFFF"/>
                </a:solidFill>
                <a:latin typeface="Arial" charset="0"/>
              </a:rPr>
              <a:t>faster speed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5568950" y="4430713"/>
            <a:ext cx="31115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kumimoji="0" lang="en-US" sz="3400">
                <a:solidFill>
                  <a:srgbClr val="FFFFFF"/>
                </a:solidFill>
                <a:latin typeface="Arial" charset="0"/>
              </a:rPr>
              <a:t>constant speed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5568950" y="5776913"/>
            <a:ext cx="20796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kumimoji="0" lang="en-US" sz="3400">
                <a:solidFill>
                  <a:srgbClr val="FFFFFF"/>
                </a:solidFill>
                <a:latin typeface="Arial" charset="0"/>
              </a:rPr>
              <a:t>no motion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6219825" y="1741488"/>
            <a:ext cx="14795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kumimoji="0" lang="en-US" sz="3400">
                <a:solidFill>
                  <a:srgbClr val="FFFFFF"/>
                </a:solidFill>
                <a:latin typeface="Arial" charset="0"/>
              </a:rPr>
              <a:t> speed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  <p:bldP spid="19470" grpId="0" autoUpdateAnimBg="0"/>
      <p:bldP spid="19471" grpId="0" autoUpdateAnimBg="0"/>
      <p:bldP spid="19472" grpId="0" autoUpdateAnimBg="0"/>
      <p:bldP spid="1947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8825" y="228600"/>
            <a:ext cx="8385175" cy="762000"/>
          </a:xfrm>
        </p:spPr>
        <p:txBody>
          <a:bodyPr/>
          <a:lstStyle/>
          <a:p>
            <a:r>
              <a:rPr lang="en-US" dirty="0" smtClean="0"/>
              <a:t>Graphing </a:t>
            </a:r>
            <a:r>
              <a:rPr lang="en-US" dirty="0"/>
              <a:t>Motion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62450" y="1671638"/>
            <a:ext cx="4781550" cy="49180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600"/>
              <a:t>Who started out faster?</a:t>
            </a:r>
          </a:p>
          <a:p>
            <a:pPr lvl="1">
              <a:spcBef>
                <a:spcPct val="0"/>
              </a:spcBef>
            </a:pPr>
            <a:r>
              <a:rPr lang="en-US" sz="2600"/>
              <a:t>A (steeper slope)</a:t>
            </a:r>
          </a:p>
          <a:p>
            <a:r>
              <a:rPr lang="en-US" sz="2600"/>
              <a:t>Who had a constant speed?</a:t>
            </a:r>
          </a:p>
          <a:p>
            <a:pPr lvl="1">
              <a:spcBef>
                <a:spcPct val="0"/>
              </a:spcBef>
            </a:pPr>
            <a:r>
              <a:rPr lang="en-US" sz="2600"/>
              <a:t>A</a:t>
            </a:r>
          </a:p>
          <a:p>
            <a:r>
              <a:rPr lang="en-US" sz="2600"/>
              <a:t>Describe B from 10-20 min.</a:t>
            </a:r>
          </a:p>
          <a:p>
            <a:pPr lvl="1">
              <a:spcBef>
                <a:spcPct val="0"/>
              </a:spcBef>
            </a:pPr>
            <a:r>
              <a:rPr lang="en-US" sz="2600"/>
              <a:t>B stopped moving</a:t>
            </a:r>
          </a:p>
          <a:p>
            <a:pPr>
              <a:spcBef>
                <a:spcPct val="40000"/>
              </a:spcBef>
            </a:pPr>
            <a:r>
              <a:rPr lang="en-US" sz="2600"/>
              <a:t>Find their average speeds.</a:t>
            </a:r>
          </a:p>
          <a:p>
            <a:pPr lvl="1"/>
            <a:r>
              <a:rPr lang="en-US" sz="2600"/>
              <a:t>A = (2400m) ÷ (30min)         A = 80 m/min</a:t>
            </a:r>
          </a:p>
          <a:p>
            <a:pPr lvl="1"/>
            <a:r>
              <a:rPr lang="en-US" sz="2600"/>
              <a:t>B = (1200m) ÷ (30min)      B = 40 m/min</a:t>
            </a:r>
          </a:p>
        </p:txBody>
      </p:sp>
      <p:grpSp>
        <p:nvGrpSpPr>
          <p:cNvPr id="23562" name="Group 10"/>
          <p:cNvGrpSpPr>
            <a:grpSpLocks/>
          </p:cNvGrpSpPr>
          <p:nvPr/>
        </p:nvGrpSpPr>
        <p:grpSpPr bwMode="auto">
          <a:xfrm>
            <a:off x="920750" y="1279525"/>
            <a:ext cx="3349625" cy="5318125"/>
            <a:chOff x="580" y="806"/>
            <a:chExt cx="2110" cy="3350"/>
          </a:xfrm>
        </p:grpSpPr>
        <p:pic>
          <p:nvPicPr>
            <p:cNvPr id="23563" name="Picture 11" descr="C:\My Documents\Christy's Stuff\Teaching Stuff\Media\Distance-Time Graph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80" y="1072"/>
              <a:ext cx="2110" cy="3084"/>
            </a:xfrm>
            <a:prstGeom prst="rect">
              <a:avLst/>
            </a:prstGeom>
            <a:noFill/>
          </p:spPr>
        </p:pic>
        <p:sp>
          <p:nvSpPr>
            <p:cNvPr id="23564" name="Text Box 12"/>
            <p:cNvSpPr txBox="1">
              <a:spLocks noChangeArrowheads="1"/>
            </p:cNvSpPr>
            <p:nvPr/>
          </p:nvSpPr>
          <p:spPr bwMode="auto">
            <a:xfrm>
              <a:off x="612" y="806"/>
              <a:ext cx="2047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kumimoji="0" lang="en-US" sz="2400" b="1">
                  <a:solidFill>
                    <a:srgbClr val="FFFFFF"/>
                  </a:solidFill>
                  <a:latin typeface="Arial" charset="0"/>
                </a:rPr>
                <a:t>Distance-Time Graph</a:t>
              </a:r>
            </a:p>
          </p:txBody>
        </p:sp>
        <p:sp>
          <p:nvSpPr>
            <p:cNvPr id="23565" name="Text Box 13"/>
            <p:cNvSpPr txBox="1">
              <a:spLocks noChangeArrowheads="1"/>
            </p:cNvSpPr>
            <p:nvPr/>
          </p:nvSpPr>
          <p:spPr bwMode="auto">
            <a:xfrm>
              <a:off x="1961" y="1319"/>
              <a:ext cx="265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2400">
                  <a:solidFill>
                    <a:srgbClr val="000000"/>
                  </a:solidFill>
                  <a:latin typeface="Arial Black" pitchFamily="34" charset="0"/>
                </a:rPr>
                <a:t>A</a:t>
              </a:r>
            </a:p>
          </p:txBody>
        </p:sp>
        <p:sp>
          <p:nvSpPr>
            <p:cNvPr id="23566" name="Text Box 14"/>
            <p:cNvSpPr txBox="1">
              <a:spLocks noChangeArrowheads="1"/>
            </p:cNvSpPr>
            <p:nvPr/>
          </p:nvSpPr>
          <p:spPr bwMode="auto">
            <a:xfrm>
              <a:off x="2103" y="2444"/>
              <a:ext cx="265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2400">
                  <a:solidFill>
                    <a:srgbClr val="000000"/>
                  </a:solidFill>
                  <a:latin typeface="Arial Black" pitchFamily="34" charset="0"/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FFFF99"/>
                </a:solidFill>
              </a:rPr>
              <a:t>Motion</a:t>
            </a:r>
            <a:endParaRPr lang="en-US"/>
          </a:p>
          <a:p>
            <a:pPr lvl="1"/>
            <a:r>
              <a:rPr lang="en-US"/>
              <a:t>Change in position in relation to a reference point.</a:t>
            </a:r>
          </a:p>
        </p:txBody>
      </p:sp>
      <p:grpSp>
        <p:nvGrpSpPr>
          <p:cNvPr id="15375" name="Group 15"/>
          <p:cNvGrpSpPr>
            <a:grpSpLocks/>
          </p:cNvGrpSpPr>
          <p:nvPr/>
        </p:nvGrpSpPr>
        <p:grpSpPr bwMode="auto">
          <a:xfrm>
            <a:off x="0" y="3300413"/>
            <a:ext cx="9129713" cy="3565525"/>
            <a:chOff x="0" y="2079"/>
            <a:chExt cx="5751" cy="2246"/>
          </a:xfrm>
        </p:grpSpPr>
        <p:graphicFrame>
          <p:nvGraphicFramePr>
            <p:cNvPr id="123905" name="Object 2049"/>
            <p:cNvGraphicFramePr>
              <a:graphicFrameLocks noChangeAspect="1"/>
            </p:cNvGraphicFramePr>
            <p:nvPr/>
          </p:nvGraphicFramePr>
          <p:xfrm>
            <a:off x="1988" y="2079"/>
            <a:ext cx="1689" cy="2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908" name="Clip" r:id="rId3" imgW="1372320" imgH="1914480" progId="">
                    <p:embed/>
                  </p:oleObj>
                </mc:Choice>
                <mc:Fallback>
                  <p:oleObj name="Clip" r:id="rId3" imgW="1372320" imgH="1914480" progId="">
                    <p:embed/>
                    <p:pic>
                      <p:nvPicPr>
                        <p:cNvPr id="0" name="Picture 2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8" y="2079"/>
                          <a:ext cx="1689" cy="22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69" name="Freeform 9"/>
            <p:cNvSpPr>
              <a:spLocks/>
            </p:cNvSpPr>
            <p:nvPr/>
          </p:nvSpPr>
          <p:spPr bwMode="auto">
            <a:xfrm>
              <a:off x="3676" y="3762"/>
              <a:ext cx="2075" cy="551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187" y="54"/>
                </a:cxn>
                <a:cxn ang="0">
                  <a:pos x="483" y="46"/>
                </a:cxn>
                <a:cxn ang="0">
                  <a:pos x="654" y="109"/>
                </a:cxn>
                <a:cxn ang="0">
                  <a:pos x="826" y="124"/>
                </a:cxn>
                <a:cxn ang="0">
                  <a:pos x="1192" y="116"/>
                </a:cxn>
                <a:cxn ang="0">
                  <a:pos x="1387" y="31"/>
                </a:cxn>
                <a:cxn ang="0">
                  <a:pos x="1488" y="0"/>
                </a:cxn>
                <a:cxn ang="0">
                  <a:pos x="1901" y="15"/>
                </a:cxn>
                <a:cxn ang="0">
                  <a:pos x="1901" y="545"/>
                </a:cxn>
                <a:cxn ang="0">
                  <a:pos x="0" y="545"/>
                </a:cxn>
                <a:cxn ang="0">
                  <a:pos x="0" y="77"/>
                </a:cxn>
              </a:cxnLst>
              <a:rect l="0" t="0" r="r" b="b"/>
              <a:pathLst>
                <a:path w="1901" h="545">
                  <a:moveTo>
                    <a:pt x="0" y="77"/>
                  </a:moveTo>
                  <a:cubicBezTo>
                    <a:pt x="65" y="71"/>
                    <a:pt x="121" y="60"/>
                    <a:pt x="187" y="54"/>
                  </a:cubicBezTo>
                  <a:cubicBezTo>
                    <a:pt x="312" y="28"/>
                    <a:pt x="262" y="38"/>
                    <a:pt x="483" y="46"/>
                  </a:cubicBezTo>
                  <a:cubicBezTo>
                    <a:pt x="540" y="66"/>
                    <a:pt x="597" y="90"/>
                    <a:pt x="654" y="109"/>
                  </a:cubicBezTo>
                  <a:cubicBezTo>
                    <a:pt x="709" y="127"/>
                    <a:pt x="769" y="121"/>
                    <a:pt x="826" y="124"/>
                  </a:cubicBezTo>
                  <a:cubicBezTo>
                    <a:pt x="948" y="121"/>
                    <a:pt x="1070" y="121"/>
                    <a:pt x="1192" y="116"/>
                  </a:cubicBezTo>
                  <a:cubicBezTo>
                    <a:pt x="1270" y="113"/>
                    <a:pt x="1321" y="60"/>
                    <a:pt x="1387" y="31"/>
                  </a:cubicBezTo>
                  <a:cubicBezTo>
                    <a:pt x="1419" y="17"/>
                    <a:pt x="1454" y="10"/>
                    <a:pt x="1488" y="0"/>
                  </a:cubicBezTo>
                  <a:cubicBezTo>
                    <a:pt x="1627" y="4"/>
                    <a:pt x="1763" y="15"/>
                    <a:pt x="1901" y="15"/>
                  </a:cubicBezTo>
                  <a:lnTo>
                    <a:pt x="1901" y="545"/>
                  </a:lnTo>
                  <a:lnTo>
                    <a:pt x="0" y="545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FF00"/>
            </a:solidFill>
            <a:ln w="12700" cap="sq" cmpd="sng">
              <a:solidFill>
                <a:srgbClr val="00FF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0" name="Freeform 10"/>
            <p:cNvSpPr>
              <a:spLocks/>
            </p:cNvSpPr>
            <p:nvPr/>
          </p:nvSpPr>
          <p:spPr bwMode="auto">
            <a:xfrm>
              <a:off x="0" y="3816"/>
              <a:ext cx="1983" cy="500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187" y="54"/>
                </a:cxn>
                <a:cxn ang="0">
                  <a:pos x="483" y="46"/>
                </a:cxn>
                <a:cxn ang="0">
                  <a:pos x="654" y="109"/>
                </a:cxn>
                <a:cxn ang="0">
                  <a:pos x="826" y="124"/>
                </a:cxn>
                <a:cxn ang="0">
                  <a:pos x="1192" y="116"/>
                </a:cxn>
                <a:cxn ang="0">
                  <a:pos x="1387" y="31"/>
                </a:cxn>
                <a:cxn ang="0">
                  <a:pos x="1488" y="0"/>
                </a:cxn>
                <a:cxn ang="0">
                  <a:pos x="1901" y="15"/>
                </a:cxn>
                <a:cxn ang="0">
                  <a:pos x="1901" y="545"/>
                </a:cxn>
                <a:cxn ang="0">
                  <a:pos x="0" y="545"/>
                </a:cxn>
                <a:cxn ang="0">
                  <a:pos x="0" y="77"/>
                </a:cxn>
              </a:cxnLst>
              <a:rect l="0" t="0" r="r" b="b"/>
              <a:pathLst>
                <a:path w="1901" h="545">
                  <a:moveTo>
                    <a:pt x="0" y="77"/>
                  </a:moveTo>
                  <a:cubicBezTo>
                    <a:pt x="65" y="71"/>
                    <a:pt x="121" y="60"/>
                    <a:pt x="187" y="54"/>
                  </a:cubicBezTo>
                  <a:cubicBezTo>
                    <a:pt x="312" y="28"/>
                    <a:pt x="262" y="38"/>
                    <a:pt x="483" y="46"/>
                  </a:cubicBezTo>
                  <a:cubicBezTo>
                    <a:pt x="540" y="66"/>
                    <a:pt x="597" y="90"/>
                    <a:pt x="654" y="109"/>
                  </a:cubicBezTo>
                  <a:cubicBezTo>
                    <a:pt x="709" y="127"/>
                    <a:pt x="769" y="121"/>
                    <a:pt x="826" y="124"/>
                  </a:cubicBezTo>
                  <a:cubicBezTo>
                    <a:pt x="948" y="121"/>
                    <a:pt x="1070" y="121"/>
                    <a:pt x="1192" y="116"/>
                  </a:cubicBezTo>
                  <a:cubicBezTo>
                    <a:pt x="1270" y="113"/>
                    <a:pt x="1321" y="60"/>
                    <a:pt x="1387" y="31"/>
                  </a:cubicBezTo>
                  <a:cubicBezTo>
                    <a:pt x="1419" y="17"/>
                    <a:pt x="1454" y="10"/>
                    <a:pt x="1488" y="0"/>
                  </a:cubicBezTo>
                  <a:cubicBezTo>
                    <a:pt x="1627" y="4"/>
                    <a:pt x="1763" y="15"/>
                    <a:pt x="1901" y="15"/>
                  </a:cubicBezTo>
                  <a:lnTo>
                    <a:pt x="1901" y="545"/>
                  </a:lnTo>
                  <a:lnTo>
                    <a:pt x="0" y="545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FF00"/>
            </a:solidFill>
            <a:ln w="12700" cap="sq" cmpd="sng">
              <a:solidFill>
                <a:srgbClr val="00FF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23904" name="Object 2048"/>
          <p:cNvGraphicFramePr>
            <a:graphicFrameLocks noChangeAspect="1"/>
          </p:cNvGraphicFramePr>
          <p:nvPr/>
        </p:nvGraphicFramePr>
        <p:xfrm>
          <a:off x="6846888" y="4984750"/>
          <a:ext cx="2108200" cy="169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09" name="Clip" r:id="rId5" imgW="4265640" imgH="3435480" progId="">
                  <p:embed/>
                </p:oleObj>
              </mc:Choice>
              <mc:Fallback>
                <p:oleObj name="Clip" r:id="rId5" imgW="4265640" imgH="3435480" progId="">
                  <p:embed/>
                  <p:pic>
                    <p:nvPicPr>
                      <p:cNvPr id="0" name="Picture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6888" y="4984750"/>
                        <a:ext cx="2108200" cy="169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82" name="Group 22"/>
          <p:cNvGrpSpPr>
            <a:grpSpLocks/>
          </p:cNvGrpSpPr>
          <p:nvPr/>
        </p:nvGrpSpPr>
        <p:grpSpPr bwMode="auto">
          <a:xfrm>
            <a:off x="5530850" y="3492500"/>
            <a:ext cx="3559175" cy="825500"/>
            <a:chOff x="3484" y="2200"/>
            <a:chExt cx="2242" cy="520"/>
          </a:xfrm>
        </p:grpSpPr>
        <p:sp>
          <p:nvSpPr>
            <p:cNvPr id="15376" name="Text Box 16"/>
            <p:cNvSpPr txBox="1">
              <a:spLocks noChangeArrowheads="1"/>
            </p:cNvSpPr>
            <p:nvPr/>
          </p:nvSpPr>
          <p:spPr bwMode="auto">
            <a:xfrm>
              <a:off x="4025" y="2200"/>
              <a:ext cx="1701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2800">
                  <a:solidFill>
                    <a:schemeClr val="folHlink"/>
                  </a:solidFill>
                  <a:latin typeface="Arial" charset="0"/>
                </a:rPr>
                <a:t>Reference point</a:t>
              </a:r>
            </a:p>
          </p:txBody>
        </p:sp>
        <p:sp>
          <p:nvSpPr>
            <p:cNvPr id="15377" name="Line 17"/>
            <p:cNvSpPr>
              <a:spLocks noChangeShapeType="1"/>
            </p:cNvSpPr>
            <p:nvPr/>
          </p:nvSpPr>
          <p:spPr bwMode="auto">
            <a:xfrm flipH="1">
              <a:off x="3484" y="2415"/>
              <a:ext cx="530" cy="305"/>
            </a:xfrm>
            <a:prstGeom prst="line">
              <a:avLst/>
            </a:prstGeom>
            <a:noFill/>
            <a:ln w="57150" cap="sq">
              <a:solidFill>
                <a:schemeClr val="folHlink"/>
              </a:solidFill>
              <a:round/>
              <a:headEnd type="none" w="sm" len="sm"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83" name="Group 23"/>
          <p:cNvGrpSpPr>
            <a:grpSpLocks/>
          </p:cNvGrpSpPr>
          <p:nvPr/>
        </p:nvGrpSpPr>
        <p:grpSpPr bwMode="auto">
          <a:xfrm>
            <a:off x="1839913" y="5056188"/>
            <a:ext cx="4406900" cy="519112"/>
            <a:chOff x="1159" y="3185"/>
            <a:chExt cx="2776" cy="327"/>
          </a:xfrm>
        </p:grpSpPr>
        <p:sp>
          <p:nvSpPr>
            <p:cNvPr id="15378" name="Text Box 18"/>
            <p:cNvSpPr txBox="1">
              <a:spLocks noChangeArrowheads="1"/>
            </p:cNvSpPr>
            <p:nvPr/>
          </p:nvSpPr>
          <p:spPr bwMode="auto">
            <a:xfrm>
              <a:off x="1159" y="3185"/>
              <a:ext cx="790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2800">
                  <a:solidFill>
                    <a:schemeClr val="folHlink"/>
                  </a:solidFill>
                  <a:latin typeface="Arial" charset="0"/>
                </a:rPr>
                <a:t>Motion</a:t>
              </a:r>
              <a:endParaRPr kumimoji="0" lang="en-US" sz="280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5379" name="AutoShape 19"/>
            <p:cNvSpPr>
              <a:spLocks noChangeArrowheads="1"/>
            </p:cNvSpPr>
            <p:nvPr/>
          </p:nvSpPr>
          <p:spPr bwMode="auto">
            <a:xfrm>
              <a:off x="1979" y="3271"/>
              <a:ext cx="1956" cy="187"/>
            </a:xfrm>
            <a:custGeom>
              <a:avLst/>
              <a:gdLst>
                <a:gd name="G0" fmla="+- 18099 0 0"/>
                <a:gd name="G1" fmla="+- 5429 0 0"/>
                <a:gd name="G2" fmla="+- 21600 0 5429"/>
                <a:gd name="G3" fmla="+- 10800 0 5429"/>
                <a:gd name="G4" fmla="+- 21600 0 18099"/>
                <a:gd name="G5" fmla="*/ G4 G3 10800"/>
                <a:gd name="G6" fmla="+- 21600 0 G5"/>
                <a:gd name="T0" fmla="*/ 18099 w 21600"/>
                <a:gd name="T1" fmla="*/ 0 h 21600"/>
                <a:gd name="T2" fmla="*/ 0 w 21600"/>
                <a:gd name="T3" fmla="*/ 10800 h 21600"/>
                <a:gd name="T4" fmla="*/ 18099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8099" y="0"/>
                  </a:moveTo>
                  <a:lnTo>
                    <a:pt x="18099" y="5429"/>
                  </a:lnTo>
                  <a:lnTo>
                    <a:pt x="3375" y="5429"/>
                  </a:lnTo>
                  <a:lnTo>
                    <a:pt x="3375" y="16171"/>
                  </a:lnTo>
                  <a:lnTo>
                    <a:pt x="18099" y="16171"/>
                  </a:lnTo>
                  <a:lnTo>
                    <a:pt x="18099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29"/>
                  </a:moveTo>
                  <a:lnTo>
                    <a:pt x="1350" y="16171"/>
                  </a:lnTo>
                  <a:lnTo>
                    <a:pt x="2700" y="16171"/>
                  </a:lnTo>
                  <a:lnTo>
                    <a:pt x="2700" y="5429"/>
                  </a:lnTo>
                  <a:close/>
                </a:path>
                <a:path w="21600" h="21600">
                  <a:moveTo>
                    <a:pt x="0" y="5429"/>
                  </a:moveTo>
                  <a:lnTo>
                    <a:pt x="0" y="16171"/>
                  </a:lnTo>
                  <a:lnTo>
                    <a:pt x="675" y="16171"/>
                  </a:lnTo>
                  <a:lnTo>
                    <a:pt x="675" y="5429"/>
                  </a:lnTo>
                  <a:close/>
                </a:path>
              </a:pathLst>
            </a:custGeom>
            <a:solidFill>
              <a:schemeClr val="folHlink"/>
            </a:solidFill>
            <a:ln w="12700" cap="sq">
              <a:solidFill>
                <a:srgbClr val="000B1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23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23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807" name="Group 15"/>
          <p:cNvGrpSpPr>
            <a:grpSpLocks/>
          </p:cNvGrpSpPr>
          <p:nvPr/>
        </p:nvGrpSpPr>
        <p:grpSpPr bwMode="auto">
          <a:xfrm>
            <a:off x="928688" y="1354138"/>
            <a:ext cx="3810000" cy="5168900"/>
            <a:chOff x="585" y="853"/>
            <a:chExt cx="2400" cy="3256"/>
          </a:xfrm>
        </p:grpSpPr>
        <p:graphicFrame>
          <p:nvGraphicFramePr>
            <p:cNvPr id="130048" name="Object 1024"/>
            <p:cNvGraphicFramePr>
              <a:graphicFrameLocks noChangeAspect="1"/>
            </p:cNvGraphicFramePr>
            <p:nvPr/>
          </p:nvGraphicFramePr>
          <p:xfrm>
            <a:off x="585" y="1213"/>
            <a:ext cx="2400" cy="28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050" name="Chart" r:id="rId3" imgW="3312720" imgH="4006080" progId="Excel.Sheet.8">
                    <p:embed/>
                  </p:oleObj>
                </mc:Choice>
                <mc:Fallback>
                  <p:oleObj name="Chart" r:id="rId3" imgW="3312720" imgH="4006080" progId="Excel.Sheet.8">
                    <p:embed/>
                    <p:pic>
                      <p:nvPicPr>
                        <p:cNvPr id="0" name="Picture 10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5" y="1213"/>
                          <a:ext cx="2400" cy="28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798" name="Text Box 6"/>
            <p:cNvSpPr txBox="1">
              <a:spLocks noChangeArrowheads="1"/>
            </p:cNvSpPr>
            <p:nvPr/>
          </p:nvSpPr>
          <p:spPr bwMode="auto">
            <a:xfrm>
              <a:off x="762" y="853"/>
              <a:ext cx="2047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kumimoji="0" lang="en-US" sz="2400" b="1">
                  <a:solidFill>
                    <a:srgbClr val="FFFFFF"/>
                  </a:solidFill>
                  <a:latin typeface="Arial" charset="0"/>
                </a:rPr>
                <a:t>Distance-Time Graph</a:t>
              </a:r>
            </a:p>
          </p:txBody>
        </p:sp>
      </p:grpSp>
      <p:sp>
        <p:nvSpPr>
          <p:cNvPr id="33805" name="Rectangle 13"/>
          <p:cNvSpPr>
            <a:spLocks noGrp="1" noChangeArrowheads="1"/>
          </p:cNvSpPr>
          <p:nvPr>
            <p:ph type="title"/>
          </p:nvPr>
        </p:nvSpPr>
        <p:spPr>
          <a:xfrm>
            <a:off x="758825" y="228600"/>
            <a:ext cx="8385175" cy="762000"/>
          </a:xfrm>
        </p:spPr>
        <p:txBody>
          <a:bodyPr/>
          <a:lstStyle/>
          <a:p>
            <a:r>
              <a:rPr lang="en-US" dirty="0" smtClean="0"/>
              <a:t>Graphing </a:t>
            </a:r>
            <a:r>
              <a:rPr lang="en-US" dirty="0"/>
              <a:t>Motion</a:t>
            </a:r>
          </a:p>
        </p:txBody>
      </p:sp>
      <p:sp>
        <p:nvSpPr>
          <p:cNvPr id="33806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821238" y="1939925"/>
            <a:ext cx="4246562" cy="4649788"/>
          </a:xfrm>
        </p:spPr>
        <p:txBody>
          <a:bodyPr/>
          <a:lstStyle/>
          <a:p>
            <a:r>
              <a:rPr lang="en-US" sz="3400"/>
              <a:t>Acceleration is indicated by a curve on a Distance-Time graph.</a:t>
            </a:r>
          </a:p>
          <a:p>
            <a:endParaRPr lang="en-US" sz="3400"/>
          </a:p>
          <a:p>
            <a:r>
              <a:rPr lang="en-US" sz="3400"/>
              <a:t>Changing slope = changing velocity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8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6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228600"/>
            <a:ext cx="8372475" cy="762000"/>
          </a:xfrm>
        </p:spPr>
        <p:txBody>
          <a:bodyPr/>
          <a:lstStyle/>
          <a:p>
            <a:r>
              <a:rPr lang="en-US" dirty="0" smtClean="0"/>
              <a:t>Graphing </a:t>
            </a:r>
            <a:r>
              <a:rPr lang="en-US" dirty="0"/>
              <a:t>Motion</a:t>
            </a:r>
          </a:p>
        </p:txBody>
      </p:sp>
      <p:grpSp>
        <p:nvGrpSpPr>
          <p:cNvPr id="35849" name="Group 9"/>
          <p:cNvGrpSpPr>
            <a:grpSpLocks/>
          </p:cNvGrpSpPr>
          <p:nvPr/>
        </p:nvGrpSpPr>
        <p:grpSpPr bwMode="auto">
          <a:xfrm>
            <a:off x="915988" y="1331913"/>
            <a:ext cx="3698875" cy="5284787"/>
            <a:chOff x="725" y="910"/>
            <a:chExt cx="2330" cy="3329"/>
          </a:xfrm>
        </p:grpSpPr>
        <p:graphicFrame>
          <p:nvGraphicFramePr>
            <p:cNvPr id="131072" name="Object 1024"/>
            <p:cNvGraphicFramePr>
              <a:graphicFrameLocks noChangeAspect="1"/>
            </p:cNvGraphicFramePr>
            <p:nvPr/>
          </p:nvGraphicFramePr>
          <p:xfrm>
            <a:off x="725" y="1239"/>
            <a:ext cx="2330" cy="3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074" name="Chart" r:id="rId3" imgW="3635640" imgH="4834080" progId="Excel.Sheet.8">
                    <p:embed/>
                  </p:oleObj>
                </mc:Choice>
                <mc:Fallback>
                  <p:oleObj name="Chart" r:id="rId3" imgW="3635640" imgH="4834080" progId="Excel.Sheet.8">
                    <p:embed/>
                    <p:pic>
                      <p:nvPicPr>
                        <p:cNvPr id="0" name="Picture 10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5" y="1239"/>
                          <a:ext cx="2330" cy="3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848" name="Rectangle 8"/>
            <p:cNvSpPr>
              <a:spLocks noChangeArrowheads="1"/>
            </p:cNvSpPr>
            <p:nvPr/>
          </p:nvSpPr>
          <p:spPr bwMode="auto">
            <a:xfrm>
              <a:off x="979" y="910"/>
              <a:ext cx="1822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2400" b="1">
                  <a:solidFill>
                    <a:srgbClr val="FFFFFF"/>
                  </a:solidFill>
                  <a:latin typeface="Arial" charset="0"/>
                </a:rPr>
                <a:t>Speed-Time Graph</a:t>
              </a:r>
            </a:p>
          </p:txBody>
        </p:sp>
      </p:grpSp>
      <p:sp>
        <p:nvSpPr>
          <p:cNvPr id="3585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684713" y="1939925"/>
            <a:ext cx="4383087" cy="4649788"/>
          </a:xfrm>
          <a:noFill/>
          <a:ln/>
        </p:spPr>
        <p:txBody>
          <a:bodyPr/>
          <a:lstStyle/>
          <a:p>
            <a:r>
              <a:rPr lang="en-US" sz="3400" dirty="0"/>
              <a:t>slope =</a:t>
            </a:r>
          </a:p>
          <a:p>
            <a:pPr lvl="1"/>
            <a:endParaRPr lang="en-US" sz="3400" dirty="0"/>
          </a:p>
          <a:p>
            <a:pPr lvl="1"/>
            <a:endParaRPr lang="en-US" sz="3400" dirty="0"/>
          </a:p>
          <a:p>
            <a:pPr>
              <a:spcBef>
                <a:spcPct val="50000"/>
              </a:spcBef>
            </a:pPr>
            <a:r>
              <a:rPr lang="en-US" sz="3400" dirty="0"/>
              <a:t>straight line =</a:t>
            </a:r>
          </a:p>
          <a:p>
            <a:pPr>
              <a:spcBef>
                <a:spcPct val="0"/>
              </a:spcBef>
            </a:pPr>
            <a:endParaRPr lang="en-US" sz="3400" dirty="0"/>
          </a:p>
          <a:p>
            <a:pPr>
              <a:spcBef>
                <a:spcPct val="50000"/>
              </a:spcBef>
            </a:pPr>
            <a:r>
              <a:rPr lang="en-US" sz="3400" dirty="0"/>
              <a:t>flat line =</a:t>
            </a: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4684713" y="1935163"/>
            <a:ext cx="4383087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3400" dirty="0">
                <a:solidFill>
                  <a:srgbClr val="FFFFFF"/>
                </a:solidFill>
                <a:latin typeface="Arial" charset="0"/>
              </a:rPr>
              <a:t>			acceleration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FFFFFF"/>
                </a:solidFill>
                <a:latin typeface="Arial" charset="0"/>
              </a:rPr>
              <a:t>Positive = </a:t>
            </a:r>
            <a:r>
              <a:rPr lang="en-US" sz="2400" dirty="0">
                <a:solidFill>
                  <a:srgbClr val="FFFFFF"/>
                </a:solidFill>
                <a:latin typeface="Arial" charset="0"/>
              </a:rPr>
              <a:t>speeds up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FFFFFF"/>
                </a:solidFill>
                <a:latin typeface="Arial" charset="0"/>
              </a:rPr>
              <a:t>Negative </a:t>
            </a:r>
            <a:r>
              <a:rPr lang="en-US" sz="2400" dirty="0">
                <a:solidFill>
                  <a:srgbClr val="FFFFFF"/>
                </a:solidFill>
                <a:latin typeface="Arial" charset="0"/>
              </a:rPr>
              <a:t>= slows down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4684713" y="4481513"/>
            <a:ext cx="4383087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3400" dirty="0">
                <a:solidFill>
                  <a:srgbClr val="FFFFFF"/>
                </a:solidFill>
                <a:latin typeface="Arial" charset="0"/>
              </a:rPr>
              <a:t>	constant </a:t>
            </a:r>
            <a:r>
              <a:rPr lang="en-US" sz="3400" dirty="0" err="1">
                <a:solidFill>
                  <a:srgbClr val="FFFFFF"/>
                </a:solidFill>
                <a:latin typeface="Arial" charset="0"/>
              </a:rPr>
              <a:t>accel</a:t>
            </a:r>
            <a:r>
              <a:rPr lang="en-US" sz="3400" dirty="0">
                <a:solidFill>
                  <a:srgbClr val="FFFFFF"/>
                </a:solidFill>
                <a:latin typeface="Arial" charset="0"/>
              </a:rPr>
              <a:t>.</a:t>
            </a: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4684713" y="5243513"/>
            <a:ext cx="4383087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sz="3400">
                <a:solidFill>
                  <a:srgbClr val="FFFFFF"/>
                </a:solidFill>
                <a:latin typeface="Arial" charset="0"/>
              </a:rPr>
              <a:t>			   no accel. (constant velocity)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0" grpId="0" autoUpdateAnimBg="0"/>
      <p:bldP spid="35851" grpId="0" build="p" bldLvl="2" autoUpdateAnimBg="0"/>
      <p:bldP spid="35852" grpId="0" build="p" bldLvl="2" autoUpdateAnimBg="0"/>
      <p:bldP spid="35853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228600"/>
            <a:ext cx="8372475" cy="762000"/>
          </a:xfrm>
        </p:spPr>
        <p:txBody>
          <a:bodyPr/>
          <a:lstStyle/>
          <a:p>
            <a:r>
              <a:rPr lang="en-US" dirty="0" smtClean="0"/>
              <a:t>Graphing </a:t>
            </a:r>
            <a:r>
              <a:rPr lang="en-US" dirty="0"/>
              <a:t>Motion</a:t>
            </a:r>
          </a:p>
        </p:txBody>
      </p:sp>
      <p:grpSp>
        <p:nvGrpSpPr>
          <p:cNvPr id="122883" name="Group 3"/>
          <p:cNvGrpSpPr>
            <a:grpSpLocks/>
          </p:cNvGrpSpPr>
          <p:nvPr/>
        </p:nvGrpSpPr>
        <p:grpSpPr bwMode="auto">
          <a:xfrm>
            <a:off x="915988" y="1331913"/>
            <a:ext cx="3698875" cy="5284787"/>
            <a:chOff x="725" y="910"/>
            <a:chExt cx="2330" cy="3329"/>
          </a:xfrm>
        </p:grpSpPr>
        <p:graphicFrame>
          <p:nvGraphicFramePr>
            <p:cNvPr id="132096" name="Object 0"/>
            <p:cNvGraphicFramePr>
              <a:graphicFrameLocks noChangeAspect="1"/>
            </p:cNvGraphicFramePr>
            <p:nvPr/>
          </p:nvGraphicFramePr>
          <p:xfrm>
            <a:off x="725" y="1239"/>
            <a:ext cx="2330" cy="3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2098" name="Chart" r:id="rId3" imgW="3635640" imgH="4834080" progId="Excel.Sheet.8">
                    <p:embed/>
                  </p:oleObj>
                </mc:Choice>
                <mc:Fallback>
                  <p:oleObj name="Chart" r:id="rId3" imgW="3635640" imgH="4834080" progId="Excel.Sheet.8">
                    <p:embed/>
                    <p:pic>
                      <p:nvPicPr>
                        <p:cNvPr id="0" name="Picture 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5" y="1239"/>
                          <a:ext cx="2330" cy="3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885" name="Rectangle 5"/>
            <p:cNvSpPr>
              <a:spLocks noChangeArrowheads="1"/>
            </p:cNvSpPr>
            <p:nvPr/>
          </p:nvSpPr>
          <p:spPr bwMode="auto">
            <a:xfrm>
              <a:off x="979" y="910"/>
              <a:ext cx="1822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sz="2400" b="1">
                  <a:solidFill>
                    <a:srgbClr val="FFFFFF"/>
                  </a:solidFill>
                  <a:latin typeface="Arial" charset="0"/>
                </a:rPr>
                <a:t>Speed-Time Graph</a:t>
              </a:r>
            </a:p>
          </p:txBody>
        </p:sp>
      </p:grpSp>
      <p:sp>
        <p:nvSpPr>
          <p:cNvPr id="122891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779963" y="1671638"/>
            <a:ext cx="4364037" cy="4918075"/>
          </a:xfrm>
          <a:noFill/>
          <a:ln/>
        </p:spPr>
        <p:txBody>
          <a:bodyPr/>
          <a:lstStyle/>
          <a:p>
            <a:pPr marL="339725" indent="-339725">
              <a:spcBef>
                <a:spcPct val="0"/>
              </a:spcBef>
              <a:buFont typeface="Wingdings" pitchFamily="2" charset="2"/>
              <a:buNone/>
            </a:pPr>
            <a:r>
              <a:rPr lang="en-US" sz="2600"/>
              <a:t>Specify the time period when the object was...</a:t>
            </a:r>
          </a:p>
          <a:p>
            <a:pPr marL="339725" indent="-339725"/>
            <a:r>
              <a:rPr lang="en-US" sz="2600"/>
              <a:t>slowing down</a:t>
            </a:r>
          </a:p>
          <a:p>
            <a:pPr marL="739775" lvl="1">
              <a:spcBef>
                <a:spcPct val="0"/>
              </a:spcBef>
            </a:pPr>
            <a:r>
              <a:rPr lang="en-US" sz="2600"/>
              <a:t>5 to 10 seconds</a:t>
            </a:r>
          </a:p>
          <a:p>
            <a:pPr marL="339725" indent="-339725"/>
            <a:r>
              <a:rPr lang="en-US" sz="2600"/>
              <a:t>speeding up</a:t>
            </a:r>
          </a:p>
          <a:p>
            <a:pPr marL="739775" lvl="1">
              <a:spcBef>
                <a:spcPct val="0"/>
              </a:spcBef>
            </a:pPr>
            <a:r>
              <a:rPr lang="en-US" sz="2600"/>
              <a:t>0 to 3 seconds</a:t>
            </a:r>
          </a:p>
          <a:p>
            <a:pPr marL="339725" indent="-339725">
              <a:spcBef>
                <a:spcPct val="40000"/>
              </a:spcBef>
            </a:pPr>
            <a:r>
              <a:rPr lang="en-US" sz="2600"/>
              <a:t>moving at a constant speed</a:t>
            </a:r>
          </a:p>
          <a:p>
            <a:pPr marL="739775" lvl="1"/>
            <a:r>
              <a:rPr lang="en-US" sz="2600"/>
              <a:t>3 to 5 seconds</a:t>
            </a:r>
          </a:p>
          <a:p>
            <a:pPr marL="339725" indent="-339725"/>
            <a:r>
              <a:rPr lang="en-US" sz="2600"/>
              <a:t>not moving</a:t>
            </a:r>
          </a:p>
          <a:p>
            <a:pPr marL="739775" lvl="1"/>
            <a:r>
              <a:rPr lang="en-US" sz="2600"/>
              <a:t>0 &amp; 10 seconds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2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2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2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2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1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FFFF99"/>
                </a:solidFill>
              </a:rPr>
              <a:t>Problem:</a:t>
            </a:r>
            <a:endParaRPr lang="en-US"/>
          </a:p>
          <a:p>
            <a:pPr lvl="1"/>
            <a:r>
              <a:rPr lang="en-US"/>
              <a:t>Is your desk moving?</a:t>
            </a:r>
          </a:p>
          <a:p>
            <a:endParaRPr lang="en-US"/>
          </a:p>
          <a:p>
            <a:r>
              <a:rPr lang="en-US"/>
              <a:t>We need a </a:t>
            </a:r>
            <a:r>
              <a:rPr lang="en-US" b="1">
                <a:solidFill>
                  <a:srgbClr val="FFFF99"/>
                </a:solidFill>
              </a:rPr>
              <a:t>reference point</a:t>
            </a:r>
            <a:r>
              <a:rPr lang="en-US"/>
              <a:t>...</a:t>
            </a:r>
          </a:p>
          <a:p>
            <a:pPr lvl="1"/>
            <a:r>
              <a:rPr lang="en-US"/>
              <a:t>nonmoving point from which motion is measured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82133" y="228600"/>
            <a:ext cx="7933267" cy="762000"/>
          </a:xfrm>
        </p:spPr>
        <p:txBody>
          <a:bodyPr/>
          <a:lstStyle/>
          <a:p>
            <a:r>
              <a:rPr lang="en-US" dirty="0" smtClean="0"/>
              <a:t>Distance and Displacement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folHlink"/>
                </a:solidFill>
              </a:rPr>
              <a:t>Distance</a:t>
            </a:r>
            <a:endParaRPr lang="en-US" dirty="0"/>
          </a:p>
          <a:p>
            <a:pPr lvl="1"/>
            <a:r>
              <a:rPr lang="en-US" dirty="0" smtClean="0"/>
              <a:t>How far an object moves</a:t>
            </a:r>
          </a:p>
          <a:p>
            <a:pPr lvl="1"/>
            <a:r>
              <a:rPr lang="en-US" dirty="0" smtClean="0"/>
              <a:t>Examples</a:t>
            </a:r>
          </a:p>
          <a:p>
            <a:pPr lvl="2"/>
            <a:r>
              <a:rPr lang="en-US" sz="3200" dirty="0" smtClean="0"/>
              <a:t>You walk 3 miles in a day, distance is 3 miles</a:t>
            </a:r>
          </a:p>
          <a:p>
            <a:pPr lvl="2"/>
            <a:r>
              <a:rPr lang="en-US" sz="3200" dirty="0" smtClean="0"/>
              <a:t>Car odometer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124930" name="Picture 1026" descr="http://upload.wikimedia.org/wikipedia/commons/7/7d/Odomete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20" y="4220103"/>
            <a:ext cx="2986010" cy="2169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82133" y="228600"/>
            <a:ext cx="7933267" cy="762000"/>
          </a:xfrm>
        </p:spPr>
        <p:txBody>
          <a:bodyPr/>
          <a:lstStyle/>
          <a:p>
            <a:r>
              <a:rPr lang="en-US" dirty="0" smtClean="0"/>
              <a:t>Distance and Displacement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folHlink"/>
                </a:solidFill>
              </a:rPr>
              <a:t>Displacement (</a:t>
            </a:r>
            <a:r>
              <a:rPr lang="el-GR" b="1" dirty="0" smtClean="0">
                <a:solidFill>
                  <a:schemeClr val="folHlink"/>
                </a:solidFill>
              </a:rPr>
              <a:t>Δ</a:t>
            </a:r>
            <a:r>
              <a:rPr lang="en-US" b="1" dirty="0" smtClean="0">
                <a:solidFill>
                  <a:schemeClr val="folHlink"/>
                </a:solidFill>
              </a:rPr>
              <a:t>d)</a:t>
            </a:r>
            <a:endParaRPr lang="en-US" dirty="0"/>
          </a:p>
          <a:p>
            <a:pPr lvl="1"/>
            <a:r>
              <a:rPr lang="en-US" b="1" u="sng" dirty="0" smtClean="0"/>
              <a:t>Change in position</a:t>
            </a:r>
            <a:r>
              <a:rPr lang="en-US" dirty="0" smtClean="0"/>
              <a:t> of an object</a:t>
            </a:r>
            <a:endParaRPr lang="en-US" dirty="0"/>
          </a:p>
          <a:p>
            <a:pPr lvl="1"/>
            <a:r>
              <a:rPr lang="en-US" dirty="0" smtClean="0"/>
              <a:t>Displacement = final-initial position</a:t>
            </a:r>
          </a:p>
          <a:p>
            <a:pPr lvl="1"/>
            <a:r>
              <a:rPr lang="en-US" sz="4000" dirty="0" smtClean="0"/>
              <a:t>∆d = </a:t>
            </a:r>
            <a:r>
              <a:rPr lang="en-US" sz="4000" dirty="0" err="1" smtClean="0"/>
              <a:t>d</a:t>
            </a:r>
            <a:r>
              <a:rPr lang="en-US" sz="4000" baseline="-25000" dirty="0" err="1" smtClean="0"/>
              <a:t>f</a:t>
            </a:r>
            <a:r>
              <a:rPr lang="en-US" sz="4000" dirty="0" smtClean="0"/>
              <a:t> –</a:t>
            </a:r>
            <a:r>
              <a:rPr lang="en-US" sz="4000" dirty="0" err="1" smtClean="0"/>
              <a:t>d</a:t>
            </a:r>
            <a:r>
              <a:rPr lang="en-US" sz="4000" baseline="-25000" dirty="0" err="1" smtClean="0"/>
              <a:t>i</a:t>
            </a:r>
            <a:r>
              <a:rPr lang="en-US" sz="4000" dirty="0" smtClean="0"/>
              <a:t>    or     ∆x = </a:t>
            </a:r>
            <a:r>
              <a:rPr lang="en-US" sz="4000" dirty="0" err="1" smtClean="0"/>
              <a:t>x</a:t>
            </a:r>
            <a:r>
              <a:rPr lang="en-US" sz="4000" baseline="-25000" dirty="0" err="1" smtClean="0"/>
              <a:t>f</a:t>
            </a:r>
            <a:r>
              <a:rPr lang="en-US" sz="4000" dirty="0" smtClean="0"/>
              <a:t> – x</a:t>
            </a:r>
            <a:r>
              <a:rPr lang="en-US" sz="4000" baseline="-25000" dirty="0" smtClean="0"/>
              <a:t>i</a:t>
            </a:r>
            <a:endParaRPr lang="en-US" sz="4000" dirty="0" smtClean="0"/>
          </a:p>
          <a:p>
            <a:pPr lvl="1"/>
            <a:r>
              <a:rPr lang="en-US" sz="4000" dirty="0" smtClean="0"/>
              <a:t>Includes direction!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82133" y="228600"/>
            <a:ext cx="7933267" cy="762000"/>
          </a:xfrm>
        </p:spPr>
        <p:txBody>
          <a:bodyPr/>
          <a:lstStyle/>
          <a:p>
            <a:r>
              <a:rPr lang="en-US" dirty="0" smtClean="0"/>
              <a:t>Distance and Displacement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295400" y="1371600"/>
          <a:ext cx="77724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Distance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Displacement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Scalar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Vector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Has no direction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Includes direction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Depends on the path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Depends only on start and end, not on the path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82133" y="228600"/>
            <a:ext cx="7933267" cy="762000"/>
          </a:xfrm>
        </p:spPr>
        <p:txBody>
          <a:bodyPr/>
          <a:lstStyle/>
          <a:p>
            <a:r>
              <a:rPr lang="en-US" dirty="0" smtClean="0"/>
              <a:t>Distance and Displacement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6267" y="1535640"/>
            <a:ext cx="4244622" cy="3103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06311" y="2269068"/>
            <a:ext cx="24496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Distance:</a:t>
            </a:r>
          </a:p>
          <a:p>
            <a:r>
              <a:rPr lang="en-US" sz="3200" dirty="0" smtClean="0">
                <a:latin typeface="+mn-lt"/>
              </a:rPr>
              <a:t>(how far you walked)</a:t>
            </a:r>
            <a:endParaRPr lang="en-US" sz="32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9689" y="5266268"/>
            <a:ext cx="2861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Displacement:</a:t>
            </a:r>
            <a:endParaRPr lang="en-US" sz="32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88535" y="4120445"/>
            <a:ext cx="23706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4.3 miles</a:t>
            </a:r>
            <a:endParaRPr lang="en-US" sz="32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5780" y="5288845"/>
            <a:ext cx="23706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2 miles</a:t>
            </a:r>
            <a:endParaRPr lang="en-US" sz="32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3024" y="5288845"/>
            <a:ext cx="23706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EAST!!!</a:t>
            </a:r>
            <a:endParaRPr lang="en-US" sz="3200" dirty="0">
              <a:solidFill>
                <a:srgbClr val="FFFF00"/>
              </a:solidFill>
              <a:latin typeface="+mn-lt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4809067" y="2381956"/>
            <a:ext cx="2675466" cy="1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</a:t>
            </a:r>
            <a:r>
              <a:rPr lang="en-US" dirty="0"/>
              <a:t>&amp; Velocity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folHlink"/>
                </a:solidFill>
              </a:rPr>
              <a:t>Speed</a:t>
            </a:r>
            <a:endParaRPr lang="en-US" dirty="0"/>
          </a:p>
          <a:p>
            <a:pPr lvl="1"/>
            <a:r>
              <a:rPr lang="en-US" dirty="0"/>
              <a:t>rate of motion </a:t>
            </a:r>
          </a:p>
          <a:p>
            <a:pPr lvl="1"/>
            <a:r>
              <a:rPr lang="en-US" dirty="0"/>
              <a:t>distance traveled per unit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Scalar – no direction</a:t>
            </a:r>
          </a:p>
          <a:p>
            <a:pPr lvl="1">
              <a:buNone/>
            </a:pPr>
            <a:endParaRPr lang="en-US" dirty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38250" y="4085169"/>
            <a:ext cx="7594600" cy="2659063"/>
            <a:chOff x="780" y="2424"/>
            <a:chExt cx="4784" cy="1675"/>
          </a:xfrm>
        </p:grpSpPr>
        <p:sp>
          <p:nvSpPr>
            <p:cNvPr id="17414" name="AutoShape 6"/>
            <p:cNvSpPr>
              <a:spLocks noChangeArrowheads="1"/>
            </p:cNvSpPr>
            <p:nvPr/>
          </p:nvSpPr>
          <p:spPr bwMode="auto">
            <a:xfrm>
              <a:off x="780" y="2424"/>
              <a:ext cx="4784" cy="1675"/>
            </a:xfrm>
            <a:prstGeom prst="star32">
              <a:avLst>
                <a:gd name="adj" fmla="val 43060"/>
              </a:avLst>
            </a:prstGeom>
            <a:solidFill>
              <a:schemeClr val="hlink"/>
            </a:solidFill>
            <a:ln w="12700" cap="sq">
              <a:solidFill>
                <a:srgbClr val="000B1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24928" name="Object 1024"/>
            <p:cNvGraphicFramePr>
              <a:graphicFrameLocks noChangeAspect="1"/>
            </p:cNvGraphicFramePr>
            <p:nvPr/>
          </p:nvGraphicFramePr>
          <p:xfrm>
            <a:off x="1608" y="2713"/>
            <a:ext cx="3127" cy="10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7460" name="Equation" r:id="rId3" imgW="1117440" imgH="393480" progId="Equation.3">
                    <p:embed/>
                  </p:oleObj>
                </mc:Choice>
                <mc:Fallback>
                  <p:oleObj name="Equation" r:id="rId3" imgW="1117440" imgH="393480" progId="Equation.3">
                    <p:embed/>
                    <p:pic>
                      <p:nvPicPr>
                        <p:cNvPr id="0" name="Object 10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8" y="2713"/>
                          <a:ext cx="3127" cy="10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</a:t>
            </a:r>
            <a:r>
              <a:rPr lang="en-US" dirty="0"/>
              <a:t>&amp; Velocity</a:t>
            </a:r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95400" y="1371600"/>
            <a:ext cx="7772400" cy="2632075"/>
          </a:xfrm>
        </p:spPr>
        <p:txBody>
          <a:bodyPr/>
          <a:lstStyle/>
          <a:p>
            <a:r>
              <a:rPr lang="en-US" b="1">
                <a:solidFill>
                  <a:schemeClr val="folHlink"/>
                </a:solidFill>
              </a:rPr>
              <a:t>Problem:</a:t>
            </a:r>
            <a:endParaRPr lang="en-US"/>
          </a:p>
          <a:p>
            <a:pPr lvl="1"/>
            <a:r>
              <a:rPr lang="en-US"/>
              <a:t>A storm is 10 km away and is moving at a speed of 60 km/h.  Should you be worried?</a:t>
            </a:r>
          </a:p>
        </p:txBody>
      </p:sp>
      <p:graphicFrame>
        <p:nvGraphicFramePr>
          <p:cNvPr id="126976" name="Object 2048"/>
          <p:cNvGraphicFramePr>
            <a:graphicFrameLocks noChangeAspect="1"/>
          </p:cNvGraphicFramePr>
          <p:nvPr/>
        </p:nvGraphicFramePr>
        <p:xfrm>
          <a:off x="4787900" y="4019550"/>
          <a:ext cx="3787775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78" name="Clip" r:id="rId3" imgW="4591440" imgH="2990520" progId="">
                  <p:embed/>
                </p:oleObj>
              </mc:Choice>
              <mc:Fallback>
                <p:oleObj name="Clip" r:id="rId3" imgW="4591440" imgH="2990520" progId="">
                  <p:embed/>
                  <p:pic>
                    <p:nvPicPr>
                      <p:cNvPr id="0" name="Picture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4019550"/>
                        <a:ext cx="3787775" cy="2466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Rectangle 1029"/>
          <p:cNvSpPr>
            <a:spLocks noChangeArrowheads="1"/>
          </p:cNvSpPr>
          <p:nvPr/>
        </p:nvSpPr>
        <p:spPr bwMode="auto">
          <a:xfrm>
            <a:off x="1293813" y="3922713"/>
            <a:ext cx="3613150" cy="222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42950" lvl="1" indent="-28575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3800">
                <a:solidFill>
                  <a:srgbClr val="FFFF99"/>
                </a:solidFill>
                <a:latin typeface="Arial" charset="0"/>
              </a:rPr>
              <a:t>It depends on the storm’s direction!</a:t>
            </a:r>
            <a:endParaRPr lang="en-US" sz="380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26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0"/>
      <p:bldP spid="28677" grpId="0" autoUpdateAnimBg="0"/>
    </p:bldLst>
  </p:timing>
</p:sld>
</file>

<file path=ppt/theme/theme1.xml><?xml version="1.0" encoding="utf-8"?>
<a:theme xmlns:a="http://schemas.openxmlformats.org/drawingml/2006/main" name="H.R. Information Kiosk (Standard)">
  <a:themeElements>
    <a:clrScheme name="">
      <a:dk1>
        <a:srgbClr val="00354E"/>
      </a:dk1>
      <a:lt1>
        <a:srgbClr val="EAEAEA"/>
      </a:lt1>
      <a:dk2>
        <a:srgbClr val="006699"/>
      </a:dk2>
      <a:lt2>
        <a:srgbClr val="CCECFF"/>
      </a:lt2>
      <a:accent1>
        <a:srgbClr val="006699"/>
      </a:accent1>
      <a:accent2>
        <a:srgbClr val="6699FF"/>
      </a:accent2>
      <a:accent3>
        <a:srgbClr val="AAB8CA"/>
      </a:accent3>
      <a:accent4>
        <a:srgbClr val="C8C8C8"/>
      </a:accent4>
      <a:accent5>
        <a:srgbClr val="AAB8CA"/>
      </a:accent5>
      <a:accent6>
        <a:srgbClr val="5C8AE7"/>
      </a:accent6>
      <a:hlink>
        <a:srgbClr val="CCCCFF"/>
      </a:hlink>
      <a:folHlink>
        <a:srgbClr val="FFFF99"/>
      </a:folHlink>
    </a:clrScheme>
    <a:fontScheme name="H.R. Information Kiosk (Standard)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.R. Information Kiosk (Standard) 1">
        <a:dk1>
          <a:srgbClr val="00354E"/>
        </a:dk1>
        <a:lt1>
          <a:srgbClr val="EAEAEA"/>
        </a:lt1>
        <a:dk2>
          <a:srgbClr val="006699"/>
        </a:dk2>
        <a:lt2>
          <a:srgbClr val="CCECFF"/>
        </a:lt2>
        <a:accent1>
          <a:srgbClr val="006699"/>
        </a:accent1>
        <a:accent2>
          <a:srgbClr val="6699FF"/>
        </a:accent2>
        <a:accent3>
          <a:srgbClr val="AAB8CA"/>
        </a:accent3>
        <a:accent4>
          <a:srgbClr val="C8C8C8"/>
        </a:accent4>
        <a:accent5>
          <a:srgbClr val="AAB8CA"/>
        </a:accent5>
        <a:accent6>
          <a:srgbClr val="5C8AE7"/>
        </a:accent6>
        <a:hlink>
          <a:srgbClr val="CCCCFF"/>
        </a:hlink>
        <a:folHlink>
          <a:srgbClr val="5E6FD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.R. Information Kiosk (Standard) 2">
        <a:dk1>
          <a:srgbClr val="000080"/>
        </a:dk1>
        <a:lt1>
          <a:srgbClr val="FFFFFF"/>
        </a:lt1>
        <a:dk2>
          <a:srgbClr val="3366CC"/>
        </a:dk2>
        <a:lt2>
          <a:srgbClr val="7A7C93"/>
        </a:lt2>
        <a:accent1>
          <a:srgbClr val="006699"/>
        </a:accent1>
        <a:accent2>
          <a:srgbClr val="6699FF"/>
        </a:accent2>
        <a:accent3>
          <a:srgbClr val="FFFFFF"/>
        </a:accent3>
        <a:accent4>
          <a:srgbClr val="00006C"/>
        </a:accent4>
        <a:accent5>
          <a:srgbClr val="AAB8CA"/>
        </a:accent5>
        <a:accent6>
          <a:srgbClr val="5C8AE7"/>
        </a:accent6>
        <a:hlink>
          <a:srgbClr val="CCCCFF"/>
        </a:hlink>
        <a:folHlink>
          <a:srgbClr val="5E6FD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.R. Information Kiosk (Standard)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969696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B8B8B8"/>
        </a:accent6>
        <a:hlink>
          <a:srgbClr val="EAEAEA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.R. Information Kiosk (Standard) 4">
        <a:dk1>
          <a:srgbClr val="660066"/>
        </a:dk1>
        <a:lt1>
          <a:srgbClr val="EAEAEA"/>
        </a:lt1>
        <a:dk2>
          <a:srgbClr val="3366CC"/>
        </a:dk2>
        <a:lt2>
          <a:srgbClr val="7A7C93"/>
        </a:lt2>
        <a:accent1>
          <a:srgbClr val="00CCCC"/>
        </a:accent1>
        <a:accent2>
          <a:srgbClr val="CC66FF"/>
        </a:accent2>
        <a:accent3>
          <a:srgbClr val="F3F3F3"/>
        </a:accent3>
        <a:accent4>
          <a:srgbClr val="560056"/>
        </a:accent4>
        <a:accent5>
          <a:srgbClr val="AAE2E2"/>
        </a:accent5>
        <a:accent6>
          <a:srgbClr val="B95CE7"/>
        </a:accent6>
        <a:hlink>
          <a:srgbClr val="CCFF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.R. Information Kiosk (Standard) 5">
        <a:dk1>
          <a:srgbClr val="00354E"/>
        </a:dk1>
        <a:lt1>
          <a:srgbClr val="EAEAEA"/>
        </a:lt1>
        <a:dk2>
          <a:srgbClr val="6D67AA"/>
        </a:dk2>
        <a:lt2>
          <a:srgbClr val="CCCCFF"/>
        </a:lt2>
        <a:accent1>
          <a:srgbClr val="6600CC"/>
        </a:accent1>
        <a:accent2>
          <a:srgbClr val="9999FF"/>
        </a:accent2>
        <a:accent3>
          <a:srgbClr val="BAB8D2"/>
        </a:accent3>
        <a:accent4>
          <a:srgbClr val="C8C8C8"/>
        </a:accent4>
        <a:accent5>
          <a:srgbClr val="B8AAE2"/>
        </a:accent5>
        <a:accent6>
          <a:srgbClr val="8A8AE7"/>
        </a:accent6>
        <a:hlink>
          <a:srgbClr val="CCCCFF"/>
        </a:hlink>
        <a:folHlink>
          <a:srgbClr val="9D70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.R. Information Kiosk (Standard) 6">
        <a:dk1>
          <a:srgbClr val="003366"/>
        </a:dk1>
        <a:lt1>
          <a:srgbClr val="EAEAEA"/>
        </a:lt1>
        <a:dk2>
          <a:srgbClr val="009999"/>
        </a:dk2>
        <a:lt2>
          <a:srgbClr val="FFFFFF"/>
        </a:lt2>
        <a:accent1>
          <a:srgbClr val="008080"/>
        </a:accent1>
        <a:accent2>
          <a:srgbClr val="00CCCC"/>
        </a:accent2>
        <a:accent3>
          <a:srgbClr val="AACACA"/>
        </a:accent3>
        <a:accent4>
          <a:srgbClr val="C8C8C8"/>
        </a:accent4>
        <a:accent5>
          <a:srgbClr val="AAC0C0"/>
        </a:accent5>
        <a:accent6>
          <a:srgbClr val="00B9B9"/>
        </a:accent6>
        <a:hlink>
          <a:srgbClr val="A7DDE1"/>
        </a:hlink>
        <a:folHlink>
          <a:srgbClr val="FF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Office\Templates\Presentations\H.R. Information Kiosk (Standard).pot</Template>
  <TotalTime>367</TotalTime>
  <Words>748</Words>
  <Application>Microsoft Office PowerPoint</Application>
  <PresentationFormat>On-screen Show (4:3)</PresentationFormat>
  <Paragraphs>202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H.R. Information Kiosk (Standard)</vt:lpstr>
      <vt:lpstr>Clip</vt:lpstr>
      <vt:lpstr>Equation</vt:lpstr>
      <vt:lpstr>Chart</vt:lpstr>
      <vt:lpstr>Motion</vt:lpstr>
      <vt:lpstr>Motion</vt:lpstr>
      <vt:lpstr>Motion</vt:lpstr>
      <vt:lpstr>Distance and Displacement</vt:lpstr>
      <vt:lpstr>Distance and Displacement</vt:lpstr>
      <vt:lpstr>Distance and Displacement</vt:lpstr>
      <vt:lpstr>Distance and Displacement</vt:lpstr>
      <vt:lpstr>Speed &amp; Velocity</vt:lpstr>
      <vt:lpstr>Speed &amp; Velocity</vt:lpstr>
      <vt:lpstr>Speed &amp; Velocity</vt:lpstr>
      <vt:lpstr>Speed &amp; Velocity</vt:lpstr>
      <vt:lpstr>Acceleration</vt:lpstr>
      <vt:lpstr>Acceleration</vt:lpstr>
      <vt:lpstr>Calculations</vt:lpstr>
      <vt:lpstr>Calculations</vt:lpstr>
      <vt:lpstr>Calculations</vt:lpstr>
      <vt:lpstr>Calculations</vt:lpstr>
      <vt:lpstr>Graphing Motion</vt:lpstr>
      <vt:lpstr>Graphing Motion</vt:lpstr>
      <vt:lpstr>Graphing Motion</vt:lpstr>
      <vt:lpstr>Graphing Motion</vt:lpstr>
      <vt:lpstr>Graphing Motion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Describing Motion</dc:title>
  <dc:creator>Mrs. Johannesson</dc:creator>
  <cp:lastModifiedBy>Tim</cp:lastModifiedBy>
  <cp:revision>32</cp:revision>
  <cp:lastPrinted>1995-12-08T18:02:18Z</cp:lastPrinted>
  <dcterms:created xsi:type="dcterms:W3CDTF">2001-10-23T03:46:48Z</dcterms:created>
  <dcterms:modified xsi:type="dcterms:W3CDTF">2014-09-02T18:29:06Z</dcterms:modified>
</cp:coreProperties>
</file>