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8" r:id="rId4"/>
    <p:sldMasterId id="2147483746" r:id="rId5"/>
    <p:sldMasterId id="2147483758" r:id="rId6"/>
    <p:sldMasterId id="2147483772" r:id="rId7"/>
  </p:sldMasterIdLst>
  <p:notesMasterIdLst>
    <p:notesMasterId r:id="rId80"/>
  </p:notesMasterIdLst>
  <p:sldIdLst>
    <p:sldId id="263" r:id="rId8"/>
    <p:sldId id="360" r:id="rId9"/>
    <p:sldId id="324" r:id="rId10"/>
    <p:sldId id="357" r:id="rId11"/>
    <p:sldId id="358" r:id="rId12"/>
    <p:sldId id="293" r:id="rId13"/>
    <p:sldId id="301" r:id="rId14"/>
    <p:sldId id="348" r:id="rId15"/>
    <p:sldId id="349" r:id="rId16"/>
    <p:sldId id="302" r:id="rId17"/>
    <p:sldId id="303" r:id="rId18"/>
    <p:sldId id="364" r:id="rId19"/>
    <p:sldId id="325" r:id="rId20"/>
    <p:sldId id="306" r:id="rId21"/>
    <p:sldId id="331" r:id="rId22"/>
    <p:sldId id="332" r:id="rId23"/>
    <p:sldId id="363" r:id="rId24"/>
    <p:sldId id="304" r:id="rId25"/>
    <p:sldId id="330" r:id="rId26"/>
    <p:sldId id="329" r:id="rId27"/>
    <p:sldId id="305" r:id="rId28"/>
    <p:sldId id="307" r:id="rId29"/>
    <p:sldId id="308" r:id="rId30"/>
    <p:sldId id="309" r:id="rId31"/>
    <p:sldId id="333" r:id="rId32"/>
    <p:sldId id="310" r:id="rId33"/>
    <p:sldId id="359" r:id="rId34"/>
    <p:sldId id="316" r:id="rId35"/>
    <p:sldId id="317" r:id="rId36"/>
    <p:sldId id="311" r:id="rId37"/>
    <p:sldId id="312" r:id="rId38"/>
    <p:sldId id="334" r:id="rId39"/>
    <p:sldId id="335" r:id="rId40"/>
    <p:sldId id="336" r:id="rId41"/>
    <p:sldId id="344" r:id="rId42"/>
    <p:sldId id="345" r:id="rId43"/>
    <p:sldId id="346" r:id="rId44"/>
    <p:sldId id="294" r:id="rId45"/>
    <p:sldId id="347" r:id="rId46"/>
    <p:sldId id="328" r:id="rId47"/>
    <p:sldId id="296" r:id="rId48"/>
    <p:sldId id="297" r:id="rId49"/>
    <p:sldId id="315" r:id="rId50"/>
    <p:sldId id="313" r:id="rId51"/>
    <p:sldId id="314" r:id="rId52"/>
    <p:sldId id="298" r:id="rId53"/>
    <p:sldId id="299" r:id="rId54"/>
    <p:sldId id="300" r:id="rId55"/>
    <p:sldId id="318" r:id="rId56"/>
    <p:sldId id="259" r:id="rId57"/>
    <p:sldId id="274" r:id="rId58"/>
    <p:sldId id="275" r:id="rId59"/>
    <p:sldId id="258" r:id="rId60"/>
    <p:sldId id="276" r:id="rId61"/>
    <p:sldId id="282" r:id="rId62"/>
    <p:sldId id="365" r:id="rId63"/>
    <p:sldId id="350" r:id="rId64"/>
    <p:sldId id="351" r:id="rId65"/>
    <p:sldId id="352" r:id="rId66"/>
    <p:sldId id="353" r:id="rId67"/>
    <p:sldId id="361" r:id="rId68"/>
    <p:sldId id="362" r:id="rId69"/>
    <p:sldId id="354" r:id="rId70"/>
    <p:sldId id="355" r:id="rId71"/>
    <p:sldId id="356" r:id="rId72"/>
    <p:sldId id="337" r:id="rId73"/>
    <p:sldId id="338" r:id="rId74"/>
    <p:sldId id="339" r:id="rId75"/>
    <p:sldId id="340" r:id="rId76"/>
    <p:sldId id="341" r:id="rId77"/>
    <p:sldId id="342" r:id="rId78"/>
    <p:sldId id="343" r:id="rId7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99FF99"/>
    <a:srgbClr val="009900"/>
    <a:srgbClr val="33CCCC"/>
    <a:srgbClr val="A50021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0354" autoAdjust="0"/>
  </p:normalViewPr>
  <p:slideViewPr>
    <p:cSldViewPr snapToGrid="0">
      <p:cViewPr varScale="1">
        <p:scale>
          <a:sx n="23" d="100"/>
          <a:sy n="23" d="100"/>
        </p:scale>
        <p:origin x="4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46197D9B-F2CF-4C01-B36F-DA78D6C72249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C3D8376E-7E17-4B8C-BB3D-0D04682B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13892-8766-4733-8C54-5DADA5F05708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64FDED-B96C-4853-B6CA-7A7ABA329AEA}" type="slidenum">
              <a:rPr lang="en-US" smtClean="0"/>
              <a:pPr eaLnBrk="1" hangingPunct="1"/>
              <a:t>65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B52AEC-F54F-4BE3-BD59-96AC8117AEFE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1F56CA-7612-4DFA-B886-264BC72BA557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4FB75-D710-4CCB-9C30-8A193EC0951A}" type="slidenum">
              <a:rPr lang="en-US" smtClean="0">
                <a:solidFill>
                  <a:srgbClr val="000000"/>
                </a:solidFill>
                <a:latin typeface="Onyx" pitchFamily="82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sign outside the chemistry hotel reads “</a:t>
            </a:r>
            <a:r>
              <a:rPr lang="en-US" b="1"/>
              <a:t>Great Day Rates, Even Better NO</a:t>
            </a:r>
            <a:r>
              <a:rPr lang="en-US" b="1" baseline="-25000"/>
              <a:t>3</a:t>
            </a:r>
            <a:r>
              <a:rPr lang="en-US" b="1" baseline="30000"/>
              <a:t>-1</a:t>
            </a:r>
            <a:r>
              <a:rPr lang="en-US" b="1"/>
              <a:t>s</a:t>
            </a:r>
            <a:r>
              <a:rPr lang="en-US"/>
              <a:t>”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What do you do with a dead chemist?  </a:t>
            </a:r>
            <a:r>
              <a:rPr lang="en-US" b="1"/>
              <a:t>Barium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C7EAE0-66ED-4777-928D-98D23DF1E764}" type="slidenum">
              <a:rPr lang="en-US" smtClean="0">
                <a:solidFill>
                  <a:srgbClr val="000000"/>
                </a:solidFill>
                <a:latin typeface="Onyx" pitchFamily="82" charset="0"/>
              </a:rPr>
              <a:pPr eaLnBrk="1" hangingPunct="1"/>
              <a:t>20</a:t>
            </a:fld>
            <a:endParaRPr lang="en-US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7BBD10-B7D5-4A9C-A1EC-2A34CC297CF2}" type="slidenum">
              <a:rPr lang="en-US" sz="1200">
                <a:solidFill>
                  <a:srgbClr val="000000"/>
                </a:solidFill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1C1071-A244-410C-8810-E8E89F6022EE}" type="slidenum">
              <a:rPr lang="en-US" sz="1200">
                <a:solidFill>
                  <a:srgbClr val="000000"/>
                </a:solidFill>
              </a:rPr>
              <a:pPr eaLnBrk="1" hangingPunct="1"/>
              <a:t>62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85B7E3-2A67-4CCA-A61B-0A5C0AAE8C9F}" type="slidenum">
              <a:rPr lang="en-US" smtClean="0"/>
              <a:pPr eaLnBrk="1" hangingPunct="1"/>
              <a:t>63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5352F0-DA6A-4417-869D-40C7D43DC2F6}" type="slidenum">
              <a:rPr lang="en-US" smtClean="0"/>
              <a:pPr eaLnBrk="1" hangingPunct="1"/>
              <a:t>64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0E17-C348-420B-9CC3-87507F7F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3C60-ED8D-474A-ADEE-FF4C8F829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FC62-14E1-4953-9479-3EF2D4A0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086D-DE78-41FC-A548-3A26E77FD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CBB2-8688-433D-B87D-23338A6E0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4F99-6B4C-45EB-818C-2A0A5130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BC26-D51B-4236-B8D6-0EA131F24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0369-5B63-4E78-B39F-5DE5F4CF8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168B-BA79-4619-9E01-1AA841A2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8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C560-CE1A-4BCF-9714-3623A270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9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258F-0AF8-4A41-AB77-4816C76A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230A-7CF0-43F7-8C2B-CF992C864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9EE6-40DC-4929-A478-B92DC26E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E1F7-2FF1-4978-B7DE-72F2D9A4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6BE8-CCCC-4281-B742-E3F55D717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CCBC-8850-4694-AFA8-B480B5423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7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7E71-7E23-431C-A9C5-C7F2ACD8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9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9F99-C121-4081-BFA7-ED341A36D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5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1EED-AA9A-4677-8C60-6A6863EF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17BE-A555-4C69-9924-253E718B8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EF2F-5771-4BF6-AB69-2CB5E82C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0397-30B9-4FC6-AE14-DE6903FD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46094-72B2-4EF5-B9B3-BB05544B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54A3-C74E-4A7A-A6F5-02702CD3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0D5D-9DE7-41E8-9204-F21CB5A3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8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1BFA-4694-4FBA-893E-E1366ABF0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1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4EC8-7176-421E-8BBF-939ED0CDF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4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2757-A51F-419B-896E-2551538AB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85B3-DFC6-4AB7-8624-ABA243529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1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D176-7D6E-4EF0-A1D0-580E1C69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82FF-78D9-42DD-9C00-405E898B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0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502B-1C7E-4862-8276-12233081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5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4BB4-87C9-470E-8613-F566E105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9602-FB09-49DF-B8D7-E7800C1E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9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1C1D-025B-4E54-BA70-04184EFDA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F750-3A70-4110-9C40-AD1947853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7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C284-8CDD-497C-82CE-7D286A0C8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4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C700-AB3D-4032-A2E5-897CFE14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3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F953-A0E3-462E-87FA-F68AEFB8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4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44E3-079D-43CC-A68D-579B24ACD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63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87E-5595-450D-875E-EE5904EC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7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F427-3732-4845-830B-37318C14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12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CA0C-8CC6-4C07-BB7B-0BECE60E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4916-A9CA-487B-B7A3-78E9967D6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361E-9B81-4294-992D-EC420CCF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793-695C-47F1-AFF6-C46A6AC73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4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AEE8-5376-4570-B1EA-6A36CB3D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6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850F-954E-485F-B68E-FCE47DB7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0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D051-DA3A-4D77-8D70-09951A5D5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94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1F97-9754-4D9C-908C-AD1B688A6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23C0-50BE-44E1-A8D4-0716778AB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3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317F-44F4-4E17-B904-0BA57162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5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4164-B21C-4741-B4DC-296F179A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0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3719-D0F8-4562-8A19-C07D6316C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7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4495-6379-4EDF-8092-F7ABA8526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740D-2879-47F5-BE18-8617E4E6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57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7F2F-9BB1-4B45-99B1-D1FBF9091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74C2-8ED1-4F0A-98AC-EB25A8C1D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59F5-7672-4F4C-817D-A4370E962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6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BF3F-DFEE-4115-B0F7-2805C72B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4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451-A3C1-49A7-8042-A9B374FB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0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2A5B-F438-4902-94F7-81BB5C031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79DC-C4DC-471F-9B56-91E94BDF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3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4525-CA84-4C6F-B611-9D6B2461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33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8055-A4CB-42FF-8C83-B9CE2FD9C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5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99AF-AF7A-43C5-B600-2B394A943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A6C1-F3EB-407D-85E5-9D74862A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6023-63C4-4A7E-BB6E-58E352EB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5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7BB5-C75B-4880-9C49-6416F069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5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89C3-5C25-456F-B2AE-7C6EDC7A0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65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AED3-E185-4905-9849-1B1EF1683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45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97BA7-5A80-460B-ACAB-8F1C31262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1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30D0-3B69-4A46-B61B-26173261E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53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4D5B-01A4-4F2F-B620-FA8BBEAF2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1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AEE3-8282-49AC-A689-07731E3CF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3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2705-A577-4933-A328-2F19147BBB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29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B9A1-FD7E-4C24-968B-C4DEA24DA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B57E-99E7-4136-B3B8-2360ED2E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330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C989-FEE6-4120-B621-FC09A3F9B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9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1C8F-E7E0-4284-9AD3-996FADCC6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838D-7268-47B8-851D-DD166B447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3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E982-9E08-4ADB-B7DC-AEA60DED95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2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B83A-6700-451F-B3A1-4F35254F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5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4919-768A-41E5-9D43-532A4FDA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FD129E4-7DFE-4A0B-8759-9599DB1E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19ED1F-31A9-45C1-BBD5-D2FB39F06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2DADB9-33F7-401C-ACD7-BAF1ABDB8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FED9F8C-9B5A-418C-A123-9E316D8D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BD83A0F-743F-45CF-9AFA-374918E6D1A0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575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BEF151F-94FE-4C31-B9E5-1C56DD9A8C8D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95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FB4689A-6844-45AD-87DD-99EE0F0CB156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blogging.la/archives/banana-bunch_d.gif&amp;imgrefurl=http://blogging.la/archives/2004/11/index.phtml&amp;h=203&amp;w=216&amp;sz=20&amp;tbnid=VdsShXzbvTQJ:&amp;tbnh=94&amp;tbnw=101&amp;hl=en&amp;start=1&amp;prev=/images?q=banana&amp;svnum=10&amp;hl=en&amp;lr=" TargetMode="Externa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/imgres?imgurl=http://www.swordsandarmor.com/images/AR008_Torso.JPG&amp;imgrefurl=http://www.swordsandarmor.com/medieval-knight-suit-of-armor.html&amp;h=450&amp;w=363&amp;sz=64&amp;hl=en&amp;start=4&amp;tbnid=1YO4RMyM2Wp5IM:&amp;tbnh=127&amp;tbnw=102&amp;prev=/images?q=knight+armor&amp;gbv=2&amp;svnum=10&amp;hl=en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Covalent_Bonds.asf" TargetMode="Externa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www.wpclipart.com/food/dairy/butter_3.png&amp;imgrefurl=http://www.wpclipart.com/food/dairy/&amp;h=333&amp;w=500&amp;sz=46&amp;hl=en&amp;start=3&amp;tbnid=B3T9x5ooJqdHPM:&amp;tbnh=87&amp;tbnw=130&amp;prev=/images?q=butter&amp;gbv=2&amp;svnum=10&amp;hl=en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hyperlink" Target="http://images.google.com/imgres?imgurl=http://ehs.unc.edu/labels/toxic_chemical_storage.gif&amp;imgrefurl=http://wnymedia.net/blogs/page/4?id=3&amp;option=com_content&amp;task=view&amp;h=392&amp;w=270&amp;sz=14&amp;hl=en&amp;start=3&amp;um=1&amp;tbnid=DfqjeORsAitJxM:&amp;tbnh=123&amp;tbnw=85&amp;prev=/images?q=toxic&amp;gbv=2&amp;svnum=10&amp;um=1&amp;hl=en" TargetMode="External"/><Relationship Id="rId3" Type="http://schemas.openxmlformats.org/officeDocument/2006/relationships/hyperlink" Target="http://www.dhmo.org/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swordsandarmor.com/images/AR008_Torso.JPG&amp;imgrefurl=http://www.swordsandarmor.com/medieval-knight-suit-of-armor.html&amp;h=450&amp;w=363&amp;sz=64&amp;hl=en&amp;start=4&amp;tbnid=1YO4RMyM2Wp5IM:&amp;tbnh=127&amp;tbnw=102&amp;prev=/images?q=knight+armor&amp;gbv=2&amp;svnum=10&amp;hl=en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images.google.com/imgres?imgurl=http://www.global-b2b-network.com/direct/dbimage/50019782/Single_Handle_Frying_Pan.jpg&amp;imgrefurl=http://www.global-b2b-network.com/b2b/26/37/859/page6/&amp;h=360&amp;w=360&amp;sz=24&amp;hl=en&amp;start=4&amp;tbnid=H0K73Nt21PKqGM:&amp;tbnh=121&amp;tbnw=121&amp;prev=/images?q=frying+pan&amp;gbv=2&amp;svnum=10&amp;hl=en&amp;sa=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3763" y="2544763"/>
            <a:ext cx="71707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Unit 5: Bonding and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Inorganic Nomenclature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33700" y="1219200"/>
            <a:ext cx="3167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Chemistry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76275" y="4483100"/>
            <a:ext cx="1568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NaClO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1038" y="5075238"/>
            <a:ext cx="1843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46100" y="285750"/>
            <a:ext cx="2657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lithium nitrate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8163" y="889000"/>
            <a:ext cx="2657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lithium nitride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50863" y="1528763"/>
            <a:ext cx="2657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lithium nitrite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296025" y="285750"/>
            <a:ext cx="255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lead (II)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291263" y="871538"/>
            <a:ext cx="2411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barium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296025" y="1524000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sulfur dioxide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81038" y="5684838"/>
            <a:ext cx="1843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931025" y="44815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NO</a:t>
            </a:r>
            <a:r>
              <a:rPr lang="en-US" sz="2800" b="0" baseline="-25000"/>
              <a:t>2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935788" y="5073650"/>
            <a:ext cx="1103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N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  <a:r>
              <a:rPr lang="en-US" sz="2800" b="0" baseline="-25000"/>
              <a:t>4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6935788" y="5683250"/>
            <a:ext cx="1203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N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  <a:r>
              <a:rPr lang="en-US" sz="2800" b="0" baseline="-25000"/>
              <a:t>5</a:t>
            </a:r>
            <a:endParaRPr lang="en-US" sz="2800" b="0" baseline="-25000">
              <a:sym typeface="Wingdings" pitchFamily="2" charset="2"/>
            </a:endParaRPr>
          </a:p>
        </p:txBody>
      </p:sp>
      <p:pic>
        <p:nvPicPr>
          <p:cNvPr id="5136" name="Picture 2" descr="http://rpmedia.ask.com/ts?u=/wikipedia/commons/thumb/c/cf/3-phosphoric-acid-3D-balls.png/100px-3-phosphoric-acid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963988"/>
            <a:ext cx="34417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90" grpId="0"/>
      <p:bldP spid="3094" grpId="0"/>
      <p:bldP spid="3095" grpId="0"/>
      <p:bldP spid="30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1376363" y="5443538"/>
            <a:ext cx="1104900" cy="56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7083425" y="5400675"/>
            <a:ext cx="973138" cy="608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4222750" y="5445125"/>
            <a:ext cx="958850" cy="56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98625" y="693738"/>
            <a:ext cx="6630988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  		  charge on   </a:t>
            </a:r>
            <a:r>
              <a:rPr lang="en-US" sz="2800">
                <a:solidFill>
                  <a:srgbClr val="FF0000"/>
                </a:solidFill>
              </a:rPr>
              <a:t>cation</a:t>
            </a:r>
            <a:r>
              <a:rPr lang="en-US" sz="2800" b="0">
                <a:solidFill>
                  <a:srgbClr val="FF0000"/>
                </a:solidFill>
              </a:rPr>
              <a:t>   / </a:t>
            </a:r>
            <a:r>
              <a:rPr lang="en-US" sz="2800" b="0" u="sng">
                <a:solidFill>
                  <a:srgbClr val="FF0000"/>
                </a:solidFill>
              </a:rPr>
              <a:t>anion</a:t>
            </a:r>
          </a:p>
          <a:p>
            <a:r>
              <a:rPr lang="en-US" sz="2800" b="0">
                <a:solidFill>
                  <a:srgbClr val="FF0000"/>
                </a:solidFill>
              </a:rPr>
              <a:t>“becomes” subscript of   </a:t>
            </a:r>
            <a:r>
              <a:rPr lang="en-US" sz="1600" b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anion</a:t>
            </a:r>
            <a:r>
              <a:rPr lang="en-US" sz="2800" b="0">
                <a:solidFill>
                  <a:srgbClr val="FF0000"/>
                </a:solidFill>
              </a:rPr>
              <a:t>   / </a:t>
            </a:r>
            <a:r>
              <a:rPr lang="en-US" sz="2800" b="0" u="sng">
                <a:solidFill>
                  <a:srgbClr val="FF0000"/>
                </a:solidFill>
              </a:rPr>
              <a:t>cation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00200" y="1941513"/>
            <a:ext cx="2082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** Warning: 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06425" y="2932113"/>
            <a:ext cx="240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Al</a:t>
            </a:r>
            <a:r>
              <a:rPr lang="en-US" sz="2800" b="0" baseline="30000">
                <a:solidFill>
                  <a:srgbClr val="FF00FF"/>
                </a:solidFill>
              </a:rPr>
              <a:t>3+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438525" y="2932113"/>
            <a:ext cx="2416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 baseline="30000">
                <a:solidFill>
                  <a:srgbClr val="FF00FF"/>
                </a:solidFill>
              </a:rPr>
              <a:t>2+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S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350000" y="2932113"/>
            <a:ext cx="247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In</a:t>
            </a:r>
            <a:r>
              <a:rPr lang="en-US" sz="2800" b="0" baseline="30000">
                <a:solidFill>
                  <a:srgbClr val="FF00FF"/>
                </a:solidFill>
              </a:rPr>
              <a:t>3+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Br</a:t>
            </a:r>
            <a:r>
              <a:rPr lang="en-US" sz="2800" b="0" baseline="30000">
                <a:solidFill>
                  <a:srgbClr val="0000FF"/>
                </a:solidFill>
              </a:rPr>
              <a:t>1–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625850" y="1943100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Reduce to lowest terms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295400" y="4473575"/>
            <a:ext cx="1071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Al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081463" y="4475163"/>
            <a:ext cx="1312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S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6994525" y="4473575"/>
            <a:ext cx="113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In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>
                <a:solidFill>
                  <a:srgbClr val="0000FF"/>
                </a:solidFill>
              </a:rPr>
              <a:t>Br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641475" y="3271838"/>
            <a:ext cx="962025" cy="1774825"/>
            <a:chOff x="1034" y="2061"/>
            <a:chExt cx="606" cy="1118"/>
          </a:xfrm>
        </p:grpSpPr>
        <p:sp>
          <p:nvSpPr>
            <p:cNvPr id="13346" name="Rectangle 3"/>
            <p:cNvSpPr>
              <a:spLocks noChangeArrowheads="1"/>
            </p:cNvSpPr>
            <p:nvPr/>
          </p:nvSpPr>
          <p:spPr bwMode="auto">
            <a:xfrm>
              <a:off x="1034" y="2929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2</a:t>
              </a:r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 flipH="1">
              <a:off x="1147" y="2061"/>
              <a:ext cx="493" cy="8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203325" y="3224213"/>
            <a:ext cx="1233488" cy="1831975"/>
            <a:chOff x="758" y="2031"/>
            <a:chExt cx="777" cy="1154"/>
          </a:xfrm>
        </p:grpSpPr>
        <p:sp>
          <p:nvSpPr>
            <p:cNvPr id="13344" name="Line 17"/>
            <p:cNvSpPr>
              <a:spLocks noChangeShapeType="1"/>
            </p:cNvSpPr>
            <p:nvPr/>
          </p:nvSpPr>
          <p:spPr bwMode="auto">
            <a:xfrm>
              <a:off x="758" y="2031"/>
              <a:ext cx="64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Rectangle 30"/>
            <p:cNvSpPr>
              <a:spLocks noChangeArrowheads="1"/>
            </p:cNvSpPr>
            <p:nvPr/>
          </p:nvSpPr>
          <p:spPr bwMode="auto">
            <a:xfrm>
              <a:off x="1313" y="2935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3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551363" y="3244850"/>
            <a:ext cx="1014412" cy="1809750"/>
            <a:chOff x="2867" y="2044"/>
            <a:chExt cx="639" cy="1140"/>
          </a:xfrm>
        </p:grpSpPr>
        <p:sp>
          <p:nvSpPr>
            <p:cNvPr id="13342" name="Line 21"/>
            <p:cNvSpPr>
              <a:spLocks noChangeShapeType="1"/>
            </p:cNvSpPr>
            <p:nvPr/>
          </p:nvSpPr>
          <p:spPr bwMode="auto">
            <a:xfrm flipH="1">
              <a:off x="3012" y="2044"/>
              <a:ext cx="494" cy="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2867" y="2934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2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157663" y="3275013"/>
            <a:ext cx="1198562" cy="1779587"/>
            <a:chOff x="2619" y="2063"/>
            <a:chExt cx="755" cy="1121"/>
          </a:xfrm>
        </p:grpSpPr>
        <p:sp>
          <p:nvSpPr>
            <p:cNvPr id="13340" name="Line 18"/>
            <p:cNvSpPr>
              <a:spLocks noChangeShapeType="1"/>
            </p:cNvSpPr>
            <p:nvPr/>
          </p:nvSpPr>
          <p:spPr bwMode="auto">
            <a:xfrm>
              <a:off x="2619" y="2063"/>
              <a:ext cx="594" cy="8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Rectangle 32"/>
            <p:cNvSpPr>
              <a:spLocks noChangeArrowheads="1"/>
            </p:cNvSpPr>
            <p:nvPr/>
          </p:nvSpPr>
          <p:spPr bwMode="auto">
            <a:xfrm>
              <a:off x="3152" y="2934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2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29438" y="3286125"/>
            <a:ext cx="1268412" cy="1768475"/>
            <a:chOff x="4365" y="2070"/>
            <a:chExt cx="799" cy="1114"/>
          </a:xfrm>
        </p:grpSpPr>
        <p:sp>
          <p:nvSpPr>
            <p:cNvPr id="13338" name="Line 19"/>
            <p:cNvSpPr>
              <a:spLocks noChangeShapeType="1"/>
            </p:cNvSpPr>
            <p:nvPr/>
          </p:nvSpPr>
          <p:spPr bwMode="auto">
            <a:xfrm>
              <a:off x="4365" y="2070"/>
              <a:ext cx="658" cy="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Rectangle 33"/>
            <p:cNvSpPr>
              <a:spLocks noChangeArrowheads="1"/>
            </p:cNvSpPr>
            <p:nvPr/>
          </p:nvSpPr>
          <p:spPr bwMode="auto">
            <a:xfrm>
              <a:off x="4942" y="2934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3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294563" y="3289300"/>
            <a:ext cx="1117600" cy="1765300"/>
            <a:chOff x="4595" y="2072"/>
            <a:chExt cx="704" cy="1112"/>
          </a:xfrm>
        </p:grpSpPr>
        <p:sp>
          <p:nvSpPr>
            <p:cNvPr id="13336" name="Line 20"/>
            <p:cNvSpPr>
              <a:spLocks noChangeShapeType="1"/>
            </p:cNvSpPr>
            <p:nvPr/>
          </p:nvSpPr>
          <p:spPr bwMode="auto">
            <a:xfrm flipH="1">
              <a:off x="4732" y="2072"/>
              <a:ext cx="567" cy="8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34"/>
            <p:cNvSpPr>
              <a:spLocks noChangeArrowheads="1"/>
            </p:cNvSpPr>
            <p:nvPr/>
          </p:nvSpPr>
          <p:spPr bwMode="auto">
            <a:xfrm>
              <a:off x="4595" y="2934"/>
              <a:ext cx="2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/>
                <a:t>1</a:t>
              </a:r>
            </a:p>
          </p:txBody>
        </p:sp>
      </p:grp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1390650" y="5465763"/>
            <a:ext cx="1144588" cy="519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Al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4230688" y="5483225"/>
            <a:ext cx="1312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>
                <a:solidFill>
                  <a:srgbClr val="0000FF"/>
                </a:solidFill>
              </a:rPr>
              <a:t>S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7088188" y="5453063"/>
            <a:ext cx="106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In</a:t>
            </a:r>
            <a:r>
              <a:rPr lang="en-US" sz="2800" b="0">
                <a:solidFill>
                  <a:srgbClr val="0000FF"/>
                </a:solidFill>
              </a:rPr>
              <a:t>Br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35" name="Rectangle 6"/>
          <p:cNvSpPr>
            <a:spLocks noChangeArrowheads="1"/>
          </p:cNvSpPr>
          <p:nvPr/>
        </p:nvSpPr>
        <p:spPr bwMode="auto">
          <a:xfrm>
            <a:off x="504825" y="639763"/>
            <a:ext cx="31686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u="sng">
                <a:solidFill>
                  <a:srgbClr val="0000FF"/>
                </a:solidFill>
              </a:rPr>
              <a:t>criss-cross rule</a:t>
            </a:r>
            <a:r>
              <a:rPr lang="en-US" sz="3200" b="0">
                <a:solidFill>
                  <a:srgbClr val="0000FF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94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9" grpId="0" animBg="1"/>
      <p:bldP spid="59440" grpId="0" animBg="1"/>
      <p:bldP spid="59441" grpId="0" animBg="1"/>
      <p:bldP spid="59400" grpId="0" animBg="1"/>
      <p:bldP spid="59401" grpId="0"/>
      <p:bldP spid="59402" grpId="0"/>
      <p:bldP spid="59403" grpId="0"/>
      <p:bldP spid="59404" grpId="0"/>
      <p:bldP spid="59406" grpId="0"/>
      <p:bldP spid="59407" grpId="0"/>
      <p:bldP spid="59408" grpId="0"/>
      <p:bldP spid="59429" grpId="0" animBg="1"/>
      <p:bldP spid="59430" grpId="0"/>
      <p:bldP spid="594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ChangeArrowheads="1"/>
          </p:cNvSpPr>
          <p:nvPr/>
        </p:nvSpPr>
        <p:spPr bwMode="auto">
          <a:xfrm>
            <a:off x="5835650" y="2570163"/>
            <a:ext cx="2074863" cy="3686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001713" y="463550"/>
            <a:ext cx="7237412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>
                <a:solidFill>
                  <a:srgbClr val="0000FF"/>
                </a:solidFill>
              </a:rPr>
              <a:t>Writing Formulas w/Polyatomic Ions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7825" y="1354138"/>
            <a:ext cx="8386763" cy="946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Parentheses are required only when you need more</a:t>
            </a:r>
          </a:p>
          <a:p>
            <a:r>
              <a:rPr lang="en-US" sz="2800" b="0">
                <a:solidFill>
                  <a:srgbClr val="FF0000"/>
                </a:solidFill>
              </a:rPr>
              <a:t>than one “bunch” of a particular polyatomic ion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562100" y="2597150"/>
            <a:ext cx="3422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 baseline="30000">
                <a:solidFill>
                  <a:srgbClr val="FF00FF"/>
                </a:solidFill>
              </a:rPr>
              <a:t>2+</a:t>
            </a:r>
            <a:r>
              <a:rPr lang="en-US" sz="2800" b="0">
                <a:solidFill>
                  <a:srgbClr val="FF0000"/>
                </a:solidFill>
              </a:rPr>
              <a:t>	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SO</a:t>
            </a:r>
            <a:r>
              <a:rPr lang="en-US" sz="2800" b="0" baseline="-25000">
                <a:solidFill>
                  <a:srgbClr val="0000FF"/>
                </a:solidFill>
              </a:rPr>
              <a:t>4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555750" y="3248025"/>
            <a:ext cx="344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Mg</a:t>
            </a:r>
            <a:r>
              <a:rPr lang="en-US" sz="2800" b="0" baseline="30000">
                <a:solidFill>
                  <a:srgbClr val="FF00FF"/>
                </a:solidFill>
              </a:rPr>
              <a:t>2+</a:t>
            </a:r>
            <a:r>
              <a:rPr lang="en-US" sz="2800" b="0">
                <a:solidFill>
                  <a:srgbClr val="FF0000"/>
                </a:solidFill>
              </a:rPr>
              <a:t>	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NO</a:t>
            </a:r>
            <a:r>
              <a:rPr lang="en-US" sz="2800" b="0" baseline="-25000">
                <a:solidFill>
                  <a:srgbClr val="0000FF"/>
                </a:solidFill>
              </a:rPr>
              <a:t>2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557338" y="3887788"/>
            <a:ext cx="3522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NH</a:t>
            </a:r>
            <a:r>
              <a:rPr lang="en-US" sz="2800" b="0" baseline="-25000">
                <a:solidFill>
                  <a:srgbClr val="FF00FF"/>
                </a:solidFill>
              </a:rPr>
              <a:t>4</a:t>
            </a:r>
            <a:r>
              <a:rPr lang="en-US" sz="2800" b="0" baseline="30000">
                <a:solidFill>
                  <a:srgbClr val="FF00FF"/>
                </a:solidFill>
              </a:rPr>
              <a:t>+</a:t>
            </a:r>
            <a:r>
              <a:rPr lang="en-US" sz="2800" b="0">
                <a:solidFill>
                  <a:srgbClr val="FF0000"/>
                </a:solidFill>
              </a:rPr>
              <a:t>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ClO</a:t>
            </a:r>
            <a:r>
              <a:rPr lang="en-US" sz="2800" b="0" baseline="-25000">
                <a:solidFill>
                  <a:srgbClr val="0000FF"/>
                </a:solidFill>
              </a:rPr>
              <a:t>3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76388" y="4481513"/>
            <a:ext cx="3324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Sn</a:t>
            </a:r>
            <a:r>
              <a:rPr lang="en-US" sz="2800" b="0" baseline="30000">
                <a:solidFill>
                  <a:srgbClr val="FF00FF"/>
                </a:solidFill>
              </a:rPr>
              <a:t>4+</a:t>
            </a:r>
            <a:r>
              <a:rPr lang="en-US" sz="2800" b="0">
                <a:solidFill>
                  <a:srgbClr val="FF0000"/>
                </a:solidFill>
              </a:rPr>
              <a:t>	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SO</a:t>
            </a:r>
            <a:r>
              <a:rPr lang="en-US" sz="2800" b="0" baseline="-25000">
                <a:solidFill>
                  <a:srgbClr val="0000FF"/>
                </a:solidFill>
              </a:rPr>
              <a:t>4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566863" y="5095875"/>
            <a:ext cx="3697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Fe</a:t>
            </a:r>
            <a:r>
              <a:rPr lang="en-US" sz="2800" b="0" baseline="30000">
                <a:solidFill>
                  <a:srgbClr val="FF00FF"/>
                </a:solidFill>
              </a:rPr>
              <a:t>3+</a:t>
            </a:r>
            <a:r>
              <a:rPr lang="en-US" sz="2800" b="0">
                <a:solidFill>
                  <a:srgbClr val="FF0000"/>
                </a:solidFill>
              </a:rPr>
              <a:t>	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Cr</a:t>
            </a:r>
            <a:r>
              <a:rPr lang="en-US" sz="2800" b="0" baseline="-25000">
                <a:solidFill>
                  <a:srgbClr val="0000FF"/>
                </a:solidFill>
              </a:rPr>
              <a:t>2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-25000">
                <a:solidFill>
                  <a:srgbClr val="0000FF"/>
                </a:solidFill>
              </a:rPr>
              <a:t>7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560513" y="5678488"/>
            <a:ext cx="3032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NH</a:t>
            </a:r>
            <a:r>
              <a:rPr lang="en-US" sz="2800" b="0" baseline="-25000">
                <a:solidFill>
                  <a:srgbClr val="FF00FF"/>
                </a:solidFill>
              </a:rPr>
              <a:t>4</a:t>
            </a:r>
            <a:r>
              <a:rPr lang="en-US" sz="2800" b="0" baseline="30000">
                <a:solidFill>
                  <a:srgbClr val="FF00FF"/>
                </a:solidFill>
              </a:rPr>
              <a:t>+</a:t>
            </a:r>
            <a:r>
              <a:rPr lang="en-US" sz="2800" b="0" baseline="30000">
                <a:solidFill>
                  <a:srgbClr val="FF0000"/>
                </a:solidFill>
              </a:rPr>
              <a:t> 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	    </a:t>
            </a:r>
            <a:r>
              <a:rPr lang="en-US" sz="2800" b="0">
                <a:solidFill>
                  <a:srgbClr val="0000FF"/>
                </a:solidFill>
              </a:rPr>
              <a:t>N</a:t>
            </a:r>
            <a:r>
              <a:rPr lang="en-US" sz="2800" b="0" baseline="30000">
                <a:solidFill>
                  <a:srgbClr val="0000FF"/>
                </a:solidFill>
              </a:rPr>
              <a:t>3–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884863" y="2601913"/>
            <a:ext cx="1365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>
                <a:solidFill>
                  <a:srgbClr val="0000FF"/>
                </a:solidFill>
              </a:rPr>
              <a:t>SO</a:t>
            </a:r>
            <a:r>
              <a:rPr lang="en-US" sz="2800" b="0" baseline="-25000">
                <a:solidFill>
                  <a:srgbClr val="0000FF"/>
                </a:solidFill>
              </a:rPr>
              <a:t>4</a:t>
            </a:r>
            <a:r>
              <a:rPr lang="en-US" sz="2800" b="0"/>
              <a:t> 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5892800" y="3254375"/>
            <a:ext cx="181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Mg</a:t>
            </a:r>
            <a:r>
              <a:rPr lang="en-US" sz="2800" b="0"/>
              <a:t>(</a:t>
            </a:r>
            <a:r>
              <a:rPr lang="en-US" sz="2800" b="0">
                <a:solidFill>
                  <a:srgbClr val="0000FF"/>
                </a:solidFill>
              </a:rPr>
              <a:t>NO</a:t>
            </a:r>
            <a:r>
              <a:rPr lang="en-US" sz="2800" b="0" baseline="-25000">
                <a:solidFill>
                  <a:srgbClr val="0000FF"/>
                </a:solidFill>
              </a:rPr>
              <a:t>2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5881688" y="3892550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NH</a:t>
            </a:r>
            <a:r>
              <a:rPr lang="en-US" sz="2800" b="0" baseline="-25000">
                <a:solidFill>
                  <a:srgbClr val="FF00FF"/>
                </a:solidFill>
              </a:rPr>
              <a:t>4</a:t>
            </a:r>
            <a:r>
              <a:rPr lang="en-US" sz="2800" b="0">
                <a:solidFill>
                  <a:srgbClr val="0000FF"/>
                </a:solidFill>
              </a:rPr>
              <a:t>ClO</a:t>
            </a:r>
            <a:r>
              <a:rPr lang="en-US" sz="2800" b="0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5876925" y="4487863"/>
            <a:ext cx="1738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Sn</a:t>
            </a:r>
            <a:r>
              <a:rPr lang="en-US" sz="2800" b="0"/>
              <a:t>(</a:t>
            </a:r>
            <a:r>
              <a:rPr lang="en-US" sz="2800" b="0">
                <a:solidFill>
                  <a:srgbClr val="0000FF"/>
                </a:solidFill>
              </a:rPr>
              <a:t>SO</a:t>
            </a:r>
            <a:r>
              <a:rPr lang="en-US" sz="2800" b="0" baseline="-25000">
                <a:solidFill>
                  <a:srgbClr val="0000FF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5854700" y="5099050"/>
            <a:ext cx="2128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FF"/>
                </a:solidFill>
              </a:rPr>
              <a:t>Fe</a:t>
            </a:r>
            <a:r>
              <a:rPr lang="en-US" sz="2800" b="0" baseline="-25000"/>
              <a:t>2</a:t>
            </a:r>
            <a:r>
              <a:rPr lang="en-US" sz="2800" b="0"/>
              <a:t>(</a:t>
            </a:r>
            <a:r>
              <a:rPr lang="en-US" sz="2800" b="0">
                <a:solidFill>
                  <a:srgbClr val="0000FF"/>
                </a:solidFill>
              </a:rPr>
              <a:t>Cr</a:t>
            </a:r>
            <a:r>
              <a:rPr lang="en-US" sz="2800" b="0" baseline="-25000">
                <a:solidFill>
                  <a:srgbClr val="0000FF"/>
                </a:solidFill>
              </a:rPr>
              <a:t>2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-25000">
                <a:solidFill>
                  <a:srgbClr val="0000FF"/>
                </a:solidFill>
              </a:rPr>
              <a:t>7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 b="0"/>
              <a:t> 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854700" y="5678488"/>
            <a:ext cx="156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(</a:t>
            </a:r>
            <a:r>
              <a:rPr lang="en-US" sz="2800" b="0">
                <a:solidFill>
                  <a:srgbClr val="FF00FF"/>
                </a:solidFill>
              </a:rPr>
              <a:t>NH</a:t>
            </a:r>
            <a:r>
              <a:rPr lang="en-US" sz="2800" b="0" baseline="-25000">
                <a:solidFill>
                  <a:srgbClr val="FF00FF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FF"/>
                </a:solidFill>
              </a:rPr>
              <a:t>N</a:t>
            </a:r>
            <a:r>
              <a:rPr lang="en-US" sz="28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508500" y="14986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FF0000"/>
                </a:solidFill>
              </a:rPr>
              <a:t>ide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339850" y="1495425"/>
            <a:ext cx="333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Calcium hydrox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08500" y="14986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ide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757363" y="2374900"/>
            <a:ext cx="1116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Ca</a:t>
            </a:r>
            <a:r>
              <a:rPr lang="en-US" sz="3600" b="0" baseline="30000">
                <a:solidFill>
                  <a:srgbClr val="000000"/>
                </a:solidFill>
              </a:rPr>
              <a:t>2+</a:t>
            </a:r>
            <a:endParaRPr lang="en-US" sz="3600" b="0">
              <a:solidFill>
                <a:srgbClr val="000000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652838" y="2378075"/>
            <a:ext cx="97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OH</a:t>
            </a:r>
            <a:r>
              <a:rPr lang="en-US" sz="3600" b="0" baseline="30000">
                <a:solidFill>
                  <a:srgbClr val="000000"/>
                </a:solidFill>
              </a:rPr>
              <a:t>-</a:t>
            </a:r>
            <a:endParaRPr lang="en-US" sz="3600" b="0">
              <a:solidFill>
                <a:srgbClr val="000000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513013" y="3130550"/>
            <a:ext cx="1624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CaOH</a:t>
            </a:r>
            <a:r>
              <a:rPr lang="en-US" sz="3600" b="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522538" y="4578350"/>
            <a:ext cx="1928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Ca(OH)</a:t>
            </a:r>
            <a:r>
              <a:rPr lang="en-US" sz="3600" b="0" baseline="-2500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78463" y="2622550"/>
            <a:ext cx="2176462" cy="1412875"/>
            <a:chOff x="4021" y="1652"/>
            <a:chExt cx="1371" cy="890"/>
          </a:xfrm>
        </p:grpSpPr>
        <p:sp>
          <p:nvSpPr>
            <p:cNvPr id="67599" name="Text Box 13"/>
            <p:cNvSpPr txBox="1">
              <a:spLocks noChangeArrowheads="1"/>
            </p:cNvSpPr>
            <p:nvPr/>
          </p:nvSpPr>
          <p:spPr bwMode="auto">
            <a:xfrm>
              <a:off x="4021" y="1902"/>
              <a:ext cx="9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0">
                  <a:solidFill>
                    <a:srgbClr val="000000"/>
                  </a:solidFill>
                </a:rPr>
                <a:t>Ca - O</a:t>
              </a:r>
            </a:p>
          </p:txBody>
        </p:sp>
        <p:sp>
          <p:nvSpPr>
            <p:cNvPr id="67600" name="Line 14"/>
            <p:cNvSpPr>
              <a:spLocks noChangeShapeType="1"/>
            </p:cNvSpPr>
            <p:nvPr/>
          </p:nvSpPr>
          <p:spPr bwMode="auto">
            <a:xfrm flipV="1">
              <a:off x="4951" y="1949"/>
              <a:ext cx="111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601" name="Text Box 15"/>
            <p:cNvSpPr txBox="1">
              <a:spLocks noChangeArrowheads="1"/>
            </p:cNvSpPr>
            <p:nvPr/>
          </p:nvSpPr>
          <p:spPr bwMode="auto">
            <a:xfrm>
              <a:off x="5068" y="1652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7602" name="Line 16"/>
            <p:cNvSpPr>
              <a:spLocks noChangeShapeType="1"/>
            </p:cNvSpPr>
            <p:nvPr/>
          </p:nvSpPr>
          <p:spPr bwMode="auto">
            <a:xfrm>
              <a:off x="4957" y="2219"/>
              <a:ext cx="111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603" name="Text Box 17"/>
            <p:cNvSpPr txBox="1">
              <a:spLocks noChangeArrowheads="1"/>
            </p:cNvSpPr>
            <p:nvPr/>
          </p:nvSpPr>
          <p:spPr bwMode="auto">
            <a:xfrm>
              <a:off x="5068" y="213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0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013325" y="4625975"/>
            <a:ext cx="307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000000"/>
                </a:solidFill>
              </a:rPr>
              <a:t>HO - Ca - OH 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3132138" y="39719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</a:rPr>
              <a:t>vs.</a:t>
            </a:r>
          </a:p>
        </p:txBody>
      </p:sp>
      <p:sp>
        <p:nvSpPr>
          <p:cNvPr id="67596" name="Text Box 19"/>
          <p:cNvSpPr txBox="1">
            <a:spLocks noChangeArrowheads="1"/>
          </p:cNvSpPr>
          <p:nvPr/>
        </p:nvSpPr>
        <p:spPr bwMode="auto">
          <a:xfrm>
            <a:off x="938213" y="287338"/>
            <a:ext cx="700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The Importance of Parentheses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09563" y="5865813"/>
            <a:ext cx="86185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</a:rPr>
              <a:t>The formulas imply two totally different compounds!</a:t>
            </a:r>
          </a:p>
        </p:txBody>
      </p:sp>
      <p:sp>
        <p:nvSpPr>
          <p:cNvPr id="19" name="Oval 18"/>
          <p:cNvSpPr/>
          <p:nvPr/>
        </p:nvSpPr>
        <p:spPr>
          <a:xfrm>
            <a:off x="2143125" y="4448175"/>
            <a:ext cx="6096000" cy="962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9" grpId="0"/>
      <p:bldP spid="93189" grpId="1"/>
      <p:bldP spid="93190" grpId="0"/>
      <p:bldP spid="93191" grpId="0"/>
      <p:bldP spid="93192" grpId="0"/>
      <p:bldP spid="93195" grpId="0"/>
      <p:bldP spid="93202" grpId="0"/>
      <p:bldP spid="93203" grpId="0"/>
      <p:bldP spid="3483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57713" y="9477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1+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68563" y="2746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>
                <a:solidFill>
                  <a:srgbClr val="0000FF"/>
                </a:solidFill>
              </a:rPr>
              <a:t>Charges Reminder! 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93738" y="3219450"/>
            <a:ext cx="7772400" cy="3022600"/>
            <a:chOff x="4392" y="2448"/>
            <a:chExt cx="6480" cy="2520"/>
          </a:xfrm>
        </p:grpSpPr>
        <p:sp>
          <p:nvSpPr>
            <p:cNvPr id="15379" name="Rectangle 38"/>
            <p:cNvSpPr>
              <a:spLocks noChangeArrowheads="1"/>
            </p:cNvSpPr>
            <p:nvPr/>
          </p:nvSpPr>
          <p:spPr bwMode="auto">
            <a:xfrm>
              <a:off x="547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0" name="Rectangle 37"/>
            <p:cNvSpPr>
              <a:spLocks noChangeArrowheads="1"/>
            </p:cNvSpPr>
            <p:nvPr/>
          </p:nvSpPr>
          <p:spPr bwMode="auto">
            <a:xfrm>
              <a:off x="583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1" name="Rectangle 36"/>
            <p:cNvSpPr>
              <a:spLocks noChangeArrowheads="1"/>
            </p:cNvSpPr>
            <p:nvPr/>
          </p:nvSpPr>
          <p:spPr bwMode="auto">
            <a:xfrm>
              <a:off x="619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2" name="Rectangle 35"/>
            <p:cNvSpPr>
              <a:spLocks noChangeArrowheads="1"/>
            </p:cNvSpPr>
            <p:nvPr/>
          </p:nvSpPr>
          <p:spPr bwMode="auto">
            <a:xfrm>
              <a:off x="655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3" name="Rectangle 34"/>
            <p:cNvSpPr>
              <a:spLocks noChangeArrowheads="1"/>
            </p:cNvSpPr>
            <p:nvPr/>
          </p:nvSpPr>
          <p:spPr bwMode="auto">
            <a:xfrm>
              <a:off x="4752" y="2808"/>
              <a:ext cx="360" cy="21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4" name="Rectangle 33"/>
            <p:cNvSpPr>
              <a:spLocks noChangeArrowheads="1"/>
            </p:cNvSpPr>
            <p:nvPr/>
          </p:nvSpPr>
          <p:spPr bwMode="auto">
            <a:xfrm>
              <a:off x="4392" y="2448"/>
              <a:ext cx="360" cy="25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5" name="Rectangle 32"/>
            <p:cNvSpPr>
              <a:spLocks noChangeArrowheads="1"/>
            </p:cNvSpPr>
            <p:nvPr/>
          </p:nvSpPr>
          <p:spPr bwMode="auto">
            <a:xfrm>
              <a:off x="691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6" name="Rectangle 31"/>
            <p:cNvSpPr>
              <a:spLocks noChangeArrowheads="1"/>
            </p:cNvSpPr>
            <p:nvPr/>
          </p:nvSpPr>
          <p:spPr bwMode="auto">
            <a:xfrm>
              <a:off x="727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7" name="Rectangle 30"/>
            <p:cNvSpPr>
              <a:spLocks noChangeArrowheads="1"/>
            </p:cNvSpPr>
            <p:nvPr/>
          </p:nvSpPr>
          <p:spPr bwMode="auto">
            <a:xfrm>
              <a:off x="8352" y="3528"/>
              <a:ext cx="360" cy="108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8" name="Rectangle 29"/>
            <p:cNvSpPr>
              <a:spLocks noChangeArrowheads="1"/>
            </p:cNvSpPr>
            <p:nvPr/>
          </p:nvSpPr>
          <p:spPr bwMode="auto">
            <a:xfrm>
              <a:off x="871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89" name="Rectangle 28"/>
            <p:cNvSpPr>
              <a:spLocks noChangeArrowheads="1"/>
            </p:cNvSpPr>
            <p:nvPr/>
          </p:nvSpPr>
          <p:spPr bwMode="auto">
            <a:xfrm>
              <a:off x="907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0" name="Rectangle 27"/>
            <p:cNvSpPr>
              <a:spLocks noChangeArrowheads="1"/>
            </p:cNvSpPr>
            <p:nvPr/>
          </p:nvSpPr>
          <p:spPr bwMode="auto">
            <a:xfrm>
              <a:off x="943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1" name="Rectangle 26"/>
            <p:cNvSpPr>
              <a:spLocks noChangeArrowheads="1"/>
            </p:cNvSpPr>
            <p:nvPr/>
          </p:nvSpPr>
          <p:spPr bwMode="auto">
            <a:xfrm>
              <a:off x="979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2" name="Rectangle 25"/>
            <p:cNvSpPr>
              <a:spLocks noChangeArrowheads="1"/>
            </p:cNvSpPr>
            <p:nvPr/>
          </p:nvSpPr>
          <p:spPr bwMode="auto">
            <a:xfrm>
              <a:off x="1015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3" name="Rectangle 24"/>
            <p:cNvSpPr>
              <a:spLocks noChangeArrowheads="1"/>
            </p:cNvSpPr>
            <p:nvPr/>
          </p:nvSpPr>
          <p:spPr bwMode="auto">
            <a:xfrm>
              <a:off x="10512" y="2808"/>
              <a:ext cx="360" cy="1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4" name="Rectangle 23"/>
            <p:cNvSpPr>
              <a:spLocks noChangeArrowheads="1"/>
            </p:cNvSpPr>
            <p:nvPr/>
          </p:nvSpPr>
          <p:spPr bwMode="auto">
            <a:xfrm>
              <a:off x="7992" y="3528"/>
              <a:ext cx="360" cy="108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5" name="Rectangle 22"/>
            <p:cNvSpPr>
              <a:spLocks noChangeArrowheads="1"/>
            </p:cNvSpPr>
            <p:nvPr/>
          </p:nvSpPr>
          <p:spPr bwMode="auto">
            <a:xfrm>
              <a:off x="7632" y="3528"/>
              <a:ext cx="360" cy="108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6" name="Rectangle 21"/>
            <p:cNvSpPr>
              <a:spLocks noChangeArrowheads="1"/>
            </p:cNvSpPr>
            <p:nvPr/>
          </p:nvSpPr>
          <p:spPr bwMode="auto">
            <a:xfrm>
              <a:off x="4752" y="3528"/>
              <a:ext cx="612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7" name="Rectangle 20"/>
            <p:cNvSpPr>
              <a:spLocks noChangeArrowheads="1"/>
            </p:cNvSpPr>
            <p:nvPr/>
          </p:nvSpPr>
          <p:spPr bwMode="auto">
            <a:xfrm>
              <a:off x="4392" y="3888"/>
              <a:ext cx="648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8" name="Rectangle 19"/>
            <p:cNvSpPr>
              <a:spLocks noChangeArrowheads="1"/>
            </p:cNvSpPr>
            <p:nvPr/>
          </p:nvSpPr>
          <p:spPr bwMode="auto">
            <a:xfrm>
              <a:off x="4752" y="4248"/>
              <a:ext cx="612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399" name="Rectangle 18"/>
            <p:cNvSpPr>
              <a:spLocks noChangeArrowheads="1"/>
            </p:cNvSpPr>
            <p:nvPr/>
          </p:nvSpPr>
          <p:spPr bwMode="auto">
            <a:xfrm>
              <a:off x="8712" y="3168"/>
              <a:ext cx="216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0" name="Rectangle 17"/>
            <p:cNvSpPr>
              <a:spLocks noChangeArrowheads="1"/>
            </p:cNvSpPr>
            <p:nvPr/>
          </p:nvSpPr>
          <p:spPr bwMode="auto">
            <a:xfrm>
              <a:off x="4392" y="2448"/>
              <a:ext cx="36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1" name="Rectangle 16"/>
            <p:cNvSpPr>
              <a:spLocks noChangeArrowheads="1"/>
            </p:cNvSpPr>
            <p:nvPr/>
          </p:nvSpPr>
          <p:spPr bwMode="auto">
            <a:xfrm>
              <a:off x="4392" y="2808"/>
              <a:ext cx="72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2" name="Rectangle 15"/>
            <p:cNvSpPr>
              <a:spLocks noChangeArrowheads="1"/>
            </p:cNvSpPr>
            <p:nvPr/>
          </p:nvSpPr>
          <p:spPr bwMode="auto">
            <a:xfrm>
              <a:off x="511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3" name="Rectangle 14"/>
            <p:cNvSpPr>
              <a:spLocks noChangeArrowheads="1"/>
            </p:cNvSpPr>
            <p:nvPr/>
          </p:nvSpPr>
          <p:spPr bwMode="auto">
            <a:xfrm>
              <a:off x="4392" y="3528"/>
              <a:ext cx="360" cy="14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4" name="Rectangle 13"/>
            <p:cNvSpPr>
              <a:spLocks noChangeArrowheads="1"/>
            </p:cNvSpPr>
            <p:nvPr/>
          </p:nvSpPr>
          <p:spPr bwMode="auto">
            <a:xfrm>
              <a:off x="4392" y="4608"/>
              <a:ext cx="36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5" name="Rectangle 12"/>
            <p:cNvSpPr>
              <a:spLocks noChangeArrowheads="1"/>
            </p:cNvSpPr>
            <p:nvPr/>
          </p:nvSpPr>
          <p:spPr bwMode="auto">
            <a:xfrm>
              <a:off x="10512" y="2448"/>
              <a:ext cx="360" cy="3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6" name="Rectangle 11" descr="Horizontal brick"/>
            <p:cNvSpPr>
              <a:spLocks noChangeArrowheads="1"/>
            </p:cNvSpPr>
            <p:nvPr/>
          </p:nvSpPr>
          <p:spPr bwMode="auto">
            <a:xfrm>
              <a:off x="4392" y="2448"/>
              <a:ext cx="360" cy="252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7" name="Rectangle 10" descr="Horizontal brick"/>
            <p:cNvSpPr>
              <a:spLocks noChangeArrowheads="1"/>
            </p:cNvSpPr>
            <p:nvPr/>
          </p:nvSpPr>
          <p:spPr bwMode="auto">
            <a:xfrm>
              <a:off x="10512" y="2448"/>
              <a:ext cx="360" cy="216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8" name="Rectangle 9" descr="Horizontal brick"/>
            <p:cNvSpPr>
              <a:spLocks noChangeArrowheads="1"/>
            </p:cNvSpPr>
            <p:nvPr/>
          </p:nvSpPr>
          <p:spPr bwMode="auto">
            <a:xfrm>
              <a:off x="10152" y="2808"/>
              <a:ext cx="360" cy="18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09" name="Rectangle 8" descr="Horizontal brick"/>
            <p:cNvSpPr>
              <a:spLocks noChangeArrowheads="1"/>
            </p:cNvSpPr>
            <p:nvPr/>
          </p:nvSpPr>
          <p:spPr bwMode="auto">
            <a:xfrm>
              <a:off x="9792" y="2808"/>
              <a:ext cx="360" cy="18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10" name="Rectangle 7" descr="Horizontal brick"/>
            <p:cNvSpPr>
              <a:spLocks noChangeArrowheads="1"/>
            </p:cNvSpPr>
            <p:nvPr/>
          </p:nvSpPr>
          <p:spPr bwMode="auto">
            <a:xfrm>
              <a:off x="9432" y="2808"/>
              <a:ext cx="360" cy="18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11" name="Rectangle 6" descr="Horizontal brick"/>
            <p:cNvSpPr>
              <a:spLocks noChangeArrowheads="1"/>
            </p:cNvSpPr>
            <p:nvPr/>
          </p:nvSpPr>
          <p:spPr bwMode="auto">
            <a:xfrm>
              <a:off x="8712" y="2808"/>
              <a:ext cx="360" cy="18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412" name="Rectangle 5" descr="Horizontal brick"/>
            <p:cNvSpPr>
              <a:spLocks noChangeArrowheads="1"/>
            </p:cNvSpPr>
            <p:nvPr/>
          </p:nvSpPr>
          <p:spPr bwMode="auto">
            <a:xfrm>
              <a:off x="4752" y="2808"/>
              <a:ext cx="360" cy="216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15365" name="Rectangle 40"/>
          <p:cNvSpPr>
            <a:spLocks noChangeArrowheads="1"/>
          </p:cNvSpPr>
          <p:nvPr/>
        </p:nvSpPr>
        <p:spPr bwMode="auto">
          <a:xfrm>
            <a:off x="2576513" y="952500"/>
            <a:ext cx="214312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74638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1:	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2: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3: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5: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6: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7:</a:t>
            </a:r>
          </a:p>
          <a:p>
            <a:pPr indent="274638" eaLnBrk="0" hangingPunct="0"/>
            <a:r>
              <a:rPr lang="en-US" sz="2800" b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Group 8: 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4562475" y="1376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2+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4564063" y="17954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3+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4557713" y="22320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3–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4567238" y="26590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2–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4543425" y="30797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1–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527550" y="35163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0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9438" y="27384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1+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1049338" y="31527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2+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5767388" y="31511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3+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6604000" y="31527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3–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021513" y="31575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2–</a:t>
            </a:r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7416800" y="31734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1–</a:t>
            </a: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921625" y="2752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97" grpId="0"/>
      <p:bldP spid="45098" grpId="0"/>
      <p:bldP spid="45099" grpId="0"/>
      <p:bldP spid="45100" grpId="0"/>
      <p:bldP spid="45101" grpId="0"/>
      <p:bldP spid="45102" grpId="0"/>
      <p:bldP spid="45104" grpId="0"/>
      <p:bldP spid="45105" grpId="0"/>
      <p:bldP spid="45106" grpId="0"/>
      <p:bldP spid="45107" grpId="0"/>
      <p:bldP spid="45108" grpId="0"/>
      <p:bldP spid="45109" grpId="0"/>
      <p:bldP spid="45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863600" y="328613"/>
            <a:ext cx="7340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Inorganic Nomenclature</a:t>
            </a:r>
            <a:r>
              <a:rPr lang="en-US" sz="4800" b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3507" name="Picture 19" descr="firework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340225"/>
            <a:ext cx="1793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23" descr="red_devil_5_op_54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435475"/>
            <a:ext cx="1422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39750" y="1377950"/>
            <a:ext cx="2295525" cy="2797175"/>
            <a:chOff x="340" y="868"/>
            <a:chExt cx="1446" cy="1762"/>
          </a:xfrm>
        </p:grpSpPr>
        <p:pic>
          <p:nvPicPr>
            <p:cNvPr id="16402" name="Picture 14" descr="ni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868"/>
              <a:ext cx="1138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Rectangle 17"/>
            <p:cNvSpPr>
              <a:spLocks noChangeArrowheads="1"/>
            </p:cNvSpPr>
            <p:nvPr/>
          </p:nvSpPr>
          <p:spPr bwMode="auto">
            <a:xfrm>
              <a:off x="340" y="1745"/>
              <a:ext cx="142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potassium</a:t>
              </a:r>
            </a:p>
            <a:p>
              <a:pPr algn="ctr"/>
              <a:r>
                <a:rPr lang="en-US" sz="2800" b="0"/>
                <a:t>nitrate</a:t>
              </a:r>
            </a:p>
          </p:txBody>
        </p:sp>
        <p:sp>
          <p:nvSpPr>
            <p:cNvPr id="16404" name="Rectangle 25"/>
            <p:cNvSpPr>
              <a:spLocks noChangeArrowheads="1"/>
            </p:cNvSpPr>
            <p:nvPr/>
          </p:nvSpPr>
          <p:spPr bwMode="auto">
            <a:xfrm>
              <a:off x="358" y="2303"/>
              <a:ext cx="1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KNO</a:t>
              </a:r>
              <a:r>
                <a:rPr lang="en-US" sz="2800" b="0" baseline="-25000"/>
                <a:t>3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403975" y="1273175"/>
            <a:ext cx="2266950" cy="2946400"/>
            <a:chOff x="4034" y="802"/>
            <a:chExt cx="1428" cy="1856"/>
          </a:xfrm>
        </p:grpSpPr>
        <p:sp>
          <p:nvSpPr>
            <p:cNvPr id="16399" name="Rectangle 3"/>
            <p:cNvSpPr>
              <a:spLocks noChangeArrowheads="1"/>
            </p:cNvSpPr>
            <p:nvPr/>
          </p:nvSpPr>
          <p:spPr bwMode="auto">
            <a:xfrm>
              <a:off x="4160" y="1765"/>
              <a:ext cx="117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sodium</a:t>
              </a:r>
            </a:p>
            <a:p>
              <a:pPr algn="ctr"/>
              <a:r>
                <a:rPr lang="en-US" sz="2800" b="0"/>
                <a:t>hydroxide</a:t>
              </a:r>
            </a:p>
          </p:txBody>
        </p:sp>
        <p:pic>
          <p:nvPicPr>
            <p:cNvPr id="16400" name="Picture 21" descr="01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802"/>
              <a:ext cx="937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Rectangle 26"/>
            <p:cNvSpPr>
              <a:spLocks noChangeArrowheads="1"/>
            </p:cNvSpPr>
            <p:nvPr/>
          </p:nvSpPr>
          <p:spPr bwMode="auto">
            <a:xfrm>
              <a:off x="4034" y="2331"/>
              <a:ext cx="1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NaOH</a:t>
              </a:r>
              <a:endParaRPr lang="en-US" sz="2800" b="0" baseline="-25000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836863" y="5680075"/>
            <a:ext cx="3775075" cy="974725"/>
            <a:chOff x="1787" y="3578"/>
            <a:chExt cx="2378" cy="614"/>
          </a:xfrm>
        </p:grpSpPr>
        <p:sp>
          <p:nvSpPr>
            <p:cNvPr id="16397" name="Rectangle 24"/>
            <p:cNvSpPr>
              <a:spLocks noChangeArrowheads="1"/>
            </p:cNvSpPr>
            <p:nvPr/>
          </p:nvSpPr>
          <p:spPr bwMode="auto">
            <a:xfrm>
              <a:off x="1787" y="3578"/>
              <a:ext cx="2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dinitrogen monoxide</a:t>
              </a:r>
            </a:p>
          </p:txBody>
        </p:sp>
        <p:sp>
          <p:nvSpPr>
            <p:cNvPr id="16398" name="Rectangle 27"/>
            <p:cNvSpPr>
              <a:spLocks noChangeArrowheads="1"/>
            </p:cNvSpPr>
            <p:nvPr/>
          </p:nvSpPr>
          <p:spPr bwMode="auto">
            <a:xfrm>
              <a:off x="2625" y="3865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N</a:t>
              </a:r>
              <a:r>
                <a:rPr lang="en-US" sz="2800" b="0" baseline="-25000"/>
                <a:t>2</a:t>
              </a:r>
              <a:r>
                <a:rPr lang="en-US" sz="2800" b="0"/>
                <a:t>O</a:t>
              </a:r>
              <a:endParaRPr lang="en-US" sz="2800" b="0" baseline="-2500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595688" y="1406525"/>
            <a:ext cx="2295525" cy="2817813"/>
            <a:chOff x="2265" y="886"/>
            <a:chExt cx="1446" cy="1775"/>
          </a:xfrm>
        </p:grpSpPr>
        <p:pic>
          <p:nvPicPr>
            <p:cNvPr id="16394" name="Picture 29" descr="PR18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" y="886"/>
              <a:ext cx="1116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30"/>
            <p:cNvSpPr>
              <a:spLocks noChangeArrowheads="1"/>
            </p:cNvSpPr>
            <p:nvPr/>
          </p:nvSpPr>
          <p:spPr bwMode="auto">
            <a:xfrm>
              <a:off x="2265" y="1749"/>
              <a:ext cx="142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copper (II)</a:t>
              </a:r>
            </a:p>
            <a:p>
              <a:pPr algn="ctr"/>
              <a:r>
                <a:rPr lang="en-US" sz="2800" b="0"/>
                <a:t>sulfate</a:t>
              </a:r>
            </a:p>
          </p:txBody>
        </p:sp>
        <p:sp>
          <p:nvSpPr>
            <p:cNvPr id="16396" name="Rectangle 31"/>
            <p:cNvSpPr>
              <a:spLocks noChangeArrowheads="1"/>
            </p:cNvSpPr>
            <p:nvPr/>
          </p:nvSpPr>
          <p:spPr bwMode="auto">
            <a:xfrm>
              <a:off x="2283" y="2334"/>
              <a:ext cx="1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CuSO</a:t>
              </a:r>
              <a:r>
                <a:rPr lang="en-US" sz="2800" b="0" baseline="-25000"/>
                <a:t>4</a:t>
              </a:r>
            </a:p>
          </p:txBody>
        </p:sp>
      </p:grpSp>
      <p:pic>
        <p:nvPicPr>
          <p:cNvPr id="12311" name="Picture 23" descr="laughing%20gas-jj-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224338"/>
            <a:ext cx="1997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Nomenclature - </a:t>
            </a:r>
            <a:r>
              <a:rPr lang="en-US" i="1">
                <a:solidFill>
                  <a:schemeClr val="bg1"/>
                </a:solidFill>
              </a:rPr>
              <a:t>Humor</a:t>
            </a: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335088" y="4724400"/>
            <a:ext cx="3114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“Ferrous Wheel”</a:t>
            </a: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379538" y="5638800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Fe = iron  (Latin = ferrum)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903288" y="6056313"/>
            <a:ext cx="410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Fe</a:t>
            </a:r>
            <a:r>
              <a:rPr lang="en-US" baseline="30000">
                <a:solidFill>
                  <a:srgbClr val="FFFFFF"/>
                </a:solidFill>
              </a:rPr>
              <a:t>2+</a:t>
            </a:r>
            <a:r>
              <a:rPr lang="en-US">
                <a:solidFill>
                  <a:srgbClr val="FFFFFF"/>
                </a:solidFill>
              </a:rPr>
              <a:t>  =  lower oxidation state = ferr</a:t>
            </a:r>
            <a:r>
              <a:rPr lang="en-US" i="1">
                <a:solidFill>
                  <a:srgbClr val="FFFFFF"/>
                </a:solidFill>
              </a:rPr>
              <a:t>ous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Fe</a:t>
            </a:r>
            <a:r>
              <a:rPr lang="en-US" baseline="30000">
                <a:solidFill>
                  <a:srgbClr val="FFFFFF"/>
                </a:solidFill>
              </a:rPr>
              <a:t>3+</a:t>
            </a:r>
            <a:r>
              <a:rPr lang="en-US">
                <a:solidFill>
                  <a:srgbClr val="FFFFFF"/>
                </a:solidFill>
              </a:rPr>
              <a:t>  =  higher oxidation state  =  ferr</a:t>
            </a:r>
            <a:r>
              <a:rPr lang="en-US" i="1">
                <a:solidFill>
                  <a:srgbClr val="FFFFFF"/>
                </a:solidFill>
              </a:rPr>
              <a:t>ic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19788" y="2176463"/>
            <a:ext cx="1497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4B"/>
                </a:solidFill>
              </a:rPr>
              <a:t>BaNa</a:t>
            </a:r>
            <a:r>
              <a:rPr lang="en-US" sz="3600" baseline="-25000">
                <a:solidFill>
                  <a:srgbClr val="FFFF4B"/>
                </a:solidFill>
              </a:rPr>
              <a:t>2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5707063" y="4038600"/>
            <a:ext cx="198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“</a:t>
            </a:r>
            <a:r>
              <a:rPr lang="en-US" sz="3200">
                <a:solidFill>
                  <a:srgbClr val="FFFF4B"/>
                </a:solidFill>
              </a:rPr>
              <a:t>BaNaNa</a:t>
            </a:r>
            <a:r>
              <a:rPr lang="en-US" sz="320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405512" name="Picture 8" descr="banana-bunch_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048000"/>
            <a:ext cx="962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55688" y="1600200"/>
            <a:ext cx="3276600" cy="2667000"/>
            <a:chOff x="480" y="1008"/>
            <a:chExt cx="2064" cy="1680"/>
          </a:xfrm>
        </p:grpSpPr>
        <p:sp>
          <p:nvSpPr>
            <p:cNvPr id="17420" name="AutoShape 10"/>
            <p:cNvSpPr>
              <a:spLocks noChangeArrowheads="1"/>
            </p:cNvSpPr>
            <p:nvPr/>
          </p:nvSpPr>
          <p:spPr bwMode="auto">
            <a:xfrm>
              <a:off x="912" y="1248"/>
              <a:ext cx="1200" cy="12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1759" y="1008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2" name="Text Box 12"/>
            <p:cNvSpPr txBox="1">
              <a:spLocks noChangeArrowheads="1"/>
            </p:cNvSpPr>
            <p:nvPr/>
          </p:nvSpPr>
          <p:spPr bwMode="auto">
            <a:xfrm>
              <a:off x="2095" y="1392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864" y="1008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4" name="Text Box 14"/>
            <p:cNvSpPr txBox="1">
              <a:spLocks noChangeArrowheads="1"/>
            </p:cNvSpPr>
            <p:nvPr/>
          </p:nvSpPr>
          <p:spPr bwMode="auto">
            <a:xfrm>
              <a:off x="528" y="1392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5" name="Text Box 15"/>
            <p:cNvSpPr txBox="1">
              <a:spLocks noChangeArrowheads="1"/>
            </p:cNvSpPr>
            <p:nvPr/>
          </p:nvSpPr>
          <p:spPr bwMode="auto">
            <a:xfrm>
              <a:off x="480" y="1968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6" name="Text Box 16"/>
            <p:cNvSpPr txBox="1">
              <a:spLocks noChangeArrowheads="1"/>
            </p:cNvSpPr>
            <p:nvPr/>
          </p:nvSpPr>
          <p:spPr bwMode="auto">
            <a:xfrm>
              <a:off x="912" y="2400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7" name="Text Box 17"/>
            <p:cNvSpPr txBox="1">
              <a:spLocks noChangeArrowheads="1"/>
            </p:cNvSpPr>
            <p:nvPr/>
          </p:nvSpPr>
          <p:spPr bwMode="auto">
            <a:xfrm>
              <a:off x="2095" y="2016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8" name="Text Box 18"/>
            <p:cNvSpPr txBox="1">
              <a:spLocks noChangeArrowheads="1"/>
            </p:cNvSpPr>
            <p:nvPr/>
          </p:nvSpPr>
          <p:spPr bwMode="auto">
            <a:xfrm>
              <a:off x="1663" y="2400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9" name="Oval 19"/>
            <p:cNvSpPr>
              <a:spLocks noChangeArrowheads="1"/>
            </p:cNvSpPr>
            <p:nvPr/>
          </p:nvSpPr>
          <p:spPr bwMode="auto">
            <a:xfrm>
              <a:off x="864" y="1200"/>
              <a:ext cx="1296" cy="129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</p:grpSp>
      <p:sp>
        <p:nvSpPr>
          <p:cNvPr id="405528" name="Text Box 24"/>
          <p:cNvSpPr txBox="1">
            <a:spLocks noChangeArrowheads="1"/>
          </p:cNvSpPr>
          <p:nvPr/>
        </p:nvSpPr>
        <p:spPr bwMode="auto">
          <a:xfrm>
            <a:off x="5549900" y="4891088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What weapon can you make 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from the elements nickel, 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potassium and iron?</a:t>
            </a:r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6435725" y="60277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E7CEB5"/>
                </a:solidFill>
              </a:rPr>
              <a:t>A  KNiFe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  <p:bldP spid="405508" grpId="0"/>
      <p:bldP spid="405509" grpId="0"/>
      <p:bldP spid="405511" grpId="0"/>
      <p:bldP spid="405528" grpId="0"/>
      <p:bldP spid="4055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736600" y="528638"/>
            <a:ext cx="470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9900"/>
                </a:solidFill>
              </a:rPr>
              <a:t>Teacher:  What is the formula for water?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736600" y="909638"/>
            <a:ext cx="353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Student:  H, I, J, K, L, M, N, O</a:t>
            </a:r>
          </a:p>
        </p:txBody>
      </p:sp>
      <p:sp>
        <p:nvSpPr>
          <p:cNvPr id="615430" name="Text Box 6"/>
          <p:cNvSpPr txBox="1">
            <a:spLocks noChangeArrowheads="1"/>
          </p:cNvSpPr>
          <p:nvPr/>
        </p:nvSpPr>
        <p:spPr bwMode="auto">
          <a:xfrm>
            <a:off x="735013" y="1292225"/>
            <a:ext cx="451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9900"/>
                </a:solidFill>
              </a:rPr>
              <a:t>Teacher:  That’s not what I taught you.</a:t>
            </a:r>
          </a:p>
        </p:txBody>
      </p:sp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735013" y="1671638"/>
            <a:ext cx="663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Student:  But you said the formula for water was…H to O.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319588" y="2624138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mis</a:t>
            </a:r>
          </a:p>
        </p:txBody>
      </p:sp>
      <p:sp>
        <p:nvSpPr>
          <p:cNvPr id="615440" name="Text Box 16"/>
          <p:cNvSpPr txBox="1">
            <a:spLocks noChangeArrowheads="1"/>
          </p:cNvSpPr>
          <p:nvPr/>
        </p:nvSpPr>
        <p:spPr bwMode="auto">
          <a:xfrm>
            <a:off x="4729163" y="4037013"/>
            <a:ext cx="3575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D5FFEA"/>
                </a:solidFill>
              </a:rPr>
              <a:t>“Little Johnny took a drink,</a:t>
            </a:r>
          </a:p>
          <a:p>
            <a:pPr eaLnBrk="1" hangingPunct="1"/>
            <a:r>
              <a:rPr lang="en-US" sz="2000" i="1">
                <a:solidFill>
                  <a:srgbClr val="D5FFEA"/>
                </a:solidFill>
              </a:rPr>
              <a:t>Now he shall drink no more.</a:t>
            </a:r>
          </a:p>
          <a:p>
            <a:pPr eaLnBrk="1" hangingPunct="1"/>
            <a:r>
              <a:rPr lang="en-US" sz="2000" i="1">
                <a:solidFill>
                  <a:srgbClr val="D5FFEA"/>
                </a:solidFill>
              </a:rPr>
              <a:t>For what he thought was H</a:t>
            </a:r>
            <a:r>
              <a:rPr lang="en-US" sz="2000" i="1" baseline="-25000">
                <a:solidFill>
                  <a:srgbClr val="D5FFEA"/>
                </a:solidFill>
              </a:rPr>
              <a:t>2</a:t>
            </a:r>
            <a:r>
              <a:rPr lang="en-US" sz="2000" i="1">
                <a:solidFill>
                  <a:srgbClr val="D5FFEA"/>
                </a:solidFill>
              </a:rPr>
              <a:t>O,</a:t>
            </a:r>
          </a:p>
          <a:p>
            <a:pPr eaLnBrk="1" hangingPunct="1"/>
            <a:r>
              <a:rPr lang="en-US" sz="2000" i="1">
                <a:solidFill>
                  <a:srgbClr val="D5FFEA"/>
                </a:solidFill>
              </a:rPr>
              <a:t>Was H</a:t>
            </a:r>
            <a:r>
              <a:rPr lang="en-US" sz="2000" i="1" baseline="-25000">
                <a:solidFill>
                  <a:srgbClr val="D5FFEA"/>
                </a:solidFill>
              </a:rPr>
              <a:t>2</a:t>
            </a:r>
            <a:r>
              <a:rPr lang="en-US" sz="2000" i="1">
                <a:solidFill>
                  <a:srgbClr val="D5FFEA"/>
                </a:solidFill>
              </a:rPr>
              <a:t>SO</a:t>
            </a:r>
            <a:r>
              <a:rPr lang="en-US" sz="2000" i="1" baseline="-25000">
                <a:solidFill>
                  <a:srgbClr val="D5FFEA"/>
                </a:solidFill>
              </a:rPr>
              <a:t>4</a:t>
            </a:r>
            <a:r>
              <a:rPr lang="en-US" sz="2000" i="1">
                <a:solidFill>
                  <a:srgbClr val="D5FFEA"/>
                </a:solidFill>
              </a:rPr>
              <a:t>.”</a:t>
            </a:r>
          </a:p>
        </p:txBody>
      </p:sp>
      <p:sp>
        <p:nvSpPr>
          <p:cNvPr id="615441" name="Text Box 17"/>
          <p:cNvSpPr txBox="1">
            <a:spLocks noChangeArrowheads="1"/>
          </p:cNvSpPr>
          <p:nvPr/>
        </p:nvSpPr>
        <p:spPr bwMode="auto">
          <a:xfrm>
            <a:off x="649288" y="5799138"/>
            <a:ext cx="7685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CC"/>
                </a:solidFill>
              </a:rPr>
              <a:t>Under aged Pb walks into a bar and the bartender turns to the gold</a:t>
            </a:r>
          </a:p>
          <a:p>
            <a:pPr eaLnBrk="1" hangingPunct="1"/>
            <a:r>
              <a:rPr lang="en-US" sz="2000">
                <a:solidFill>
                  <a:srgbClr val="FFFFCC"/>
                </a:solidFill>
              </a:rPr>
              <a:t>Bouncer and says, “Au, get the lead out!”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75" y="2311400"/>
            <a:ext cx="8807450" cy="3070225"/>
            <a:chOff x="122" y="1834"/>
            <a:chExt cx="5548" cy="1934"/>
          </a:xfrm>
        </p:grpSpPr>
        <p:pic>
          <p:nvPicPr>
            <p:cNvPr id="18442" name="Picture 19" descr="water cartoon"/>
            <p:cNvPicPr>
              <a:picLocks noChangeAspect="1" noChangeArrowheads="1"/>
            </p:cNvPicPr>
            <p:nvPr/>
          </p:nvPicPr>
          <p:blipFill>
            <a:blip r:embed="rId3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1834"/>
              <a:ext cx="5548" cy="1934"/>
            </a:xfrm>
            <a:prstGeom prst="rect">
              <a:avLst/>
            </a:prstGeom>
            <a:noFill/>
            <a:ln w="57150" cmpd="thinThick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3" name="Text Box 20"/>
            <p:cNvSpPr txBox="1">
              <a:spLocks noChangeArrowheads="1"/>
            </p:cNvSpPr>
            <p:nvPr/>
          </p:nvSpPr>
          <p:spPr bwMode="auto">
            <a:xfrm>
              <a:off x="540" y="2093"/>
              <a:ext cx="1047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"H-O-H"?!  WHAT'S</a:t>
              </a:r>
            </a:p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THAT  SPELL?!</a:t>
              </a:r>
            </a:p>
          </p:txBody>
        </p:sp>
        <p:sp>
          <p:nvSpPr>
            <p:cNvPr id="18444" name="Text Box 21"/>
            <p:cNvSpPr txBox="1">
              <a:spLocks noChangeArrowheads="1"/>
            </p:cNvSpPr>
            <p:nvPr/>
          </p:nvSpPr>
          <p:spPr bwMode="auto">
            <a:xfrm>
              <a:off x="4124" y="2174"/>
              <a:ext cx="52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WATER?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/>
      <p:bldP spid="615429" grpId="0"/>
      <p:bldP spid="615431" grpId="0"/>
      <p:bldP spid="615440" grpId="0"/>
      <p:bldP spid="615440" grpId="1"/>
      <p:bldP spid="615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z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802" r="1329" b="19958"/>
          <a:stretch>
            <a:fillRect/>
          </a:stretch>
        </p:blipFill>
        <p:spPr bwMode="auto">
          <a:xfrm>
            <a:off x="976313" y="1127125"/>
            <a:ext cx="747236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55725" y="258763"/>
            <a:ext cx="670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0" i="1">
                <a:solidFill>
                  <a:srgbClr val="FFFFFF"/>
                </a:solidFill>
              </a:rPr>
              <a:t>“Perhaps one of you gentlemen would mind telling me just</a:t>
            </a:r>
          </a:p>
          <a:p>
            <a:pPr eaLnBrk="1" hangingPunct="1"/>
            <a:r>
              <a:rPr lang="en-US" sz="2000" b="0" i="1">
                <a:solidFill>
                  <a:srgbClr val="FFFFFF"/>
                </a:solidFill>
              </a:rPr>
              <a:t> what is outside the window that you find so attractive..?”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1750" y="6545263"/>
            <a:ext cx="1189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0">
                <a:solidFill>
                  <a:srgbClr val="FFFFFF"/>
                </a:solidFill>
                <a:latin typeface="Onyx" pitchFamily="82" charset="0"/>
              </a:rPr>
              <a:t>Image courtesy NearingZero.net  </a:t>
            </a:r>
          </a:p>
        </p:txBody>
      </p:sp>
    </p:spTree>
    <p:extLst>
      <p:ext uri="{BB962C8B-B14F-4D97-AF65-F5344CB8AC3E}">
        <p14:creationId xmlns:p14="http://schemas.microsoft.com/office/powerpoint/2010/main" val="61000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569913" y="293688"/>
            <a:ext cx="8126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>
                <a:solidFill>
                  <a:srgbClr val="0000FF"/>
                </a:solidFill>
              </a:rPr>
              <a:t>Ionic Compounds (cation/anion combos)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69938" y="974725"/>
            <a:ext cx="7281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u="sng" dirty="0">
                <a:solidFill>
                  <a:schemeClr val="bg1">
                    <a:lumMod val="50000"/>
                  </a:schemeClr>
                </a:solidFill>
              </a:rPr>
              <a:t>Fixed-Charge </a:t>
            </a:r>
            <a:r>
              <a:rPr lang="en-US" sz="2800" b="0" u="sng" dirty="0" err="1">
                <a:solidFill>
                  <a:schemeClr val="bg1">
                    <a:lumMod val="50000"/>
                  </a:schemeClr>
                </a:solidFill>
              </a:rPr>
              <a:t>Cations</a:t>
            </a:r>
            <a:r>
              <a:rPr lang="en-US" sz="2800" b="0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0" u="sng" dirty="0">
                <a:solidFill>
                  <a:schemeClr val="tx2"/>
                </a:solidFill>
              </a:rPr>
              <a:t>with</a:t>
            </a:r>
            <a:r>
              <a:rPr lang="en-US" sz="2800" b="0" u="sng" dirty="0">
                <a:solidFill>
                  <a:srgbClr val="FF0000"/>
                </a:solidFill>
              </a:rPr>
              <a:t> </a:t>
            </a:r>
            <a:r>
              <a:rPr lang="en-US" sz="2800" b="0" u="sng" dirty="0">
                <a:solidFill>
                  <a:srgbClr val="000066"/>
                </a:solidFill>
              </a:rPr>
              <a:t>Elemental Anions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74675" y="2212975"/>
            <a:ext cx="4943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The fixed-charge </a:t>
            </a:r>
            <a:r>
              <a:rPr lang="en-US" sz="2800" b="0" dirty="0" err="1">
                <a:solidFill>
                  <a:schemeClr val="bg1">
                    <a:lumMod val="50000"/>
                  </a:schemeClr>
                </a:solidFill>
              </a:rPr>
              <a:t>cations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 are: 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266950" y="4775200"/>
            <a:ext cx="390525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657475" y="4775200"/>
            <a:ext cx="390525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048000" y="4775200"/>
            <a:ext cx="390525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438525" y="4775200"/>
            <a:ext cx="388938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487488" y="3995738"/>
            <a:ext cx="390525" cy="233997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1096963" y="3605213"/>
            <a:ext cx="390525" cy="2730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827463" y="4775200"/>
            <a:ext cx="390525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217988" y="4775200"/>
            <a:ext cx="390525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5389563" y="4775200"/>
            <a:ext cx="388937" cy="1169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5778500" y="3995738"/>
            <a:ext cx="390525" cy="1949450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6169025" y="3995738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6559550" y="3995738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6950075" y="3995738"/>
            <a:ext cx="388938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7339013" y="3995738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7729538" y="3995738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999038" y="4775200"/>
            <a:ext cx="390525" cy="1169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4608513" y="4775200"/>
            <a:ext cx="390525" cy="1169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1487488" y="4775200"/>
            <a:ext cx="663257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1096963" y="5165725"/>
            <a:ext cx="7023100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1487488" y="5554663"/>
            <a:ext cx="663257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5778500" y="4384675"/>
            <a:ext cx="2341563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1096963" y="36052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1096963" y="3995738"/>
            <a:ext cx="781050" cy="388937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1878013" y="4775200"/>
            <a:ext cx="388937" cy="1560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1096963" y="4775200"/>
            <a:ext cx="390525" cy="15605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1096963" y="5945188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7729538" y="36052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096963" y="5945188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1487488" y="5945188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1487488" y="5554663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1096963" y="5165725"/>
            <a:ext cx="390525" cy="3889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1487488" y="4775200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1096963" y="4384675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0" name="Rectangle 50"/>
          <p:cNvSpPr>
            <a:spLocks noChangeArrowheads="1"/>
          </p:cNvSpPr>
          <p:nvPr/>
        </p:nvSpPr>
        <p:spPr bwMode="auto">
          <a:xfrm>
            <a:off x="1487488" y="3995738"/>
            <a:ext cx="390525" cy="388937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1" name="Rectangle 51"/>
          <p:cNvSpPr>
            <a:spLocks noChangeArrowheads="1"/>
          </p:cNvSpPr>
          <p:nvPr/>
        </p:nvSpPr>
        <p:spPr bwMode="auto">
          <a:xfrm>
            <a:off x="1096963" y="5554663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2" name="Rectangle 52"/>
          <p:cNvSpPr>
            <a:spLocks noChangeArrowheads="1"/>
          </p:cNvSpPr>
          <p:nvPr/>
        </p:nvSpPr>
        <p:spPr bwMode="auto">
          <a:xfrm>
            <a:off x="1487488" y="5165725"/>
            <a:ext cx="390525" cy="3889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3" name="Rectangle 53"/>
          <p:cNvSpPr>
            <a:spLocks noChangeArrowheads="1"/>
          </p:cNvSpPr>
          <p:nvPr/>
        </p:nvSpPr>
        <p:spPr bwMode="auto">
          <a:xfrm>
            <a:off x="1096963" y="4775200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4" name="Rectangle 54"/>
          <p:cNvSpPr>
            <a:spLocks noChangeArrowheads="1"/>
          </p:cNvSpPr>
          <p:nvPr/>
        </p:nvSpPr>
        <p:spPr bwMode="auto">
          <a:xfrm>
            <a:off x="1487488" y="4384675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5" name="Rectangle 55"/>
          <p:cNvSpPr>
            <a:spLocks noChangeArrowheads="1"/>
          </p:cNvSpPr>
          <p:nvPr/>
        </p:nvSpPr>
        <p:spPr bwMode="auto">
          <a:xfrm>
            <a:off x="1096963" y="3995738"/>
            <a:ext cx="390525" cy="388937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6" name="Rectangle 56"/>
          <p:cNvSpPr>
            <a:spLocks noChangeArrowheads="1"/>
          </p:cNvSpPr>
          <p:nvPr/>
        </p:nvSpPr>
        <p:spPr bwMode="auto">
          <a:xfrm>
            <a:off x="5778500" y="3995738"/>
            <a:ext cx="390525" cy="388937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7" name="Rectangle 57"/>
          <p:cNvSpPr>
            <a:spLocks noChangeArrowheads="1"/>
          </p:cNvSpPr>
          <p:nvPr/>
        </p:nvSpPr>
        <p:spPr bwMode="auto">
          <a:xfrm>
            <a:off x="5778500" y="4384675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8" name="Rectangle 58"/>
          <p:cNvSpPr>
            <a:spLocks noChangeArrowheads="1"/>
          </p:cNvSpPr>
          <p:nvPr/>
        </p:nvSpPr>
        <p:spPr bwMode="auto">
          <a:xfrm>
            <a:off x="6169025" y="43846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9" name="Rectangle 59"/>
          <p:cNvSpPr>
            <a:spLocks noChangeArrowheads="1"/>
          </p:cNvSpPr>
          <p:nvPr/>
        </p:nvSpPr>
        <p:spPr bwMode="auto">
          <a:xfrm>
            <a:off x="5778500" y="4775200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5778500" y="5165725"/>
            <a:ext cx="390525" cy="3889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1" name="Rectangle 61"/>
          <p:cNvSpPr>
            <a:spLocks noChangeArrowheads="1"/>
          </p:cNvSpPr>
          <p:nvPr/>
        </p:nvSpPr>
        <p:spPr bwMode="auto">
          <a:xfrm>
            <a:off x="5778500" y="5554663"/>
            <a:ext cx="390525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2" name="Rectangle 62"/>
          <p:cNvSpPr>
            <a:spLocks noChangeArrowheads="1"/>
          </p:cNvSpPr>
          <p:nvPr/>
        </p:nvSpPr>
        <p:spPr bwMode="auto">
          <a:xfrm>
            <a:off x="6169025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6169025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4" name="Rectangle 64"/>
          <p:cNvSpPr>
            <a:spLocks noChangeArrowheads="1"/>
          </p:cNvSpPr>
          <p:nvPr/>
        </p:nvSpPr>
        <p:spPr bwMode="auto">
          <a:xfrm>
            <a:off x="6169025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5" name="Rectangle 65"/>
          <p:cNvSpPr>
            <a:spLocks noChangeArrowheads="1"/>
          </p:cNvSpPr>
          <p:nvPr/>
        </p:nvSpPr>
        <p:spPr bwMode="auto">
          <a:xfrm>
            <a:off x="6559550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6" name="Rectangle 66"/>
          <p:cNvSpPr>
            <a:spLocks noChangeArrowheads="1"/>
          </p:cNvSpPr>
          <p:nvPr/>
        </p:nvSpPr>
        <p:spPr bwMode="auto">
          <a:xfrm>
            <a:off x="6559550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7" name="Rectangle 67"/>
          <p:cNvSpPr>
            <a:spLocks noChangeArrowheads="1"/>
          </p:cNvSpPr>
          <p:nvPr/>
        </p:nvSpPr>
        <p:spPr bwMode="auto">
          <a:xfrm>
            <a:off x="6559550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096963" y="3605213"/>
            <a:ext cx="7023100" cy="2339975"/>
            <a:chOff x="727" y="2262"/>
            <a:chExt cx="4424" cy="1474"/>
          </a:xfrm>
        </p:grpSpPr>
        <p:sp>
          <p:nvSpPr>
            <p:cNvPr id="19562" name="Rectangle 69"/>
            <p:cNvSpPr>
              <a:spLocks noChangeArrowheads="1"/>
            </p:cNvSpPr>
            <p:nvPr/>
          </p:nvSpPr>
          <p:spPr bwMode="auto">
            <a:xfrm>
              <a:off x="727" y="22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Rectangle 70"/>
            <p:cNvSpPr>
              <a:spLocks noChangeArrowheads="1"/>
            </p:cNvSpPr>
            <p:nvPr/>
          </p:nvSpPr>
          <p:spPr bwMode="auto">
            <a:xfrm>
              <a:off x="4905" y="22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Rectangle 71"/>
            <p:cNvSpPr>
              <a:spLocks noChangeArrowheads="1"/>
            </p:cNvSpPr>
            <p:nvPr/>
          </p:nvSpPr>
          <p:spPr bwMode="auto">
            <a:xfrm>
              <a:off x="3922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Rectangle 72"/>
            <p:cNvSpPr>
              <a:spLocks noChangeArrowheads="1"/>
            </p:cNvSpPr>
            <p:nvPr/>
          </p:nvSpPr>
          <p:spPr bwMode="auto">
            <a:xfrm>
              <a:off x="4168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Rectangle 73"/>
            <p:cNvSpPr>
              <a:spLocks noChangeArrowheads="1"/>
            </p:cNvSpPr>
            <p:nvPr/>
          </p:nvSpPr>
          <p:spPr bwMode="auto">
            <a:xfrm>
              <a:off x="4414" y="2508"/>
              <a:ext cx="245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Rectangle 74"/>
            <p:cNvSpPr>
              <a:spLocks noChangeArrowheads="1"/>
            </p:cNvSpPr>
            <p:nvPr/>
          </p:nvSpPr>
          <p:spPr bwMode="auto">
            <a:xfrm>
              <a:off x="4168" y="2753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Rectangle 75"/>
            <p:cNvSpPr>
              <a:spLocks noChangeArrowheads="1"/>
            </p:cNvSpPr>
            <p:nvPr/>
          </p:nvSpPr>
          <p:spPr bwMode="auto">
            <a:xfrm>
              <a:off x="4905" y="2508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Rectangle 76"/>
            <p:cNvSpPr>
              <a:spLocks noChangeArrowheads="1"/>
            </p:cNvSpPr>
            <p:nvPr/>
          </p:nvSpPr>
          <p:spPr bwMode="auto">
            <a:xfrm>
              <a:off x="4905" y="2753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Rectangle 77"/>
            <p:cNvSpPr>
              <a:spLocks noChangeArrowheads="1"/>
            </p:cNvSpPr>
            <p:nvPr/>
          </p:nvSpPr>
          <p:spPr bwMode="auto">
            <a:xfrm>
              <a:off x="4905" y="29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Rectangle 78"/>
            <p:cNvSpPr>
              <a:spLocks noChangeArrowheads="1"/>
            </p:cNvSpPr>
            <p:nvPr/>
          </p:nvSpPr>
          <p:spPr bwMode="auto">
            <a:xfrm>
              <a:off x="4905" y="3245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Rectangle 79"/>
            <p:cNvSpPr>
              <a:spLocks noChangeArrowheads="1"/>
            </p:cNvSpPr>
            <p:nvPr/>
          </p:nvSpPr>
          <p:spPr bwMode="auto">
            <a:xfrm>
              <a:off x="4905" y="3490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Rectangle 80"/>
            <p:cNvSpPr>
              <a:spLocks noChangeArrowheads="1"/>
            </p:cNvSpPr>
            <p:nvPr/>
          </p:nvSpPr>
          <p:spPr bwMode="auto">
            <a:xfrm>
              <a:off x="4659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Rectangle 81"/>
            <p:cNvSpPr>
              <a:spLocks noChangeArrowheads="1"/>
            </p:cNvSpPr>
            <p:nvPr/>
          </p:nvSpPr>
          <p:spPr bwMode="auto">
            <a:xfrm>
              <a:off x="4659" y="2753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Rectangle 82"/>
            <p:cNvSpPr>
              <a:spLocks noChangeArrowheads="1"/>
            </p:cNvSpPr>
            <p:nvPr/>
          </p:nvSpPr>
          <p:spPr bwMode="auto">
            <a:xfrm>
              <a:off x="4414" y="2753"/>
              <a:ext cx="245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Rectangle 83"/>
            <p:cNvSpPr>
              <a:spLocks noChangeArrowheads="1"/>
            </p:cNvSpPr>
            <p:nvPr/>
          </p:nvSpPr>
          <p:spPr bwMode="auto">
            <a:xfrm>
              <a:off x="4659" y="2999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Rectangle 84"/>
            <p:cNvSpPr>
              <a:spLocks noChangeArrowheads="1"/>
            </p:cNvSpPr>
            <p:nvPr/>
          </p:nvSpPr>
          <p:spPr bwMode="auto">
            <a:xfrm>
              <a:off x="4414" y="2999"/>
              <a:ext cx="245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Rectangle 85"/>
            <p:cNvSpPr>
              <a:spLocks noChangeArrowheads="1"/>
            </p:cNvSpPr>
            <p:nvPr/>
          </p:nvSpPr>
          <p:spPr bwMode="auto">
            <a:xfrm>
              <a:off x="4659" y="3245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26" name="Rectangle 86"/>
          <p:cNvSpPr>
            <a:spLocks noChangeArrowheads="1"/>
          </p:cNvSpPr>
          <p:nvPr/>
        </p:nvSpPr>
        <p:spPr bwMode="auto">
          <a:xfrm>
            <a:off x="7339013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7" name="Rectangle 87"/>
          <p:cNvSpPr>
            <a:spLocks noChangeArrowheads="1"/>
          </p:cNvSpPr>
          <p:nvPr/>
        </p:nvSpPr>
        <p:spPr bwMode="auto">
          <a:xfrm>
            <a:off x="6950075" y="5165725"/>
            <a:ext cx="388938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8" name="Rectangle 88"/>
          <p:cNvSpPr>
            <a:spLocks noChangeArrowheads="1"/>
          </p:cNvSpPr>
          <p:nvPr/>
        </p:nvSpPr>
        <p:spPr bwMode="auto">
          <a:xfrm>
            <a:off x="6950075" y="5554663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9" name="Rectangle 89"/>
          <p:cNvSpPr>
            <a:spLocks noChangeArrowheads="1"/>
          </p:cNvSpPr>
          <p:nvPr/>
        </p:nvSpPr>
        <p:spPr bwMode="auto">
          <a:xfrm>
            <a:off x="5389563" y="4775200"/>
            <a:ext cx="388937" cy="3905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1" name="Rectangle 91"/>
          <p:cNvSpPr>
            <a:spLocks noChangeArrowheads="1"/>
          </p:cNvSpPr>
          <p:nvPr/>
        </p:nvSpPr>
        <p:spPr bwMode="auto">
          <a:xfrm>
            <a:off x="5389563" y="5554663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2" name="Rectangle 92"/>
          <p:cNvSpPr>
            <a:spLocks noChangeArrowheads="1"/>
          </p:cNvSpPr>
          <p:nvPr/>
        </p:nvSpPr>
        <p:spPr bwMode="auto">
          <a:xfrm>
            <a:off x="4999038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3" name="Rectangle 93"/>
          <p:cNvSpPr>
            <a:spLocks noChangeArrowheads="1"/>
          </p:cNvSpPr>
          <p:nvPr/>
        </p:nvSpPr>
        <p:spPr bwMode="auto">
          <a:xfrm>
            <a:off x="4999038" y="5165725"/>
            <a:ext cx="390525" cy="3889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4" name="Rectangle 94"/>
          <p:cNvSpPr>
            <a:spLocks noChangeArrowheads="1"/>
          </p:cNvSpPr>
          <p:nvPr/>
        </p:nvSpPr>
        <p:spPr bwMode="auto">
          <a:xfrm>
            <a:off x="4999038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5" name="Rectangle 95"/>
          <p:cNvSpPr>
            <a:spLocks noChangeArrowheads="1"/>
          </p:cNvSpPr>
          <p:nvPr/>
        </p:nvSpPr>
        <p:spPr bwMode="auto">
          <a:xfrm>
            <a:off x="4608513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6" name="Rectangle 96"/>
          <p:cNvSpPr>
            <a:spLocks noChangeArrowheads="1"/>
          </p:cNvSpPr>
          <p:nvPr/>
        </p:nvSpPr>
        <p:spPr bwMode="auto">
          <a:xfrm>
            <a:off x="4608513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7" name="Rectangle 97"/>
          <p:cNvSpPr>
            <a:spLocks noChangeArrowheads="1"/>
          </p:cNvSpPr>
          <p:nvPr/>
        </p:nvSpPr>
        <p:spPr bwMode="auto">
          <a:xfrm>
            <a:off x="4608513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8" name="Rectangle 98"/>
          <p:cNvSpPr>
            <a:spLocks noChangeArrowheads="1"/>
          </p:cNvSpPr>
          <p:nvPr/>
        </p:nvSpPr>
        <p:spPr bwMode="auto">
          <a:xfrm>
            <a:off x="1878013" y="4775200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9" name="Rectangle 99"/>
          <p:cNvSpPr>
            <a:spLocks noChangeArrowheads="1"/>
          </p:cNvSpPr>
          <p:nvPr/>
        </p:nvSpPr>
        <p:spPr bwMode="auto">
          <a:xfrm>
            <a:off x="1878013" y="5165725"/>
            <a:ext cx="388937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0" name="Rectangle 100"/>
          <p:cNvSpPr>
            <a:spLocks noChangeArrowheads="1"/>
          </p:cNvSpPr>
          <p:nvPr/>
        </p:nvSpPr>
        <p:spPr bwMode="auto">
          <a:xfrm>
            <a:off x="1878013" y="5554663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1" name="Rectangle 101"/>
          <p:cNvSpPr>
            <a:spLocks noChangeArrowheads="1"/>
          </p:cNvSpPr>
          <p:nvPr/>
        </p:nvSpPr>
        <p:spPr bwMode="auto">
          <a:xfrm>
            <a:off x="1878013" y="5945188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2" name="Rectangle 102"/>
          <p:cNvSpPr>
            <a:spLocks noChangeArrowheads="1"/>
          </p:cNvSpPr>
          <p:nvPr/>
        </p:nvSpPr>
        <p:spPr bwMode="auto">
          <a:xfrm>
            <a:off x="2266950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" name="Rectangle 103"/>
          <p:cNvSpPr>
            <a:spLocks noChangeArrowheads="1"/>
          </p:cNvSpPr>
          <p:nvPr/>
        </p:nvSpPr>
        <p:spPr bwMode="auto">
          <a:xfrm>
            <a:off x="2266950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" name="Rectangle 104"/>
          <p:cNvSpPr>
            <a:spLocks noChangeArrowheads="1"/>
          </p:cNvSpPr>
          <p:nvPr/>
        </p:nvSpPr>
        <p:spPr bwMode="auto">
          <a:xfrm>
            <a:off x="2266950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" name="Rectangle 105"/>
          <p:cNvSpPr>
            <a:spLocks noChangeArrowheads="1"/>
          </p:cNvSpPr>
          <p:nvPr/>
        </p:nvSpPr>
        <p:spPr bwMode="auto">
          <a:xfrm>
            <a:off x="2266950" y="59451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6" name="Rectangle 106"/>
          <p:cNvSpPr>
            <a:spLocks noChangeArrowheads="1"/>
          </p:cNvSpPr>
          <p:nvPr/>
        </p:nvSpPr>
        <p:spPr bwMode="auto">
          <a:xfrm>
            <a:off x="2657475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" name="Rectangle 107"/>
          <p:cNvSpPr>
            <a:spLocks noChangeArrowheads="1"/>
          </p:cNvSpPr>
          <p:nvPr/>
        </p:nvSpPr>
        <p:spPr bwMode="auto">
          <a:xfrm>
            <a:off x="2657475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8" name="Rectangle 108"/>
          <p:cNvSpPr>
            <a:spLocks noChangeArrowheads="1"/>
          </p:cNvSpPr>
          <p:nvPr/>
        </p:nvSpPr>
        <p:spPr bwMode="auto">
          <a:xfrm>
            <a:off x="2657475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9" name="Rectangle 109"/>
          <p:cNvSpPr>
            <a:spLocks noChangeArrowheads="1"/>
          </p:cNvSpPr>
          <p:nvPr/>
        </p:nvSpPr>
        <p:spPr bwMode="auto">
          <a:xfrm>
            <a:off x="2657475" y="59451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0" name="Rectangle 110"/>
          <p:cNvSpPr>
            <a:spLocks noChangeArrowheads="1"/>
          </p:cNvSpPr>
          <p:nvPr/>
        </p:nvSpPr>
        <p:spPr bwMode="auto">
          <a:xfrm>
            <a:off x="3048000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1" name="Rectangle 111"/>
          <p:cNvSpPr>
            <a:spLocks noChangeArrowheads="1"/>
          </p:cNvSpPr>
          <p:nvPr/>
        </p:nvSpPr>
        <p:spPr bwMode="auto">
          <a:xfrm>
            <a:off x="3048000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2" name="Rectangle 112"/>
          <p:cNvSpPr>
            <a:spLocks noChangeArrowheads="1"/>
          </p:cNvSpPr>
          <p:nvPr/>
        </p:nvSpPr>
        <p:spPr bwMode="auto">
          <a:xfrm>
            <a:off x="3048000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3" name="Rectangle 113"/>
          <p:cNvSpPr>
            <a:spLocks noChangeArrowheads="1"/>
          </p:cNvSpPr>
          <p:nvPr/>
        </p:nvSpPr>
        <p:spPr bwMode="auto">
          <a:xfrm>
            <a:off x="3048000" y="59451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4" name="Rectangle 114"/>
          <p:cNvSpPr>
            <a:spLocks noChangeArrowheads="1"/>
          </p:cNvSpPr>
          <p:nvPr/>
        </p:nvSpPr>
        <p:spPr bwMode="auto">
          <a:xfrm>
            <a:off x="3438525" y="4775200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5" name="Rectangle 115"/>
          <p:cNvSpPr>
            <a:spLocks noChangeArrowheads="1"/>
          </p:cNvSpPr>
          <p:nvPr/>
        </p:nvSpPr>
        <p:spPr bwMode="auto">
          <a:xfrm>
            <a:off x="3438525" y="5165725"/>
            <a:ext cx="388938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6" name="Rectangle 116"/>
          <p:cNvSpPr>
            <a:spLocks noChangeArrowheads="1"/>
          </p:cNvSpPr>
          <p:nvPr/>
        </p:nvSpPr>
        <p:spPr bwMode="auto">
          <a:xfrm>
            <a:off x="3438525" y="5554663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7" name="Rectangle 117"/>
          <p:cNvSpPr>
            <a:spLocks noChangeArrowheads="1"/>
          </p:cNvSpPr>
          <p:nvPr/>
        </p:nvSpPr>
        <p:spPr bwMode="auto">
          <a:xfrm>
            <a:off x="3438525" y="5945188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8" name="Rectangle 118"/>
          <p:cNvSpPr>
            <a:spLocks noChangeArrowheads="1"/>
          </p:cNvSpPr>
          <p:nvPr/>
        </p:nvSpPr>
        <p:spPr bwMode="auto">
          <a:xfrm>
            <a:off x="3827463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9" name="Rectangle 119"/>
          <p:cNvSpPr>
            <a:spLocks noChangeArrowheads="1"/>
          </p:cNvSpPr>
          <p:nvPr/>
        </p:nvSpPr>
        <p:spPr bwMode="auto">
          <a:xfrm>
            <a:off x="3827463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0" name="Rectangle 120"/>
          <p:cNvSpPr>
            <a:spLocks noChangeArrowheads="1"/>
          </p:cNvSpPr>
          <p:nvPr/>
        </p:nvSpPr>
        <p:spPr bwMode="auto">
          <a:xfrm>
            <a:off x="3827463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1" name="Rectangle 121"/>
          <p:cNvSpPr>
            <a:spLocks noChangeArrowheads="1"/>
          </p:cNvSpPr>
          <p:nvPr/>
        </p:nvSpPr>
        <p:spPr bwMode="auto">
          <a:xfrm>
            <a:off x="3827463" y="59451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2" name="Rectangle 122"/>
          <p:cNvSpPr>
            <a:spLocks noChangeArrowheads="1"/>
          </p:cNvSpPr>
          <p:nvPr/>
        </p:nvSpPr>
        <p:spPr bwMode="auto">
          <a:xfrm>
            <a:off x="4217988" y="47752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3" name="Rectangle 123"/>
          <p:cNvSpPr>
            <a:spLocks noChangeArrowheads="1"/>
          </p:cNvSpPr>
          <p:nvPr/>
        </p:nvSpPr>
        <p:spPr bwMode="auto">
          <a:xfrm>
            <a:off x="4217988" y="5165725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4" name="Rectangle 124"/>
          <p:cNvSpPr>
            <a:spLocks noChangeArrowheads="1"/>
          </p:cNvSpPr>
          <p:nvPr/>
        </p:nvSpPr>
        <p:spPr bwMode="auto">
          <a:xfrm>
            <a:off x="4217988" y="555466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5" name="Rectangle 125"/>
          <p:cNvSpPr>
            <a:spLocks noChangeArrowheads="1"/>
          </p:cNvSpPr>
          <p:nvPr/>
        </p:nvSpPr>
        <p:spPr bwMode="auto">
          <a:xfrm>
            <a:off x="4217988" y="59451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6" name="Rectangle 126"/>
          <p:cNvSpPr>
            <a:spLocks noChangeArrowheads="1"/>
          </p:cNvSpPr>
          <p:nvPr/>
        </p:nvSpPr>
        <p:spPr bwMode="auto">
          <a:xfrm>
            <a:off x="1400175" y="2735263"/>
            <a:ext cx="491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groups 1, 2, 13, Ag</a:t>
            </a:r>
            <a:r>
              <a:rPr lang="en-US" sz="2800" b="0" baseline="30000"/>
              <a:t>+</a:t>
            </a:r>
            <a:r>
              <a:rPr lang="en-US" sz="2800" b="0"/>
              <a:t> and Zn</a:t>
            </a:r>
            <a:r>
              <a:rPr lang="en-US" sz="2800" b="0" baseline="30000"/>
              <a:t>2+</a:t>
            </a:r>
            <a:r>
              <a:rPr lang="en-US" sz="2800" b="0"/>
              <a:t> 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5632450" y="1449388"/>
            <a:ext cx="3230563" cy="1462087"/>
            <a:chOff x="3548" y="913"/>
            <a:chExt cx="2035" cy="921"/>
          </a:xfrm>
        </p:grpSpPr>
        <p:sp>
          <p:nvSpPr>
            <p:cNvPr id="19560" name="Rectangle 127"/>
            <p:cNvSpPr>
              <a:spLocks noChangeArrowheads="1"/>
            </p:cNvSpPr>
            <p:nvPr/>
          </p:nvSpPr>
          <p:spPr bwMode="auto">
            <a:xfrm>
              <a:off x="3548" y="1238"/>
              <a:ext cx="203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i.e., “pulled off the</a:t>
              </a:r>
            </a:p>
            <a:p>
              <a:r>
                <a:rPr lang="en-US" sz="2800" b="0"/>
                <a:t>        Table” anions </a:t>
              </a:r>
            </a:p>
          </p:txBody>
        </p:sp>
        <p:sp>
          <p:nvSpPr>
            <p:cNvPr id="19561" name="Line 128"/>
            <p:cNvSpPr>
              <a:spLocks noChangeShapeType="1"/>
            </p:cNvSpPr>
            <p:nvPr/>
          </p:nvSpPr>
          <p:spPr bwMode="auto">
            <a:xfrm flipV="1">
              <a:off x="3767" y="913"/>
              <a:ext cx="0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884238" y="3201988"/>
            <a:ext cx="801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1+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1397000" y="358775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2+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5607050" y="3598863"/>
            <a:ext cx="68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3+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6402388" y="3571875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3–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6818313" y="356235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2–</a:t>
            </a:r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7185025" y="3579813"/>
            <a:ext cx="68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0"/>
              <a:t>1–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6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6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6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6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6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6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6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6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6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6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6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6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6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6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6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6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6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6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7" grpId="0" animBg="1"/>
      <p:bldP spid="61458" grpId="0" animBg="1"/>
      <p:bldP spid="61459" grpId="0" animBg="1"/>
      <p:bldP spid="61460" grpId="0" animBg="1"/>
      <p:bldP spid="61461" grpId="0" animBg="1"/>
      <p:bldP spid="61462" grpId="0" animBg="1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 animBg="1"/>
      <p:bldP spid="61469" grpId="0" animBg="1"/>
      <p:bldP spid="61470" grpId="0" animBg="1"/>
      <p:bldP spid="61471" grpId="0" animBg="1"/>
      <p:bldP spid="61472" grpId="0" animBg="1"/>
      <p:bldP spid="61473" grpId="0" animBg="1"/>
      <p:bldP spid="61474" grpId="0" animBg="1"/>
      <p:bldP spid="61475" grpId="0" animBg="1"/>
      <p:bldP spid="61476" grpId="0" animBg="1"/>
      <p:bldP spid="61477" grpId="0" animBg="1"/>
      <p:bldP spid="61478" grpId="0" animBg="1"/>
      <p:bldP spid="61479" grpId="0" animBg="1"/>
      <p:bldP spid="61480" grpId="0" animBg="1"/>
      <p:bldP spid="61481" grpId="0" animBg="1"/>
      <p:bldP spid="61482" grpId="0" animBg="1"/>
      <p:bldP spid="61483" grpId="0" animBg="1"/>
      <p:bldP spid="61484" grpId="0" animBg="1"/>
      <p:bldP spid="61485" grpId="0" animBg="1"/>
      <p:bldP spid="61486" grpId="0" animBg="1"/>
      <p:bldP spid="61487" grpId="0" animBg="1"/>
      <p:bldP spid="61488" grpId="0" animBg="1"/>
      <p:bldP spid="61489" grpId="0" animBg="1"/>
      <p:bldP spid="61490" grpId="0" animBg="1"/>
      <p:bldP spid="61491" grpId="0" animBg="1"/>
      <p:bldP spid="61492" grpId="0" animBg="1"/>
      <p:bldP spid="61493" grpId="0" animBg="1"/>
      <p:bldP spid="61494" grpId="0" animBg="1"/>
      <p:bldP spid="61495" grpId="0" animBg="1"/>
      <p:bldP spid="61496" grpId="0" animBg="1"/>
      <p:bldP spid="61497" grpId="0" animBg="1"/>
      <p:bldP spid="61498" grpId="0" animBg="1"/>
      <p:bldP spid="61499" grpId="0" animBg="1"/>
      <p:bldP spid="61500" grpId="0" animBg="1"/>
      <p:bldP spid="61501" grpId="0" animBg="1"/>
      <p:bldP spid="61502" grpId="0" animBg="1"/>
      <p:bldP spid="61503" grpId="0" animBg="1"/>
      <p:bldP spid="61504" grpId="0" animBg="1"/>
      <p:bldP spid="61505" grpId="0" animBg="1"/>
      <p:bldP spid="61506" grpId="0" animBg="1"/>
      <p:bldP spid="61507" grpId="0" animBg="1"/>
      <p:bldP spid="61526" grpId="0" animBg="1"/>
      <p:bldP spid="61527" grpId="0" animBg="1"/>
      <p:bldP spid="61528" grpId="0" animBg="1"/>
      <p:bldP spid="61529" grpId="0" animBg="1"/>
      <p:bldP spid="61531" grpId="0" animBg="1"/>
      <p:bldP spid="61532" grpId="0" animBg="1"/>
      <p:bldP spid="61533" grpId="0" animBg="1"/>
      <p:bldP spid="61534" grpId="0" animBg="1"/>
      <p:bldP spid="61535" grpId="0" animBg="1"/>
      <p:bldP spid="61536" grpId="0" animBg="1"/>
      <p:bldP spid="61537" grpId="0" animBg="1"/>
      <p:bldP spid="61538" grpId="0" animBg="1"/>
      <p:bldP spid="61539" grpId="0" animBg="1"/>
      <p:bldP spid="61540" grpId="0" animBg="1"/>
      <p:bldP spid="61541" grpId="0" animBg="1"/>
      <p:bldP spid="61542" grpId="0" animBg="1"/>
      <p:bldP spid="61543" grpId="0" animBg="1"/>
      <p:bldP spid="61544" grpId="0" animBg="1"/>
      <p:bldP spid="61545" grpId="0" animBg="1"/>
      <p:bldP spid="61546" grpId="0" animBg="1"/>
      <p:bldP spid="61547" grpId="0" animBg="1"/>
      <p:bldP spid="61548" grpId="0" animBg="1"/>
      <p:bldP spid="61549" grpId="0" animBg="1"/>
      <p:bldP spid="61550" grpId="0" animBg="1"/>
      <p:bldP spid="61551" grpId="0" animBg="1"/>
      <p:bldP spid="61552" grpId="0" animBg="1"/>
      <p:bldP spid="61553" grpId="0" animBg="1"/>
      <p:bldP spid="61554" grpId="0" animBg="1"/>
      <p:bldP spid="61555" grpId="0" animBg="1"/>
      <p:bldP spid="61556" grpId="0" animBg="1"/>
      <p:bldP spid="61557" grpId="0" animBg="1"/>
      <p:bldP spid="61558" grpId="0" animBg="1"/>
      <p:bldP spid="61559" grpId="0" animBg="1"/>
      <p:bldP spid="61560" grpId="0" animBg="1"/>
      <p:bldP spid="61561" grpId="0" animBg="1"/>
      <p:bldP spid="61562" grpId="0" animBg="1"/>
      <p:bldP spid="61563" grpId="0" animBg="1"/>
      <p:bldP spid="61564" grpId="0" animBg="1"/>
      <p:bldP spid="61565" grpId="0" animBg="1"/>
      <p:bldP spid="61566" grpId="0"/>
      <p:bldP spid="45104" grpId="0"/>
      <p:bldP spid="45105" grpId="0"/>
      <p:bldP spid="45106" grpId="0"/>
      <p:bldP spid="45107" grpId="0"/>
      <p:bldP spid="45108" grpId="0"/>
      <p:bldP spid="45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Fixed-Charge Exceptions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46200"/>
            <a:ext cx="7772400" cy="47625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Start with Al </a:t>
            </a:r>
          </a:p>
          <a:p>
            <a:pPr eaLnBrk="1" hangingPunct="1"/>
            <a:r>
              <a:rPr lang="en-US">
                <a:latin typeface="Arial" charset="0"/>
              </a:rPr>
              <a:t>Go backwards down the stairs</a:t>
            </a:r>
          </a:p>
          <a:p>
            <a:pPr eaLnBrk="1" hangingPunct="1"/>
            <a:r>
              <a:rPr lang="en-US">
                <a:latin typeface="Arial" charset="0"/>
              </a:rPr>
              <a:t>Decrease the charge after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	each stair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7239000" y="1549400"/>
            <a:ext cx="1612900" cy="16002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3333FF"/>
                </a:solidFill>
              </a:rPr>
              <a:t>Al</a:t>
            </a:r>
          </a:p>
          <a:p>
            <a:pPr algn="ctr"/>
            <a:r>
              <a:rPr lang="en-US" sz="3000">
                <a:solidFill>
                  <a:srgbClr val="3333FF"/>
                </a:solidFill>
              </a:rPr>
              <a:t>13</a:t>
            </a:r>
            <a:endParaRPr lang="en-US" sz="3000" baseline="30000">
              <a:solidFill>
                <a:srgbClr val="3333FF"/>
              </a:solidFill>
            </a:endParaRP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5613400" y="3149600"/>
            <a:ext cx="1612900" cy="16002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3333FF"/>
                </a:solidFill>
              </a:rPr>
              <a:t>Zn</a:t>
            </a:r>
          </a:p>
          <a:p>
            <a:pPr algn="ctr"/>
            <a:r>
              <a:rPr lang="en-US" sz="3000">
                <a:solidFill>
                  <a:srgbClr val="3333FF"/>
                </a:solidFill>
              </a:rPr>
              <a:t>30</a:t>
            </a:r>
            <a:endParaRPr lang="en-US" sz="3000" baseline="30000">
              <a:solidFill>
                <a:srgbClr val="3333FF"/>
              </a:solidFill>
            </a:endParaRP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>
            <a:off x="4000500" y="4749800"/>
            <a:ext cx="1612900" cy="16002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3333FF"/>
                </a:solidFill>
              </a:rPr>
              <a:t>Ag</a:t>
            </a:r>
          </a:p>
          <a:p>
            <a:pPr algn="ctr"/>
            <a:r>
              <a:rPr lang="en-US" sz="3000">
                <a:solidFill>
                  <a:srgbClr val="3333FF"/>
                </a:solidFill>
              </a:rPr>
              <a:t>47</a:t>
            </a:r>
            <a:endParaRPr lang="en-US" sz="3000" baseline="30000">
              <a:solidFill>
                <a:srgbClr val="3333FF"/>
              </a:solidFill>
            </a:endParaRP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8166100" y="1524000"/>
            <a:ext cx="74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6489700" y="3136900"/>
            <a:ext cx="74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4876800" y="4749800"/>
            <a:ext cx="74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70730" name="AutoShape 10"/>
          <p:cNvSpPr>
            <a:spLocks noChangeArrowheads="1"/>
          </p:cNvSpPr>
          <p:nvPr/>
        </p:nvSpPr>
        <p:spPr bwMode="auto">
          <a:xfrm>
            <a:off x="3340100" y="1574800"/>
            <a:ext cx="647700" cy="165100"/>
          </a:xfrm>
          <a:prstGeom prst="rightArrow">
            <a:avLst>
              <a:gd name="adj1" fmla="val 50000"/>
              <a:gd name="adj2" fmla="val 9807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70731" name="Text Box 11"/>
          <p:cNvSpPr txBox="1">
            <a:spLocks noChangeArrowheads="1"/>
          </p:cNvSpPr>
          <p:nvPr/>
        </p:nvSpPr>
        <p:spPr bwMode="auto">
          <a:xfrm>
            <a:off x="3949700" y="1409700"/>
            <a:ext cx="74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FF0000"/>
                </a:solidFill>
              </a:rPr>
              <a:t>3+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nimBg="1"/>
      <p:bldP spid="670725" grpId="0" animBg="1"/>
      <p:bldP spid="670726" grpId="0" animBg="1"/>
      <p:bldP spid="670727" grpId="0"/>
      <p:bldP spid="670728" grpId="0"/>
      <p:bldP spid="670729" grpId="0"/>
      <p:bldP spid="670730" grpId="0" animBg="1"/>
      <p:bldP spid="6707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SqDSWLFeLAb2nb5rTp2wUJogPqe6CZsbj3AWTl75iJwGw7yVsBwFVGhszm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801">
            <a:off x="6576421" y="2809170"/>
            <a:ext cx="2528129" cy="23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Bonding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88392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Ionic Bonding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with ions (+/- charges)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atoms gaining/losing e-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 + NM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Covalent Bonding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atoms sharing e-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NM + NM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Metallic Bonding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metals share e- freely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“sea of e-”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good conductors</a:t>
            </a:r>
          </a:p>
        </p:txBody>
      </p:sp>
      <p:pic>
        <p:nvPicPr>
          <p:cNvPr id="4" name="Picture 14" descr="nacl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57207"/>
            <a:ext cx="1887220" cy="16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4" descr="WIRE_VACUUM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47082"/>
            <a:ext cx="1111643" cy="11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2" descr="AR008_Tors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10" y="4921747"/>
            <a:ext cx="1296952" cy="16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upload.wikimedia.org/wikipedia/commons/b/b0/Ethan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5925">
            <a:off x="4759499" y="2985823"/>
            <a:ext cx="2219213" cy="15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95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391400" y="1143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772400" y="1143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629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010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391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772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295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67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676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295400" y="1447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</a:t>
            </a: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867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Al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248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629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7010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391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Cl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295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K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 baseline="30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167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057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Sc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43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819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V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200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3581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3962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4724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5105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29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548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Zn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5867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624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629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7010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7391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7772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Kr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129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1676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2057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Y</a:t>
            </a:r>
            <a:r>
              <a:rPr lang="en-US" sz="100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39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243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Zr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2819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200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3581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Tc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3962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4343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Rh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4724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Pd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510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Ag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5486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Cd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5867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49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624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6629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7010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7391400" y="35814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7772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Xe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1295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1676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2057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243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Hf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2819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3200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3581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3962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4343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4724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Pt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5105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5486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Hg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5867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Tl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624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6629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Bi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7010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7391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At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7772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Rn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1295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1676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2057400" y="46482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2438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Rf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2819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Db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3200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Sg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3581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Bh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3962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4343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Mt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1676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Mg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281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Ce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320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358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Nd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396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4343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4724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Eu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5105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Gd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5486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5867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Dy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624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Ho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662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Er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701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69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739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Yb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777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71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281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320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358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396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Np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4343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Pu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94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4724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95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5105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96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5486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Bk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5867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Cf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98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624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Es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99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662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Fm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100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701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Md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101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4" name="Rectangle 110"/>
          <p:cNvSpPr>
            <a:spLocks noChangeArrowheads="1"/>
          </p:cNvSpPr>
          <p:nvPr/>
        </p:nvSpPr>
        <p:spPr bwMode="auto">
          <a:xfrm>
            <a:off x="739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No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102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777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Lr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103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243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La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57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243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Ac</a:t>
            </a:r>
            <a:endParaRPr lang="en-US" sz="1000">
              <a:solidFill>
                <a:srgbClr val="000000"/>
              </a:solidFill>
            </a:endParaRPr>
          </a:p>
          <a:p>
            <a:pPr algn="ctr"/>
            <a:endParaRPr lang="en-US" sz="1000">
              <a:solidFill>
                <a:srgbClr val="000000"/>
              </a:solidFill>
            </a:endParaRPr>
          </a:p>
          <a:p>
            <a:pPr algn="ctr"/>
            <a:r>
              <a:rPr lang="en-US" sz="1000">
                <a:solidFill>
                  <a:srgbClr val="000000"/>
                </a:solidFill>
              </a:rPr>
              <a:t>89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974725" y="1557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619" name="Text Box 115"/>
          <p:cNvSpPr txBox="1">
            <a:spLocks noChangeArrowheads="1"/>
          </p:cNvSpPr>
          <p:nvPr/>
        </p:nvSpPr>
        <p:spPr bwMode="auto">
          <a:xfrm>
            <a:off x="974725" y="2090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620" name="Text Box 116"/>
          <p:cNvSpPr txBox="1">
            <a:spLocks noChangeArrowheads="1"/>
          </p:cNvSpPr>
          <p:nvPr/>
        </p:nvSpPr>
        <p:spPr bwMode="auto">
          <a:xfrm>
            <a:off x="974725" y="26241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621" name="Text Box 117"/>
          <p:cNvSpPr txBox="1">
            <a:spLocks noChangeArrowheads="1"/>
          </p:cNvSpPr>
          <p:nvPr/>
        </p:nvSpPr>
        <p:spPr bwMode="auto">
          <a:xfrm>
            <a:off x="974725" y="31575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622" name="Text Box 118"/>
          <p:cNvSpPr txBox="1">
            <a:spLocks noChangeArrowheads="1"/>
          </p:cNvSpPr>
          <p:nvPr/>
        </p:nvSpPr>
        <p:spPr bwMode="auto">
          <a:xfrm>
            <a:off x="974725" y="36909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1623" name="Text Box 119"/>
          <p:cNvSpPr txBox="1">
            <a:spLocks noChangeArrowheads="1"/>
          </p:cNvSpPr>
          <p:nvPr/>
        </p:nvSpPr>
        <p:spPr bwMode="auto">
          <a:xfrm>
            <a:off x="974725" y="4224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1624" name="Text Box 120"/>
          <p:cNvSpPr txBox="1">
            <a:spLocks noChangeArrowheads="1"/>
          </p:cNvSpPr>
          <p:nvPr/>
        </p:nvSpPr>
        <p:spPr bwMode="auto">
          <a:xfrm>
            <a:off x="974725" y="4757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625" name="Text Box 121"/>
          <p:cNvSpPr txBox="1">
            <a:spLocks noChangeArrowheads="1"/>
          </p:cNvSpPr>
          <p:nvPr/>
        </p:nvSpPr>
        <p:spPr bwMode="auto">
          <a:xfrm>
            <a:off x="2117725" y="422275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*</a:t>
            </a:r>
          </a:p>
        </p:txBody>
      </p:sp>
      <p:sp>
        <p:nvSpPr>
          <p:cNvPr id="21626" name="Text Box 122"/>
          <p:cNvSpPr txBox="1">
            <a:spLocks noChangeArrowheads="1"/>
          </p:cNvSpPr>
          <p:nvPr/>
        </p:nvSpPr>
        <p:spPr bwMode="auto">
          <a:xfrm>
            <a:off x="2117725" y="4756150"/>
            <a:ext cx="301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627" name="Text Box 123"/>
          <p:cNvSpPr txBox="1">
            <a:spLocks noChangeArrowheads="1"/>
          </p:cNvSpPr>
          <p:nvPr/>
        </p:nvSpPr>
        <p:spPr bwMode="auto">
          <a:xfrm>
            <a:off x="2117725" y="63579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2755900" y="828675"/>
            <a:ext cx="219075" cy="219075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1629" name="Rectangle 125"/>
          <p:cNvSpPr>
            <a:spLocks noChangeArrowheads="1"/>
          </p:cNvSpPr>
          <p:nvPr/>
        </p:nvSpPr>
        <p:spPr bwMode="auto">
          <a:xfrm>
            <a:off x="2765425" y="1133475"/>
            <a:ext cx="219075" cy="2190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2765425" y="1457325"/>
            <a:ext cx="219075" cy="219075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1631" name="Text Box 127"/>
          <p:cNvSpPr txBox="1">
            <a:spLocks noChangeArrowheads="1"/>
          </p:cNvSpPr>
          <p:nvPr/>
        </p:nvSpPr>
        <p:spPr bwMode="auto">
          <a:xfrm>
            <a:off x="3025775" y="701675"/>
            <a:ext cx="3014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Fixed-charge cations</a:t>
            </a:r>
          </a:p>
        </p:txBody>
      </p:sp>
      <p:sp>
        <p:nvSpPr>
          <p:cNvPr id="21632" name="Text Box 128"/>
          <p:cNvSpPr txBox="1">
            <a:spLocks noChangeArrowheads="1"/>
          </p:cNvSpPr>
          <p:nvPr/>
        </p:nvSpPr>
        <p:spPr bwMode="auto">
          <a:xfrm>
            <a:off x="3025775" y="1019175"/>
            <a:ext cx="3357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Variable-charge cations</a:t>
            </a:r>
          </a:p>
        </p:txBody>
      </p:sp>
      <p:sp>
        <p:nvSpPr>
          <p:cNvPr id="21633" name="Text Box 129"/>
          <p:cNvSpPr txBox="1">
            <a:spLocks noChangeArrowheads="1"/>
          </p:cNvSpPr>
          <p:nvPr/>
        </p:nvSpPr>
        <p:spPr bwMode="auto">
          <a:xfrm>
            <a:off x="3025775" y="1343025"/>
            <a:ext cx="2328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Elemental anions</a:t>
            </a:r>
          </a:p>
        </p:txBody>
      </p:sp>
      <p:sp>
        <p:nvSpPr>
          <p:cNvPr id="21634" name="Text Box 130"/>
          <p:cNvSpPr txBox="1">
            <a:spLocks noChangeArrowheads="1"/>
          </p:cNvSpPr>
          <p:nvPr/>
        </p:nvSpPr>
        <p:spPr bwMode="auto">
          <a:xfrm>
            <a:off x="1298575" y="1079500"/>
            <a:ext cx="41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1+</a:t>
            </a:r>
          </a:p>
        </p:txBody>
      </p:sp>
      <p:sp>
        <p:nvSpPr>
          <p:cNvPr id="21635" name="Text Box 131"/>
          <p:cNvSpPr txBox="1">
            <a:spLocks noChangeArrowheads="1"/>
          </p:cNvSpPr>
          <p:nvPr/>
        </p:nvSpPr>
        <p:spPr bwMode="auto">
          <a:xfrm>
            <a:off x="1679575" y="1612900"/>
            <a:ext cx="41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21636" name="Text Box 132"/>
          <p:cNvSpPr txBox="1">
            <a:spLocks noChangeArrowheads="1"/>
          </p:cNvSpPr>
          <p:nvPr/>
        </p:nvSpPr>
        <p:spPr bwMode="auto">
          <a:xfrm>
            <a:off x="5861050" y="1701800"/>
            <a:ext cx="41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3+</a:t>
            </a:r>
          </a:p>
        </p:txBody>
      </p:sp>
      <p:sp>
        <p:nvSpPr>
          <p:cNvPr id="21637" name="Text Box 133"/>
          <p:cNvSpPr txBox="1">
            <a:spLocks noChangeArrowheads="1"/>
          </p:cNvSpPr>
          <p:nvPr/>
        </p:nvSpPr>
        <p:spPr bwMode="auto">
          <a:xfrm>
            <a:off x="7413625" y="17018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1-</a:t>
            </a:r>
          </a:p>
        </p:txBody>
      </p:sp>
      <p:sp>
        <p:nvSpPr>
          <p:cNvPr id="21638" name="Text Box 134"/>
          <p:cNvSpPr txBox="1">
            <a:spLocks noChangeArrowheads="1"/>
          </p:cNvSpPr>
          <p:nvPr/>
        </p:nvSpPr>
        <p:spPr bwMode="auto">
          <a:xfrm>
            <a:off x="7032625" y="17018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2-</a:t>
            </a:r>
          </a:p>
        </p:txBody>
      </p:sp>
      <p:sp>
        <p:nvSpPr>
          <p:cNvPr id="21639" name="Text Box 135"/>
          <p:cNvSpPr txBox="1">
            <a:spLocks noChangeArrowheads="1"/>
          </p:cNvSpPr>
          <p:nvPr/>
        </p:nvSpPr>
        <p:spPr bwMode="auto">
          <a:xfrm>
            <a:off x="6651625" y="17018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3-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05" name="Rectangle 141"/>
          <p:cNvSpPr>
            <a:spLocks noChangeArrowheads="1"/>
          </p:cNvSpPr>
          <p:nvPr/>
        </p:nvSpPr>
        <p:spPr bwMode="auto">
          <a:xfrm>
            <a:off x="4033838" y="3787775"/>
            <a:ext cx="2801937" cy="2554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82550" y="898525"/>
            <a:ext cx="348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969696"/>
                </a:solidFill>
              </a:rPr>
              <a:t>A. To name, given</a:t>
            </a:r>
          </a:p>
          <a:p>
            <a:pPr>
              <a:defRPr/>
            </a:pPr>
            <a:r>
              <a:rPr lang="en-US" sz="2800" b="0" dirty="0">
                <a:solidFill>
                  <a:srgbClr val="969696"/>
                </a:solidFill>
              </a:rPr>
              <a:t>     the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formula</a:t>
            </a:r>
            <a:r>
              <a:rPr lang="en-US" sz="2800" b="0" dirty="0">
                <a:solidFill>
                  <a:srgbClr val="969696"/>
                </a:solidFill>
              </a:rPr>
              <a:t>: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71538" y="3086100"/>
            <a:ext cx="733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7F7F7F"/>
                </a:solidFill>
              </a:rPr>
              <a:t>2. Use name of anion (it has the ending “ide”)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838200" y="2379663"/>
            <a:ext cx="3648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7F7F7F"/>
                </a:solidFill>
              </a:rPr>
              <a:t>1. Use name of cation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305050" y="3827463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800" b="0" dirty="0" err="1">
                <a:solidFill>
                  <a:srgbClr val="000066"/>
                </a:solidFill>
              </a:rPr>
              <a:t>F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306638" y="450532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dirty="0" err="1">
                <a:solidFill>
                  <a:schemeClr val="bg1">
                    <a:lumMod val="50000"/>
                  </a:schemeClr>
                </a:solidFill>
              </a:rPr>
              <a:t>Ba</a:t>
            </a:r>
            <a:r>
              <a:rPr lang="en-US" sz="2800" b="0" dirty="0" err="1">
                <a:solidFill>
                  <a:srgbClr val="000066"/>
                </a:solidFill>
              </a:rPr>
              <a:t>O</a:t>
            </a:r>
            <a:r>
              <a:rPr lang="en-US" sz="2800" b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308225" y="5187950"/>
            <a:ext cx="114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800" b="0" baseline="-25000" dirty="0"/>
              <a:t>2</a:t>
            </a:r>
            <a:r>
              <a:rPr lang="en-US" sz="2800" b="0" dirty="0">
                <a:solidFill>
                  <a:srgbClr val="000066"/>
                </a:solidFill>
              </a:rPr>
              <a:t>O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320925" y="5830888"/>
            <a:ext cx="106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Ba</a:t>
            </a:r>
            <a:r>
              <a:rPr lang="en-US" sz="2800" b="0" dirty="0">
                <a:solidFill>
                  <a:srgbClr val="000066"/>
                </a:solidFill>
              </a:rPr>
              <a:t>F</a:t>
            </a:r>
            <a:r>
              <a:rPr lang="en-US" sz="2800" b="0" baseline="-25000" dirty="0"/>
              <a:t>2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2538" name="Group 126"/>
          <p:cNvGrpSpPr>
            <a:grpSpLocks/>
          </p:cNvGrpSpPr>
          <p:nvPr/>
        </p:nvGrpSpPr>
        <p:grpSpPr bwMode="auto">
          <a:xfrm>
            <a:off x="3868738" y="304800"/>
            <a:ext cx="4962525" cy="1930400"/>
            <a:chOff x="691" y="2271"/>
            <a:chExt cx="4424" cy="1720"/>
          </a:xfrm>
        </p:grpSpPr>
        <p:sp>
          <p:nvSpPr>
            <p:cNvPr id="22555" name="Rectangle 17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18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19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20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21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22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Rectangle 23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24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Rectangle 25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26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Rectangle 27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28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Rectangle 29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30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Rectangle 31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32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Rectangle 33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Rectangle 34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Rectangle 35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36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Rectangle 37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38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Rectangle 39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Rectangle 40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Rectangle 41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42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Rectangle 43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Rectangle 44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Rectangle 45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46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Rectangle 47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Rectangle 48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Rectangle 49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Rectangle 50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Rectangle 51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Rectangle 52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Rectangle 53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Rectangle 54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Rectangle 55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56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Rectangle 57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Rectangle 58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Rectangle 59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60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Rectangle 61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Rectangle 62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Rectangle 63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Rectangle 64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Rectangle 65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Rectangle 66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Rectangle 67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6" name="Group 68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2647" name="Rectangle 69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Rectangle 70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Rectangle 72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Rectangle 73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Rectangle 74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Rectangle 75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Rectangle 76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Rectangle 77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Rectangle 78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Rectangle 79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Rectangle 80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Rectangle 81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Rectangle 82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Rectangle 83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1" name="Rectangle 84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2" name="Rectangle 85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07" name="Rectangle 86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Rectangle 87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Rectangle 88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Rectangle 89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Rectangle 90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91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Rectangle 92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Rectangle 93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Rectangle 94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Rectangle 95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Rectangle 96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97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Rectangle 98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Rectangle 99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Rectangle 100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101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Rectangle 102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Rectangle 103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Rectangle 104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Rectangle 105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Rectangle 106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Rectangle 107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Rectangle 108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Rectangle 109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Rectangle 110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111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Rectangle 112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113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Rectangle 114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115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Rectangle 116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Rectangle 117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Rectangle 118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Rectangle 119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Rectangle 120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Rectangle 121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Rectangle 122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Rectangle 123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Rectangle 124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Rectangle 125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95" name="Rectangle 131"/>
          <p:cNvSpPr>
            <a:spLocks noChangeArrowheads="1"/>
          </p:cNvSpPr>
          <p:nvPr/>
        </p:nvSpPr>
        <p:spPr bwMode="auto">
          <a:xfrm>
            <a:off x="4127500" y="3819525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sodium </a:t>
            </a:r>
            <a:r>
              <a:rPr lang="en-US" sz="2800" b="0" dirty="0">
                <a:solidFill>
                  <a:srgbClr val="000066"/>
                </a:solidFill>
              </a:rPr>
              <a:t>fluoride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596" name="Rectangle 132"/>
          <p:cNvSpPr>
            <a:spLocks noChangeArrowheads="1"/>
          </p:cNvSpPr>
          <p:nvPr/>
        </p:nvSpPr>
        <p:spPr bwMode="auto">
          <a:xfrm>
            <a:off x="4129088" y="4497388"/>
            <a:ext cx="2779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barium</a:t>
            </a:r>
            <a:r>
              <a:rPr lang="en-US" sz="2800" b="0" dirty="0">
                <a:solidFill>
                  <a:srgbClr val="969696"/>
                </a:solidFill>
              </a:rPr>
              <a:t> </a:t>
            </a:r>
            <a:r>
              <a:rPr lang="en-US" sz="2800" b="0" dirty="0">
                <a:solidFill>
                  <a:srgbClr val="000066"/>
                </a:solidFill>
              </a:rPr>
              <a:t>oxide </a:t>
            </a:r>
          </a:p>
        </p:txBody>
      </p:sp>
      <p:sp>
        <p:nvSpPr>
          <p:cNvPr id="62597" name="Rectangle 133"/>
          <p:cNvSpPr>
            <a:spLocks noChangeArrowheads="1"/>
          </p:cNvSpPr>
          <p:nvPr/>
        </p:nvSpPr>
        <p:spPr bwMode="auto">
          <a:xfrm>
            <a:off x="4130675" y="5180013"/>
            <a:ext cx="2316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sodium</a:t>
            </a:r>
            <a:r>
              <a:rPr lang="en-US" sz="2800" b="0" dirty="0">
                <a:solidFill>
                  <a:srgbClr val="000066"/>
                </a:solidFill>
              </a:rPr>
              <a:t> oxide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598" name="Rectangle 134"/>
          <p:cNvSpPr>
            <a:spLocks noChangeArrowheads="1"/>
          </p:cNvSpPr>
          <p:nvPr/>
        </p:nvSpPr>
        <p:spPr bwMode="auto">
          <a:xfrm>
            <a:off x="4143375" y="5822950"/>
            <a:ext cx="258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barium</a:t>
            </a:r>
            <a:r>
              <a:rPr lang="en-US" sz="2800" b="0" dirty="0">
                <a:solidFill>
                  <a:srgbClr val="000066"/>
                </a:solidFill>
              </a:rPr>
              <a:t> fluoride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1901825" y="222250"/>
            <a:ext cx="2090738" cy="752475"/>
            <a:chOff x="1198" y="140"/>
            <a:chExt cx="1317" cy="474"/>
          </a:xfrm>
        </p:grpSpPr>
        <p:sp>
          <p:nvSpPr>
            <p:cNvPr id="22553" name="Line 135"/>
            <p:cNvSpPr>
              <a:spLocks noChangeShapeType="1"/>
            </p:cNvSpPr>
            <p:nvPr/>
          </p:nvSpPr>
          <p:spPr bwMode="auto">
            <a:xfrm>
              <a:off x="1582" y="348"/>
              <a:ext cx="933" cy="26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137"/>
            <p:cNvSpPr>
              <a:spLocks noChangeArrowheads="1"/>
            </p:cNvSpPr>
            <p:nvPr/>
          </p:nvSpPr>
          <p:spPr bwMode="auto">
            <a:xfrm>
              <a:off x="1198" y="1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Na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743075" y="1809750"/>
            <a:ext cx="2562225" cy="557213"/>
            <a:chOff x="1098" y="1140"/>
            <a:chExt cx="1614" cy="351"/>
          </a:xfrm>
        </p:grpSpPr>
        <p:sp>
          <p:nvSpPr>
            <p:cNvPr id="22551" name="Line 136"/>
            <p:cNvSpPr>
              <a:spLocks noChangeShapeType="1"/>
            </p:cNvSpPr>
            <p:nvPr/>
          </p:nvSpPr>
          <p:spPr bwMode="auto">
            <a:xfrm flipV="1">
              <a:off x="1477" y="1140"/>
              <a:ext cx="1235" cy="17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138"/>
            <p:cNvSpPr>
              <a:spLocks noChangeArrowheads="1"/>
            </p:cNvSpPr>
            <p:nvPr/>
          </p:nvSpPr>
          <p:spPr bwMode="auto">
            <a:xfrm>
              <a:off x="1098" y="11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Ba</a:t>
              </a:r>
            </a:p>
          </p:txBody>
        </p:sp>
      </p:grpSp>
      <p:sp>
        <p:nvSpPr>
          <p:cNvPr id="22545" name="Rectangle 48"/>
          <p:cNvSpPr>
            <a:spLocks noChangeArrowheads="1"/>
          </p:cNvSpPr>
          <p:nvPr/>
        </p:nvSpPr>
        <p:spPr bwMode="auto">
          <a:xfrm>
            <a:off x="3611563" y="-25400"/>
            <a:ext cx="801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1+</a:t>
            </a:r>
          </a:p>
        </p:txBody>
      </p:sp>
      <p:sp>
        <p:nvSpPr>
          <p:cNvPr id="22546" name="Rectangle 49"/>
          <p:cNvSpPr>
            <a:spLocks noChangeArrowheads="1"/>
          </p:cNvSpPr>
          <p:nvPr/>
        </p:nvSpPr>
        <p:spPr bwMode="auto">
          <a:xfrm>
            <a:off x="3971925" y="2603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2+</a:t>
            </a:r>
          </a:p>
        </p:txBody>
      </p:sp>
      <p:sp>
        <p:nvSpPr>
          <p:cNvPr id="22547" name="Rectangle 51"/>
          <p:cNvSpPr>
            <a:spLocks noChangeArrowheads="1"/>
          </p:cNvSpPr>
          <p:nvPr/>
        </p:nvSpPr>
        <p:spPr bwMode="auto">
          <a:xfrm>
            <a:off x="7515225" y="25876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3–</a:t>
            </a:r>
          </a:p>
        </p:txBody>
      </p:sp>
      <p:sp>
        <p:nvSpPr>
          <p:cNvPr id="22548" name="Rectangle 52"/>
          <p:cNvSpPr>
            <a:spLocks noChangeArrowheads="1"/>
          </p:cNvSpPr>
          <p:nvPr/>
        </p:nvSpPr>
        <p:spPr bwMode="auto">
          <a:xfrm>
            <a:off x="7804150" y="26511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2–</a:t>
            </a:r>
          </a:p>
        </p:txBody>
      </p:sp>
      <p:sp>
        <p:nvSpPr>
          <p:cNvPr id="22549" name="Rectangle 53"/>
          <p:cNvSpPr>
            <a:spLocks noChangeArrowheads="1"/>
          </p:cNvSpPr>
          <p:nvPr/>
        </p:nvSpPr>
        <p:spPr bwMode="auto">
          <a:xfrm>
            <a:off x="8043863" y="2540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1–</a:t>
            </a:r>
          </a:p>
        </p:txBody>
      </p:sp>
      <p:sp>
        <p:nvSpPr>
          <p:cNvPr id="22550" name="Rectangle 50"/>
          <p:cNvSpPr>
            <a:spLocks noChangeArrowheads="1"/>
          </p:cNvSpPr>
          <p:nvPr/>
        </p:nvSpPr>
        <p:spPr bwMode="auto">
          <a:xfrm>
            <a:off x="6940550" y="2619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3+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05" grpId="0" animBg="1"/>
      <p:bldP spid="62474" grpId="0"/>
      <p:bldP spid="62475" grpId="0"/>
      <p:bldP spid="62476" grpId="0"/>
      <p:bldP spid="62477" grpId="0"/>
      <p:bldP spid="62478" grpId="0"/>
      <p:bldP spid="62479" grpId="0"/>
      <p:bldP spid="62595" grpId="0"/>
      <p:bldP spid="62596" grpId="0"/>
      <p:bldP spid="625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8" name="Rectangle 146"/>
          <p:cNvSpPr>
            <a:spLocks noChangeArrowheads="1"/>
          </p:cNvSpPr>
          <p:nvPr/>
        </p:nvSpPr>
        <p:spPr bwMode="auto">
          <a:xfrm>
            <a:off x="6546850" y="4237038"/>
            <a:ext cx="1189038" cy="1960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330325" y="2840038"/>
            <a:ext cx="6672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1. Write symbols for the two types of ions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317625" y="3394075"/>
            <a:ext cx="5767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2. Balance charges to write formula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270000" y="4279900"/>
            <a:ext cx="214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silver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0066"/>
                </a:solidFill>
              </a:rPr>
              <a:t>sulfide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287463" y="4957763"/>
            <a:ext cx="292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zinc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0066"/>
                </a:solidFill>
              </a:rPr>
              <a:t>phosphide</a:t>
            </a:r>
            <a:r>
              <a:rPr lang="en-US" sz="2800" b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276350" y="5641975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calcium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0066"/>
                </a:solidFill>
              </a:rPr>
              <a:t>iodide</a:t>
            </a:r>
          </a:p>
        </p:txBody>
      </p:sp>
      <p:grpSp>
        <p:nvGrpSpPr>
          <p:cNvPr id="23560" name="Group 15"/>
          <p:cNvGrpSpPr>
            <a:grpSpLocks/>
          </p:cNvGrpSpPr>
          <p:nvPr/>
        </p:nvGrpSpPr>
        <p:grpSpPr bwMode="auto">
          <a:xfrm>
            <a:off x="320675" y="1282700"/>
            <a:ext cx="3368675" cy="947738"/>
            <a:chOff x="446" y="395"/>
            <a:chExt cx="2122" cy="597"/>
          </a:xfrm>
        </p:grpSpPr>
        <p:sp>
          <p:nvSpPr>
            <p:cNvPr id="23694" name="Rectangle 13"/>
            <p:cNvSpPr>
              <a:spLocks noChangeArrowheads="1"/>
            </p:cNvSpPr>
            <p:nvPr/>
          </p:nvSpPr>
          <p:spPr bwMode="auto">
            <a:xfrm>
              <a:off x="446" y="395"/>
              <a:ext cx="21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969696"/>
                  </a:solidFill>
                </a:rPr>
                <a:t>B. To write formula, </a:t>
              </a:r>
            </a:p>
          </p:txBody>
        </p:sp>
        <p:sp>
          <p:nvSpPr>
            <p:cNvPr id="23695" name="Rectangle 14"/>
            <p:cNvSpPr>
              <a:spLocks noChangeArrowheads="1"/>
            </p:cNvSpPr>
            <p:nvPr/>
          </p:nvSpPr>
          <p:spPr bwMode="auto">
            <a:xfrm>
              <a:off x="742" y="665"/>
              <a:ext cx="17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969696"/>
                  </a:solidFill>
                </a:rPr>
                <a:t>given the name:</a:t>
              </a:r>
            </a:p>
          </p:txBody>
        </p:sp>
      </p:grpSp>
      <p:grpSp>
        <p:nvGrpSpPr>
          <p:cNvPr id="23561" name="Group 16"/>
          <p:cNvGrpSpPr>
            <a:grpSpLocks/>
          </p:cNvGrpSpPr>
          <p:nvPr/>
        </p:nvGrpSpPr>
        <p:grpSpPr bwMode="auto">
          <a:xfrm>
            <a:off x="3911600" y="647700"/>
            <a:ext cx="4962525" cy="1930400"/>
            <a:chOff x="691" y="2271"/>
            <a:chExt cx="4424" cy="1720"/>
          </a:xfrm>
        </p:grpSpPr>
        <p:sp>
          <p:nvSpPr>
            <p:cNvPr id="23586" name="Rectangle 17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Rectangle 18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Rectangle 19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Rectangle 20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21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Rectangle 22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Rectangle 23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Rectangle 24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Rectangle 25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Rectangle 26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Rectangle 27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Rectangle 28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Rectangle 29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Rectangle 30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Rectangle 31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Rectangle 32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Rectangle 33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Rectangle 34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Rectangle 35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Rectangle 36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Rectangle 37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Rectangle 38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Rectangle 39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Rectangle 40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Rectangle 41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Rectangle 42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Rectangle 43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Rectangle 44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Rectangle 45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Rectangle 46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Rectangle 47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Rectangle 48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Rectangle 49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Rectangle 50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Rectangle 51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Rectangle 52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Rectangle 53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Rectangle 54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Rectangle 55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Rectangle 56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Rectangle 57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Rectangle 58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Rectangle 59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Rectangle 60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Rectangle 61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Rectangle 62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Rectangle 63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Rectangle 64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Rectangle 65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Rectangle 66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Rectangle 67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37" name="Group 68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3678" name="Rectangle 69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9" name="Rectangle 70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Rectangle 72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1" name="Rectangle 73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2" name="Rectangle 74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3" name="Rectangle 75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Rectangle 76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5" name="Rectangle 77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6" name="Rectangle 78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7" name="Rectangle 79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Rectangle 80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Rectangle 81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Rectangle 82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Rectangle 83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Rectangle 84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Rectangle 85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38" name="Rectangle 86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Rectangle 87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Rectangle 88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Rectangle 89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Rectangle 90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Rectangle 91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92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Rectangle 93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Rectangle 94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Rectangle 95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Rectangle 96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Rectangle 97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Rectangle 98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Rectangle 99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Rectangle 100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Rectangle 101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Rectangle 102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Rectangle 103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Rectangle 104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Rectangle 105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Rectangle 106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Rectangle 107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Rectangle 108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Rectangle 109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Rectangle 110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Rectangle 111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Rectangle 112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Rectangle 113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Rectangle 114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Rectangle 115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Rectangle 116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Rectangle 117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Rectangle 118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Rectangle 119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Rectangle 120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Rectangle 121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Rectangle 122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Rectangle 123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Rectangle 124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Rectangle 125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644" name="Rectangle 132"/>
          <p:cNvSpPr>
            <a:spLocks noChangeArrowheads="1"/>
          </p:cNvSpPr>
          <p:nvPr/>
        </p:nvSpPr>
        <p:spPr bwMode="auto">
          <a:xfrm>
            <a:off x="4354513" y="4271963"/>
            <a:ext cx="858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Ag</a:t>
            </a:r>
            <a:r>
              <a:rPr lang="en-US" sz="2800" b="0" baseline="30000">
                <a:solidFill>
                  <a:srgbClr val="969696"/>
                </a:solidFill>
              </a:rPr>
              <a:t>+</a:t>
            </a:r>
            <a:r>
              <a:rPr lang="en-US" sz="2800" b="0"/>
              <a:t> </a:t>
            </a:r>
          </a:p>
        </p:txBody>
      </p:sp>
      <p:sp>
        <p:nvSpPr>
          <p:cNvPr id="64645" name="Rectangle 133"/>
          <p:cNvSpPr>
            <a:spLocks noChangeArrowheads="1"/>
          </p:cNvSpPr>
          <p:nvPr/>
        </p:nvSpPr>
        <p:spPr bwMode="auto">
          <a:xfrm>
            <a:off x="5418138" y="4273550"/>
            <a:ext cx="788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S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 b="0"/>
              <a:t> </a:t>
            </a:r>
          </a:p>
        </p:txBody>
      </p:sp>
      <p:sp>
        <p:nvSpPr>
          <p:cNvPr id="64646" name="Rectangle 134"/>
          <p:cNvSpPr>
            <a:spLocks noChangeArrowheads="1"/>
          </p:cNvSpPr>
          <p:nvPr/>
        </p:nvSpPr>
        <p:spPr bwMode="auto">
          <a:xfrm>
            <a:off x="6578600" y="4271963"/>
            <a:ext cx="108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Ag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66"/>
                </a:solidFill>
              </a:rPr>
              <a:t>S</a:t>
            </a:r>
            <a:r>
              <a:rPr lang="en-US" sz="2800" b="0"/>
              <a:t> </a:t>
            </a:r>
          </a:p>
        </p:txBody>
      </p:sp>
      <p:sp>
        <p:nvSpPr>
          <p:cNvPr id="64647" name="Rectangle 135"/>
          <p:cNvSpPr>
            <a:spLocks noChangeArrowheads="1"/>
          </p:cNvSpPr>
          <p:nvPr/>
        </p:nvSpPr>
        <p:spPr bwMode="auto">
          <a:xfrm>
            <a:off x="4359275" y="4954588"/>
            <a:ext cx="97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Zn</a:t>
            </a:r>
            <a:r>
              <a:rPr lang="en-US" sz="2800" b="0" baseline="30000">
                <a:solidFill>
                  <a:srgbClr val="969696"/>
                </a:solidFill>
              </a:rPr>
              <a:t>2+</a:t>
            </a:r>
            <a:r>
              <a:rPr lang="en-US" sz="2800" b="0"/>
              <a:t> </a:t>
            </a:r>
          </a:p>
        </p:txBody>
      </p:sp>
      <p:sp>
        <p:nvSpPr>
          <p:cNvPr id="64648" name="Rectangle 136"/>
          <p:cNvSpPr>
            <a:spLocks noChangeArrowheads="1"/>
          </p:cNvSpPr>
          <p:nvPr/>
        </p:nvSpPr>
        <p:spPr bwMode="auto">
          <a:xfrm>
            <a:off x="5408613" y="4954588"/>
            <a:ext cx="788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 b="0" baseline="30000">
                <a:solidFill>
                  <a:srgbClr val="000066"/>
                </a:solidFill>
              </a:rPr>
              <a:t>3–</a:t>
            </a:r>
            <a:r>
              <a:rPr lang="en-US" sz="2800" b="0"/>
              <a:t> </a:t>
            </a:r>
          </a:p>
        </p:txBody>
      </p:sp>
      <p:sp>
        <p:nvSpPr>
          <p:cNvPr id="64649" name="Rectangle 137"/>
          <p:cNvSpPr>
            <a:spLocks noChangeArrowheads="1"/>
          </p:cNvSpPr>
          <p:nvPr/>
        </p:nvSpPr>
        <p:spPr bwMode="auto">
          <a:xfrm>
            <a:off x="6605588" y="4954588"/>
            <a:ext cx="120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Zn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</a:p>
        </p:txBody>
      </p:sp>
      <p:sp>
        <p:nvSpPr>
          <p:cNvPr id="64650" name="Rectangle 138"/>
          <p:cNvSpPr>
            <a:spLocks noChangeArrowheads="1"/>
          </p:cNvSpPr>
          <p:nvPr/>
        </p:nvSpPr>
        <p:spPr bwMode="auto">
          <a:xfrm>
            <a:off x="5403850" y="5637213"/>
            <a:ext cx="515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I</a:t>
            </a:r>
            <a:r>
              <a:rPr lang="en-US" sz="2800" b="0" baseline="30000"/>
              <a:t>–</a:t>
            </a:r>
            <a:r>
              <a:rPr lang="en-US" sz="2800" b="0"/>
              <a:t> </a:t>
            </a:r>
          </a:p>
        </p:txBody>
      </p:sp>
      <p:sp>
        <p:nvSpPr>
          <p:cNvPr id="64651" name="Rectangle 139"/>
          <p:cNvSpPr>
            <a:spLocks noChangeArrowheads="1"/>
          </p:cNvSpPr>
          <p:nvPr/>
        </p:nvSpPr>
        <p:spPr bwMode="auto">
          <a:xfrm>
            <a:off x="4346575" y="5637213"/>
            <a:ext cx="1014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Ca</a:t>
            </a:r>
            <a:r>
              <a:rPr lang="en-US" sz="2800" b="0" baseline="30000">
                <a:solidFill>
                  <a:srgbClr val="969696"/>
                </a:solidFill>
              </a:rPr>
              <a:t>2+</a:t>
            </a:r>
            <a:r>
              <a:rPr lang="en-US" sz="2800" b="0"/>
              <a:t> </a:t>
            </a:r>
          </a:p>
        </p:txBody>
      </p:sp>
      <p:sp>
        <p:nvSpPr>
          <p:cNvPr id="64652" name="Rectangle 140"/>
          <p:cNvSpPr>
            <a:spLocks noChangeArrowheads="1"/>
          </p:cNvSpPr>
          <p:nvPr/>
        </p:nvSpPr>
        <p:spPr bwMode="auto">
          <a:xfrm>
            <a:off x="6602413" y="563721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Ca</a:t>
            </a:r>
            <a:r>
              <a:rPr lang="en-US" sz="2800" b="0">
                <a:solidFill>
                  <a:srgbClr val="000066"/>
                </a:solidFill>
              </a:rPr>
              <a:t>I</a:t>
            </a:r>
            <a:r>
              <a:rPr lang="en-US" sz="2800" b="0" baseline="-25000"/>
              <a:t>2</a:t>
            </a:r>
            <a:r>
              <a:rPr lang="en-US" sz="2800" b="0"/>
              <a:t> </a:t>
            </a: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2219325" y="381000"/>
            <a:ext cx="2084388" cy="1236663"/>
            <a:chOff x="1398" y="240"/>
            <a:chExt cx="1313" cy="779"/>
          </a:xfrm>
        </p:grpSpPr>
        <p:sp>
          <p:nvSpPr>
            <p:cNvPr id="23584" name="Line 149"/>
            <p:cNvSpPr>
              <a:spLocks noChangeShapeType="1"/>
            </p:cNvSpPr>
            <p:nvPr/>
          </p:nvSpPr>
          <p:spPr bwMode="auto">
            <a:xfrm>
              <a:off x="1797" y="499"/>
              <a:ext cx="914" cy="5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Rectangle 150"/>
            <p:cNvSpPr>
              <a:spLocks noChangeArrowheads="1"/>
            </p:cNvSpPr>
            <p:nvPr/>
          </p:nvSpPr>
          <p:spPr bwMode="auto">
            <a:xfrm>
              <a:off x="1398" y="2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Ca</a:t>
              </a:r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>
            <a:off x="5572125" y="671513"/>
            <a:ext cx="1206500" cy="1157287"/>
            <a:chOff x="3510" y="423"/>
            <a:chExt cx="760" cy="729"/>
          </a:xfrm>
        </p:grpSpPr>
        <p:sp>
          <p:nvSpPr>
            <p:cNvPr id="23582" name="Line 147"/>
            <p:cNvSpPr>
              <a:spLocks noChangeShapeType="1"/>
            </p:cNvSpPr>
            <p:nvPr/>
          </p:nvSpPr>
          <p:spPr bwMode="auto">
            <a:xfrm>
              <a:off x="3867" y="732"/>
              <a:ext cx="403" cy="4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Rectangle 151"/>
            <p:cNvSpPr>
              <a:spLocks noChangeArrowheads="1"/>
            </p:cNvSpPr>
            <p:nvPr/>
          </p:nvSpPr>
          <p:spPr bwMode="auto">
            <a:xfrm>
              <a:off x="3510" y="42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Ag</a:t>
              </a:r>
            </a:p>
          </p:txBody>
        </p:sp>
      </p:grp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6224588" y="106363"/>
            <a:ext cx="808037" cy="1438275"/>
            <a:chOff x="3921" y="67"/>
            <a:chExt cx="509" cy="906"/>
          </a:xfrm>
        </p:grpSpPr>
        <p:sp>
          <p:nvSpPr>
            <p:cNvPr id="23580" name="Line 148"/>
            <p:cNvSpPr>
              <a:spLocks noChangeShapeType="1"/>
            </p:cNvSpPr>
            <p:nvPr/>
          </p:nvSpPr>
          <p:spPr bwMode="auto">
            <a:xfrm>
              <a:off x="4173" y="343"/>
              <a:ext cx="257" cy="6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Rectangle 152"/>
            <p:cNvSpPr>
              <a:spLocks noChangeArrowheads="1"/>
            </p:cNvSpPr>
            <p:nvPr/>
          </p:nvSpPr>
          <p:spPr bwMode="auto">
            <a:xfrm>
              <a:off x="3921" y="67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Zn</a:t>
              </a:r>
            </a:p>
          </p:txBody>
        </p:sp>
      </p:grpSp>
      <p:sp>
        <p:nvSpPr>
          <p:cNvPr id="23574" name="Rectangle 48"/>
          <p:cNvSpPr>
            <a:spLocks noChangeArrowheads="1"/>
          </p:cNvSpPr>
          <p:nvPr/>
        </p:nvSpPr>
        <p:spPr bwMode="auto">
          <a:xfrm>
            <a:off x="3640138" y="303213"/>
            <a:ext cx="801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1+</a:t>
            </a:r>
          </a:p>
        </p:txBody>
      </p:sp>
      <p:sp>
        <p:nvSpPr>
          <p:cNvPr id="23575" name="Rectangle 49"/>
          <p:cNvSpPr>
            <a:spLocks noChangeArrowheads="1"/>
          </p:cNvSpPr>
          <p:nvPr/>
        </p:nvSpPr>
        <p:spPr bwMode="auto">
          <a:xfrm>
            <a:off x="3995738" y="6159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2+</a:t>
            </a:r>
          </a:p>
        </p:txBody>
      </p:sp>
      <p:sp>
        <p:nvSpPr>
          <p:cNvPr id="23576" name="Rectangle 51"/>
          <p:cNvSpPr>
            <a:spLocks noChangeArrowheads="1"/>
          </p:cNvSpPr>
          <p:nvPr/>
        </p:nvSpPr>
        <p:spPr bwMode="auto">
          <a:xfrm>
            <a:off x="7543800" y="58737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3–</a:t>
            </a:r>
          </a:p>
        </p:txBody>
      </p:sp>
      <p:sp>
        <p:nvSpPr>
          <p:cNvPr id="23577" name="Rectangle 52"/>
          <p:cNvSpPr>
            <a:spLocks noChangeArrowheads="1"/>
          </p:cNvSpPr>
          <p:nvPr/>
        </p:nvSpPr>
        <p:spPr bwMode="auto">
          <a:xfrm>
            <a:off x="7832725" y="59372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2–</a:t>
            </a:r>
          </a:p>
        </p:txBody>
      </p:sp>
      <p:sp>
        <p:nvSpPr>
          <p:cNvPr id="23578" name="Rectangle 53"/>
          <p:cNvSpPr>
            <a:spLocks noChangeArrowheads="1"/>
          </p:cNvSpPr>
          <p:nvPr/>
        </p:nvSpPr>
        <p:spPr bwMode="auto">
          <a:xfrm>
            <a:off x="8094663" y="58896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1–</a:t>
            </a:r>
          </a:p>
        </p:txBody>
      </p:sp>
      <p:sp>
        <p:nvSpPr>
          <p:cNvPr id="23579" name="Rectangle 50"/>
          <p:cNvSpPr>
            <a:spLocks noChangeArrowheads="1"/>
          </p:cNvSpPr>
          <p:nvPr/>
        </p:nvSpPr>
        <p:spPr bwMode="auto">
          <a:xfrm>
            <a:off x="6969125" y="5905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3+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58" grpId="0" animBg="1"/>
      <p:bldP spid="64520" grpId="0"/>
      <p:bldP spid="64521" grpId="0"/>
      <p:bldP spid="64522" grpId="0"/>
      <p:bldP spid="64523" grpId="0"/>
      <p:bldP spid="64524" grpId="0"/>
      <p:bldP spid="64644" grpId="0"/>
      <p:bldP spid="64645" grpId="0"/>
      <p:bldP spid="64646" grpId="0"/>
      <p:bldP spid="64647" grpId="0"/>
      <p:bldP spid="64648" grpId="0"/>
      <p:bldP spid="64649" grpId="0"/>
      <p:bldP spid="64650" grpId="0"/>
      <p:bldP spid="64651" grpId="0"/>
      <p:bldP spid="646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49300" y="266700"/>
            <a:ext cx="7716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A50021"/>
                </a:solidFill>
              </a:rPr>
              <a:t>Variable-Charge Cations</a:t>
            </a:r>
            <a:r>
              <a:rPr lang="en-US" sz="2800" b="0" u="sng">
                <a:solidFill>
                  <a:srgbClr val="FF0000"/>
                </a:solidFill>
              </a:rPr>
              <a:t> </a:t>
            </a:r>
            <a:r>
              <a:rPr lang="en-US" sz="2800" b="0" u="sng">
                <a:solidFill>
                  <a:schemeClr val="tx2"/>
                </a:solidFill>
              </a:rPr>
              <a:t>with</a:t>
            </a:r>
            <a:r>
              <a:rPr lang="en-US" sz="2800" b="0" u="sng">
                <a:solidFill>
                  <a:srgbClr val="FF0000"/>
                </a:solidFill>
              </a:rPr>
              <a:t> </a:t>
            </a:r>
            <a:r>
              <a:rPr lang="en-US" sz="2800" b="0" u="sng">
                <a:solidFill>
                  <a:srgbClr val="000066"/>
                </a:solidFill>
              </a:rPr>
              <a:t>Elemental Anions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22275" y="1965325"/>
            <a:ext cx="544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The variable-charge cations are: </a:t>
            </a: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5613400" y="752475"/>
            <a:ext cx="3230563" cy="1462088"/>
            <a:chOff x="3536" y="474"/>
            <a:chExt cx="2035" cy="921"/>
          </a:xfrm>
        </p:grpSpPr>
        <p:sp>
          <p:nvSpPr>
            <p:cNvPr id="24691" name="Rectangle 8"/>
            <p:cNvSpPr>
              <a:spLocks noChangeArrowheads="1"/>
            </p:cNvSpPr>
            <p:nvPr/>
          </p:nvSpPr>
          <p:spPr bwMode="auto">
            <a:xfrm>
              <a:off x="3536" y="799"/>
              <a:ext cx="203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i.e., “pulled off the</a:t>
              </a:r>
            </a:p>
            <a:p>
              <a:r>
                <a:rPr lang="en-US" sz="2800" b="0"/>
                <a:t>        Table” anions </a:t>
              </a:r>
            </a:p>
          </p:txBody>
        </p:sp>
        <p:sp>
          <p:nvSpPr>
            <p:cNvPr id="24692" name="Line 9"/>
            <p:cNvSpPr>
              <a:spLocks noChangeShapeType="1"/>
            </p:cNvSpPr>
            <p:nvPr/>
          </p:nvSpPr>
          <p:spPr bwMode="auto">
            <a:xfrm flipV="1">
              <a:off x="3755" y="474"/>
              <a:ext cx="101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530350" y="2430463"/>
            <a:ext cx="6232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0"/>
              <a:t>Pb, Sn, and the transition metals</a:t>
            </a:r>
          </a:p>
          <a:p>
            <a:pPr algn="ctr"/>
            <a:r>
              <a:rPr lang="en-US" sz="2800" b="0"/>
              <a:t> (but – of course! – not Ag or Zn)</a:t>
            </a: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1096963" y="3605213"/>
            <a:ext cx="7023100" cy="2730500"/>
            <a:chOff x="691" y="2271"/>
            <a:chExt cx="4424" cy="1720"/>
          </a:xfrm>
        </p:grpSpPr>
        <p:sp>
          <p:nvSpPr>
            <p:cNvPr id="24583" name="Rectangle 11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Rectangle 12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Rectangle 13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14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Rectangle 15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Rectangle 16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7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Rectangle 18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Rectangle 19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Rectangle 20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Rectangle 21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Rectangle 22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Rectangle 23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24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Rectangle 25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6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Rectangle 27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Rectangle 28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Rectangle 29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Rectangle 30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Rectangle 31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Rectangle 32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Rectangle 33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Rectangle 34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Rectangle 35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Rectangle 36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7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Rectangle 38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Rectangle 39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Rectangle 40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Rectangle 41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Rectangle 42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Rectangle 43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Rectangle 44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Rectangle 45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46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47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Rectangle 48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49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Rectangle 50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Rectangle 51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Rectangle 52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53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Rectangle 54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Rectangle 55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Rectangle 56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Rectangle 57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Rectangle 58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Rectangle 59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Rectangle 60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Rectangle 61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34" name="Group 62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4675" name="Rectangle 63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Rectangle 64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Rectangle 66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Rectangle 67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Rectangle 68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Rectangle 69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Rectangle 70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Rectangle 71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Rectangle 72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Rectangle 73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Rectangle 74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Rectangle 75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Rectangle 76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Rectangle 77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Rectangle 78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Rectangle 79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35" name="Rectangle 80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Rectangle 81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Rectangle 82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Rectangle 83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Rectangle 84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Rectangle 85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Rectangle 86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Rectangle 87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Rectangle 88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Rectangle 89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Rectangle 90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91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Rectangle 92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Rectangle 93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Rectangle 94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Rectangle 95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Rectangle 96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Rectangle 97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Rectangle 98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99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Rectangle 100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Rectangle 101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Rectangle 102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Rectangle 103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Rectangle 104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Rectangle 105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Rectangle 106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Rectangle 107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Rectangle 108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Rectangle 109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Rectangle 110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Rectangle 111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Rectangle 112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Rectangle 113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Rectangle 114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Rectangle 115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Rectangle 116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Rectangle 117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Rectangle 118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Rectangle 119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2" name="Rectangle 162"/>
          <p:cNvSpPr>
            <a:spLocks noChangeArrowheads="1"/>
          </p:cNvSpPr>
          <p:nvPr/>
        </p:nvSpPr>
        <p:spPr bwMode="auto">
          <a:xfrm>
            <a:off x="5573713" y="4021138"/>
            <a:ext cx="3294062" cy="2451100"/>
          </a:xfrm>
          <a:prstGeom prst="rect">
            <a:avLst/>
          </a:prstGeom>
          <a:solidFill>
            <a:srgbClr val="C0C0C0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14563" y="4037013"/>
            <a:ext cx="177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iron oxide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14300" y="282575"/>
            <a:ext cx="5327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A. To name, given the formula: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977900"/>
            <a:ext cx="4044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0">
                <a:solidFill>
                  <a:srgbClr val="A50021"/>
                </a:solidFill>
              </a:rPr>
              <a:t>Figure out charge on</a:t>
            </a:r>
          </a:p>
          <a:p>
            <a:pPr marL="342900" indent="-342900"/>
            <a:r>
              <a:rPr lang="en-US" sz="2800" b="0">
                <a:solidFill>
                  <a:srgbClr val="A50021"/>
                </a:solidFill>
              </a:rPr>
              <a:t>   cation.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38113" y="1885950"/>
            <a:ext cx="4217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2. Write name of cation.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49225" y="2474913"/>
            <a:ext cx="5484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3. Write Roman numerals</a:t>
            </a:r>
          </a:p>
          <a:p>
            <a:r>
              <a:rPr lang="en-US" sz="2800" b="0">
                <a:solidFill>
                  <a:srgbClr val="A50021"/>
                </a:solidFill>
              </a:rPr>
              <a:t>    in ( ) to show cation’s charge.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147638" y="3402013"/>
            <a:ext cx="414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4. Write name of anion.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844550" y="4041775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847725" y="4664075"/>
            <a:ext cx="124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865188" y="5314950"/>
            <a:ext cx="1093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>
                <a:solidFill>
                  <a:srgbClr val="000066"/>
                </a:solidFill>
              </a:rPr>
              <a:t>Br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858838" y="5965825"/>
            <a:ext cx="122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>
                <a:solidFill>
                  <a:srgbClr val="000066"/>
                </a:solidFill>
              </a:rPr>
              <a:t>Br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5613" name="Group 15"/>
          <p:cNvGrpSpPr>
            <a:grpSpLocks/>
          </p:cNvGrpSpPr>
          <p:nvPr/>
        </p:nvGrpSpPr>
        <p:grpSpPr bwMode="auto">
          <a:xfrm>
            <a:off x="4611688" y="831850"/>
            <a:ext cx="4260850" cy="1657350"/>
            <a:chOff x="691" y="2271"/>
            <a:chExt cx="4424" cy="1720"/>
          </a:xfrm>
        </p:grpSpPr>
        <p:sp>
          <p:nvSpPr>
            <p:cNvPr id="25649" name="Rectangle 16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Rectangle 17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Rectangle 18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Rectangle 19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Rectangle 20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Rectangle 21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Rectangle 22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Rectangle 23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Rectangle 24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Rectangle 25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Rectangle 26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Rectangle 27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Rectangle 28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Rectangle 29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Rectangle 30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Rectangle 31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Rectangle 32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Rectangle 33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Rectangle 34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Rectangle 35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Rectangle 36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Rectangle 37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Rectangle 38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Rectangle 39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Rectangle 40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Rectangle 41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Rectangle 42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Rectangle 43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Rectangle 44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Rectangle 45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Rectangle 46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Rectangle 47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Rectangle 48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Rectangle 49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Rectangle 50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Rectangle 51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Rectangle 52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Rectangle 53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Rectangle 54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Rectangle 55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Rectangle 56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Rectangle 57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Rectangle 58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Rectangle 59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Rectangle 60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Rectangle 61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Rectangle 62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Rectangle 63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Rectangle 64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Rectangle 65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Rectangle 66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0" name="Group 67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5741" name="Rectangle 68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Rectangle 69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Rectangle 70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Rectangle 71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Rectangle 72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Rectangle 73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Rectangle 74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Rectangle 75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Rectangle 76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Rectangle 77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Rectangle 78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Rectangle 79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Rectangle 80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Rectangle 81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Rectangle 82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Rectangle 83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Rectangle 84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1" name="Rectangle 85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Rectangle 86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Rectangle 87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Rectangle 88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Rectangle 89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Rectangle 90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Rectangle 91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Rectangle 92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Rectangle 93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Rectangle 94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Rectangle 95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Rectangle 96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Rectangle 97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Rectangle 98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Rectangle 99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Rectangle 100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Rectangle 101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Rectangle 102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Rectangle 103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Rectangle 104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Rectangle 105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Rectangle 106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Rectangle 107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Rectangle 108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Rectangle 109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Rectangle 110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Rectangle 111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Rectangle 112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Rectangle 113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Rectangle 114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Rectangle 115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Rectangle 116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Rectangle 117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Rectangle 118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Rectangle 119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Rectangle 120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Rectangle 121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Rectangle 122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Rectangle 123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Rectangle 124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85" name="Rectangle 125"/>
          <p:cNvSpPr>
            <a:spLocks noChangeArrowheads="1"/>
          </p:cNvSpPr>
          <p:nvPr/>
        </p:nvSpPr>
        <p:spPr bwMode="auto">
          <a:xfrm>
            <a:off x="2209800" y="4660900"/>
            <a:ext cx="177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iron oxide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5994400" y="381000"/>
            <a:ext cx="1441450" cy="1265238"/>
            <a:chOff x="3776" y="240"/>
            <a:chExt cx="908" cy="797"/>
          </a:xfrm>
        </p:grpSpPr>
        <p:grpSp>
          <p:nvGrpSpPr>
            <p:cNvPr id="25643" name="Group 133"/>
            <p:cNvGrpSpPr>
              <a:grpSpLocks/>
            </p:cNvGrpSpPr>
            <p:nvPr/>
          </p:nvGrpSpPr>
          <p:grpSpPr bwMode="auto">
            <a:xfrm>
              <a:off x="4252" y="240"/>
              <a:ext cx="432" cy="793"/>
              <a:chOff x="4252" y="240"/>
              <a:chExt cx="432" cy="793"/>
            </a:xfrm>
          </p:grpSpPr>
          <p:sp>
            <p:nvSpPr>
              <p:cNvPr id="25647" name="Rectangle 2"/>
              <p:cNvSpPr>
                <a:spLocks noChangeArrowheads="1"/>
              </p:cNvSpPr>
              <p:nvPr/>
            </p:nvSpPr>
            <p:spPr bwMode="auto">
              <a:xfrm>
                <a:off x="4252" y="240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0"/>
                  <a:t>Cu</a:t>
                </a:r>
              </a:p>
            </p:txBody>
          </p:sp>
          <p:sp>
            <p:nvSpPr>
              <p:cNvPr id="25648" name="Line 130"/>
              <p:cNvSpPr>
                <a:spLocks noChangeShapeType="1"/>
              </p:cNvSpPr>
              <p:nvPr/>
            </p:nvSpPr>
            <p:spPr bwMode="auto">
              <a:xfrm>
                <a:off x="4453" y="531"/>
                <a:ext cx="9" cy="50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4" name="Group 132"/>
            <p:cNvGrpSpPr>
              <a:grpSpLocks/>
            </p:cNvGrpSpPr>
            <p:nvPr/>
          </p:nvGrpSpPr>
          <p:grpSpPr bwMode="auto">
            <a:xfrm>
              <a:off x="3776" y="396"/>
              <a:ext cx="432" cy="641"/>
              <a:chOff x="3776" y="396"/>
              <a:chExt cx="432" cy="641"/>
            </a:xfrm>
          </p:grpSpPr>
          <p:sp>
            <p:nvSpPr>
              <p:cNvPr id="25645" name="Rectangle 129"/>
              <p:cNvSpPr>
                <a:spLocks noChangeArrowheads="1"/>
              </p:cNvSpPr>
              <p:nvPr/>
            </p:nvSpPr>
            <p:spPr bwMode="auto">
              <a:xfrm>
                <a:off x="3776" y="396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0"/>
                  <a:t>Fe</a:t>
                </a:r>
              </a:p>
            </p:txBody>
          </p:sp>
          <p:sp>
            <p:nvSpPr>
              <p:cNvPr id="25646" name="Line 131"/>
              <p:cNvSpPr>
                <a:spLocks noChangeShapeType="1"/>
              </p:cNvSpPr>
              <p:nvPr/>
            </p:nvSpPr>
            <p:spPr bwMode="auto">
              <a:xfrm>
                <a:off x="3991" y="681"/>
                <a:ext cx="19" cy="35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695" name="Text Box 135"/>
          <p:cNvSpPr txBox="1">
            <a:spLocks noChangeArrowheads="1"/>
          </p:cNvSpPr>
          <p:nvPr/>
        </p:nvSpPr>
        <p:spPr bwMode="auto">
          <a:xfrm>
            <a:off x="5721350" y="2832100"/>
            <a:ext cx="3148013" cy="10334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0" u="sng"/>
              <a:t>Stock System</a:t>
            </a:r>
            <a:endParaRPr lang="en-US" sz="2800" b="0"/>
          </a:p>
          <a:p>
            <a:pPr algn="ctr" eaLnBrk="1" hangingPunct="1"/>
            <a:r>
              <a:rPr lang="en-US" sz="2800" b="0"/>
              <a:t>of nomenclature</a:t>
            </a:r>
          </a:p>
        </p:txBody>
      </p:sp>
      <p:sp>
        <p:nvSpPr>
          <p:cNvPr id="66696" name="Rectangle 136"/>
          <p:cNvSpPr>
            <a:spLocks noChangeArrowheads="1"/>
          </p:cNvSpPr>
          <p:nvPr/>
        </p:nvSpPr>
        <p:spPr bwMode="auto">
          <a:xfrm>
            <a:off x="2209800" y="4040188"/>
            <a:ext cx="83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697" name="Rectangle 137"/>
          <p:cNvSpPr>
            <a:spLocks noChangeArrowheads="1"/>
          </p:cNvSpPr>
          <p:nvPr/>
        </p:nvSpPr>
        <p:spPr bwMode="auto">
          <a:xfrm>
            <a:off x="3128963" y="4041775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698" name="Rectangle 138"/>
          <p:cNvSpPr>
            <a:spLocks noChangeArrowheads="1"/>
          </p:cNvSpPr>
          <p:nvPr/>
        </p:nvSpPr>
        <p:spPr bwMode="auto">
          <a:xfrm>
            <a:off x="5632450" y="40401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iron (II)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oxide</a:t>
            </a:r>
            <a:r>
              <a:rPr lang="en-US" sz="2800" b="0"/>
              <a:t> </a:t>
            </a:r>
          </a:p>
        </p:txBody>
      </p:sp>
      <p:sp>
        <p:nvSpPr>
          <p:cNvPr id="66699" name="Rectangle 139"/>
          <p:cNvSpPr>
            <a:spLocks noChangeArrowheads="1"/>
          </p:cNvSpPr>
          <p:nvPr/>
        </p:nvSpPr>
        <p:spPr bwMode="auto">
          <a:xfrm>
            <a:off x="2922588" y="4664075"/>
            <a:ext cx="83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00" name="Rectangle 140"/>
          <p:cNvSpPr>
            <a:spLocks noChangeArrowheads="1"/>
          </p:cNvSpPr>
          <p:nvPr/>
        </p:nvSpPr>
        <p:spPr bwMode="auto">
          <a:xfrm>
            <a:off x="3789363" y="4664075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01" name="Rectangle 141"/>
          <p:cNvSpPr>
            <a:spLocks noChangeArrowheads="1"/>
          </p:cNvSpPr>
          <p:nvPr/>
        </p:nvSpPr>
        <p:spPr bwMode="auto">
          <a:xfrm>
            <a:off x="5624513" y="4665663"/>
            <a:ext cx="2460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iron (III)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oxide</a:t>
            </a:r>
            <a:r>
              <a:rPr lang="en-US" sz="2800" b="0"/>
              <a:t> </a:t>
            </a:r>
          </a:p>
        </p:txBody>
      </p:sp>
      <p:sp>
        <p:nvSpPr>
          <p:cNvPr id="66702" name="Rectangle 142"/>
          <p:cNvSpPr>
            <a:spLocks noChangeArrowheads="1"/>
          </p:cNvSpPr>
          <p:nvPr/>
        </p:nvSpPr>
        <p:spPr bwMode="auto">
          <a:xfrm>
            <a:off x="2209800" y="5314950"/>
            <a:ext cx="2689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copper bromide</a:t>
            </a:r>
          </a:p>
        </p:txBody>
      </p:sp>
      <p:sp>
        <p:nvSpPr>
          <p:cNvPr id="66703" name="Rectangle 143"/>
          <p:cNvSpPr>
            <a:spLocks noChangeArrowheads="1"/>
          </p:cNvSpPr>
          <p:nvPr/>
        </p:nvSpPr>
        <p:spPr bwMode="auto">
          <a:xfrm>
            <a:off x="2219325" y="5967413"/>
            <a:ext cx="2689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copper bromide</a:t>
            </a:r>
          </a:p>
        </p:txBody>
      </p:sp>
      <p:sp>
        <p:nvSpPr>
          <p:cNvPr id="66704" name="Rectangle 144"/>
          <p:cNvSpPr>
            <a:spLocks noChangeArrowheads="1"/>
          </p:cNvSpPr>
          <p:nvPr/>
        </p:nvSpPr>
        <p:spPr bwMode="auto">
          <a:xfrm>
            <a:off x="2236788" y="5316538"/>
            <a:ext cx="873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05" name="Rectangle 145"/>
          <p:cNvSpPr>
            <a:spLocks noChangeArrowheads="1"/>
          </p:cNvSpPr>
          <p:nvPr/>
        </p:nvSpPr>
        <p:spPr bwMode="auto">
          <a:xfrm>
            <a:off x="3105150" y="5316538"/>
            <a:ext cx="87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Br </a:t>
            </a:r>
            <a:r>
              <a:rPr lang="en-US" sz="2800" b="0" baseline="30000">
                <a:solidFill>
                  <a:srgbClr val="000066"/>
                </a:solidFill>
              </a:rPr>
              <a:t>–</a:t>
            </a:r>
            <a:r>
              <a:rPr lang="en-US" sz="2800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06" name="Rectangle 146"/>
          <p:cNvSpPr>
            <a:spLocks noChangeArrowheads="1"/>
          </p:cNvSpPr>
          <p:nvPr/>
        </p:nvSpPr>
        <p:spPr bwMode="auto">
          <a:xfrm>
            <a:off x="5635625" y="5316538"/>
            <a:ext cx="3195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copper (I)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bromide</a:t>
            </a:r>
            <a:r>
              <a:rPr lang="en-US" sz="2800" b="0"/>
              <a:t> </a:t>
            </a:r>
          </a:p>
        </p:txBody>
      </p:sp>
      <p:sp>
        <p:nvSpPr>
          <p:cNvPr id="66707" name="Rectangle 147"/>
          <p:cNvSpPr>
            <a:spLocks noChangeArrowheads="1"/>
          </p:cNvSpPr>
          <p:nvPr/>
        </p:nvSpPr>
        <p:spPr bwMode="auto">
          <a:xfrm>
            <a:off x="2235200" y="5973763"/>
            <a:ext cx="1014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08" name="Rectangle 148"/>
          <p:cNvSpPr>
            <a:spLocks noChangeArrowheads="1"/>
          </p:cNvSpPr>
          <p:nvPr/>
        </p:nvSpPr>
        <p:spPr bwMode="auto">
          <a:xfrm>
            <a:off x="3095625" y="5970588"/>
            <a:ext cx="87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Br </a:t>
            </a:r>
            <a:r>
              <a:rPr lang="en-US" sz="2800" b="0" baseline="30000">
                <a:solidFill>
                  <a:srgbClr val="000066"/>
                </a:solidFill>
              </a:rPr>
              <a:t>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09" name="Rectangle 149"/>
          <p:cNvSpPr>
            <a:spLocks noChangeArrowheads="1"/>
          </p:cNvSpPr>
          <p:nvPr/>
        </p:nvSpPr>
        <p:spPr bwMode="auto">
          <a:xfrm>
            <a:off x="5635625" y="5970588"/>
            <a:ext cx="3294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copper (II)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bromide</a:t>
            </a:r>
            <a:r>
              <a:rPr lang="en-US" sz="2800"/>
              <a:t> </a:t>
            </a:r>
          </a:p>
        </p:txBody>
      </p:sp>
      <p:sp>
        <p:nvSpPr>
          <p:cNvPr id="66710" name="Rectangle 150"/>
          <p:cNvSpPr>
            <a:spLocks noChangeArrowheads="1"/>
          </p:cNvSpPr>
          <p:nvPr/>
        </p:nvSpPr>
        <p:spPr bwMode="auto">
          <a:xfrm>
            <a:off x="2209800" y="4662488"/>
            <a:ext cx="83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11" name="Rectangle 151"/>
          <p:cNvSpPr>
            <a:spLocks noChangeArrowheads="1"/>
          </p:cNvSpPr>
          <p:nvPr/>
        </p:nvSpPr>
        <p:spPr bwMode="auto">
          <a:xfrm>
            <a:off x="3881438" y="5975350"/>
            <a:ext cx="871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Br </a:t>
            </a:r>
            <a:r>
              <a:rPr lang="en-US" sz="2800" b="0" baseline="30000">
                <a:solidFill>
                  <a:srgbClr val="000066"/>
                </a:solidFill>
              </a:rPr>
              <a:t>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12" name="Rectangle 152"/>
          <p:cNvSpPr>
            <a:spLocks noChangeArrowheads="1"/>
          </p:cNvSpPr>
          <p:nvPr/>
        </p:nvSpPr>
        <p:spPr bwMode="auto">
          <a:xfrm>
            <a:off x="4341813" y="4662488"/>
            <a:ext cx="82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13" name="Rectangle 153"/>
          <p:cNvSpPr>
            <a:spLocks noChangeArrowheads="1"/>
          </p:cNvSpPr>
          <p:nvPr/>
        </p:nvSpPr>
        <p:spPr bwMode="auto">
          <a:xfrm>
            <a:off x="4892675" y="4664075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6714" name="Rectangle 154"/>
          <p:cNvSpPr>
            <a:spLocks noChangeArrowheads="1"/>
          </p:cNvSpPr>
          <p:nvPr/>
        </p:nvSpPr>
        <p:spPr bwMode="auto">
          <a:xfrm>
            <a:off x="2222500" y="403860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18" name="Rectangle 158"/>
          <p:cNvSpPr>
            <a:spLocks noChangeArrowheads="1"/>
          </p:cNvSpPr>
          <p:nvPr/>
        </p:nvSpPr>
        <p:spPr bwMode="auto">
          <a:xfrm>
            <a:off x="2219325" y="4665663"/>
            <a:ext cx="97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19" name="Rectangle 159"/>
          <p:cNvSpPr>
            <a:spLocks noChangeArrowheads="1"/>
          </p:cNvSpPr>
          <p:nvPr/>
        </p:nvSpPr>
        <p:spPr bwMode="auto">
          <a:xfrm>
            <a:off x="2930525" y="4664075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20" name="Rectangle 160"/>
          <p:cNvSpPr>
            <a:spLocks noChangeArrowheads="1"/>
          </p:cNvSpPr>
          <p:nvPr/>
        </p:nvSpPr>
        <p:spPr bwMode="auto">
          <a:xfrm>
            <a:off x="2235200" y="5321300"/>
            <a:ext cx="87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30000">
                <a:solidFill>
                  <a:srgbClr val="A50021"/>
                </a:solidFill>
              </a:rPr>
              <a:t>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6721" name="Rectangle 161"/>
          <p:cNvSpPr>
            <a:spLocks noChangeArrowheads="1"/>
          </p:cNvSpPr>
          <p:nvPr/>
        </p:nvSpPr>
        <p:spPr bwMode="auto">
          <a:xfrm>
            <a:off x="2224088" y="5975350"/>
            <a:ext cx="87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1660" name="AutoShape 156"/>
          <p:cNvSpPr>
            <a:spLocks/>
          </p:cNvSpPr>
          <p:nvPr/>
        </p:nvSpPr>
        <p:spPr bwMode="auto">
          <a:xfrm rot="-5400000">
            <a:off x="4451350" y="3690938"/>
            <a:ext cx="465137" cy="1525588"/>
          </a:xfrm>
          <a:prstGeom prst="rightBrace">
            <a:avLst>
              <a:gd name="adj1" fmla="val 273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61" name="Text Box 157"/>
          <p:cNvSpPr txBox="1">
            <a:spLocks noChangeArrowheads="1"/>
          </p:cNvSpPr>
          <p:nvPr/>
        </p:nvSpPr>
        <p:spPr bwMode="auto">
          <a:xfrm>
            <a:off x="4310063" y="377348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- 6</a:t>
            </a:r>
          </a:p>
        </p:txBody>
      </p:sp>
      <p:sp>
        <p:nvSpPr>
          <p:cNvPr id="21662" name="Rectangle 1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0" y="2466975"/>
            <a:ext cx="2860675" cy="5222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6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6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6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2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1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6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66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6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6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2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21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6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6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6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66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6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6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22" grpId="0" animBg="1"/>
      <p:bldP spid="66563" grpId="0"/>
      <p:bldP spid="66563" grpId="1"/>
      <p:bldP spid="66571" grpId="0"/>
      <p:bldP spid="66572" grpId="0"/>
      <p:bldP spid="66573" grpId="0"/>
      <p:bldP spid="66574" grpId="0"/>
      <p:bldP spid="66685" grpId="0"/>
      <p:bldP spid="66685" grpId="1"/>
      <p:bldP spid="66695" grpId="0" animBg="1"/>
      <p:bldP spid="66696" grpId="0"/>
      <p:bldP spid="66696" grpId="1"/>
      <p:bldP spid="66697" grpId="0"/>
      <p:bldP spid="66698" grpId="0"/>
      <p:bldP spid="66699" grpId="0"/>
      <p:bldP spid="66699" grpId="1"/>
      <p:bldP spid="66700" grpId="0"/>
      <p:bldP spid="66701" grpId="0"/>
      <p:bldP spid="66702" grpId="0"/>
      <p:bldP spid="66702" grpId="1"/>
      <p:bldP spid="66703" grpId="0"/>
      <p:bldP spid="66703" grpId="1"/>
      <p:bldP spid="66704" grpId="0"/>
      <p:bldP spid="66704" grpId="1"/>
      <p:bldP spid="66705" grpId="0"/>
      <p:bldP spid="66706" grpId="0"/>
      <p:bldP spid="66707" grpId="0"/>
      <p:bldP spid="66708" grpId="0"/>
      <p:bldP spid="66709" grpId="0"/>
      <p:bldP spid="66710" grpId="0"/>
      <p:bldP spid="66710" grpId="1"/>
      <p:bldP spid="66711" grpId="0"/>
      <p:bldP spid="66712" grpId="0"/>
      <p:bldP spid="66713" grpId="0"/>
      <p:bldP spid="66714" grpId="0"/>
      <p:bldP spid="66718" grpId="0"/>
      <p:bldP spid="66719" grpId="0"/>
      <p:bldP spid="66720" grpId="0"/>
      <p:bldP spid="66721" grpId="0"/>
      <p:bldP spid="66721" grpId="1"/>
      <p:bldP spid="21660" grpId="0" animBg="1"/>
      <p:bldP spid="21660" grpId="1" animBg="1"/>
      <p:bldP spid="21661" grpId="0"/>
      <p:bldP spid="21661" grpId="1"/>
      <p:bldP spid="216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4216400" cy="16510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Roman Numeral Review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ph idx="1"/>
          </p:nvPr>
        </p:nvGraphicFramePr>
        <p:xfrm>
          <a:off x="4406900" y="504825"/>
          <a:ext cx="4445000" cy="6211885"/>
        </p:xfrm>
        <a:graphic>
          <a:graphicData uri="http://schemas.openxmlformats.org/drawingml/2006/table">
            <a:tbl>
              <a:tblPr/>
              <a:tblGrid>
                <a:gridCol w="222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Greek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Roman Numeral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01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61366"/>
              </p:ext>
            </p:extLst>
          </p:nvPr>
        </p:nvGraphicFramePr>
        <p:xfrm>
          <a:off x="162560" y="1954148"/>
          <a:ext cx="4089400" cy="417519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Roman Numeral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88" name="AutoShape 6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6357938"/>
            <a:ext cx="566738" cy="500062"/>
          </a:xfrm>
          <a:prstGeom prst="actionButtonBackPrevious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6" name="Rectangle 142"/>
          <p:cNvSpPr>
            <a:spLocks noChangeArrowheads="1"/>
          </p:cNvSpPr>
          <p:nvPr/>
        </p:nvSpPr>
        <p:spPr bwMode="auto">
          <a:xfrm>
            <a:off x="6615113" y="4368800"/>
            <a:ext cx="1235075" cy="1952625"/>
          </a:xfrm>
          <a:prstGeom prst="rect">
            <a:avLst/>
          </a:prstGeom>
          <a:solidFill>
            <a:srgbClr val="C0C0C0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85763" y="311150"/>
            <a:ext cx="6594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B. To find the formula, given the name: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047750" y="879475"/>
            <a:ext cx="686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1. Write symbols for the two types of ions. 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062038" y="1473200"/>
            <a:ext cx="596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2. Balance charges to write formula. 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284288" y="4416425"/>
            <a:ext cx="321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cobalt (III) </a:t>
            </a:r>
            <a:r>
              <a:rPr lang="en-US" sz="2800" b="0">
                <a:solidFill>
                  <a:srgbClr val="000066"/>
                </a:solidFill>
              </a:rPr>
              <a:t>chloride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292225" y="5100638"/>
            <a:ext cx="2281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tin (IV) </a:t>
            </a:r>
            <a:r>
              <a:rPr lang="en-US" sz="2800" b="0">
                <a:solidFill>
                  <a:srgbClr val="000066"/>
                </a:solidFill>
              </a:rPr>
              <a:t>oxide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295400" y="5783263"/>
            <a:ext cx="2143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tin (II) </a:t>
            </a:r>
            <a:r>
              <a:rPr lang="en-US" sz="2800" b="0">
                <a:solidFill>
                  <a:srgbClr val="000066"/>
                </a:solidFill>
              </a:rPr>
              <a:t>oxide</a:t>
            </a:r>
            <a:r>
              <a:rPr lang="en-US" sz="2800" b="0">
                <a:solidFill>
                  <a:srgbClr val="A50021"/>
                </a:solidFill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2182813"/>
            <a:ext cx="4260850" cy="1657350"/>
            <a:chOff x="691" y="2271"/>
            <a:chExt cx="4424" cy="1720"/>
          </a:xfrm>
        </p:grpSpPr>
        <p:sp>
          <p:nvSpPr>
            <p:cNvPr id="27673" name="Rectangle 13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Rectangle 14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Rectangle 15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16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Rectangle 17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Rectangle 18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Rectangle 19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Rectangle 20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Rectangle 21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Rectangle 22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Rectangle 23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Rectangle 24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Rectangle 25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26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Rectangle 27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Rectangle 28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Rectangle 29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30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Rectangle 31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Rectangle 32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33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Rectangle 34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Rectangle 35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36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Rectangle 37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Rectangle 38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39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Rectangle 40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41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Rectangle 42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Rectangle 43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Rectangle 44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Rectangle 45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Rectangle 46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Rectangle 47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Rectangle 48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49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Rectangle 50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51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Rectangle 52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Rectangle 53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Rectangle 54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55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56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Rectangle 57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58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Rectangle 59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60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Rectangle 61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Rectangle 62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Rectangle 63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4" name="Group 64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7765" name="Rectangle 65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Rectangle 66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68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Rectangle 69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Rectangle 70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Rectangle 71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Rectangle 72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Rectangle 73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Rectangle 74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Rectangle 75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Rectangle 76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Rectangle 77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Rectangle 78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Rectangle 79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Rectangle 80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Rectangle 81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25" name="Rectangle 82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Rectangle 83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84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Rectangle 85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86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Rectangle 87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88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Rectangle 89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90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Rectangle 91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92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Rectangle 93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94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Rectangle 95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Rectangle 96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Rectangle 97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Rectangle 98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Rectangle 99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Rectangle 100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Rectangle 101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Rectangle 102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Rectangle 103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Rectangle 104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Rectangle 105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Rectangle 106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Rectangle 107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Rectangle 108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109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Rectangle 110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Rectangle 111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Rectangle 112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Rectangle 113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Rectangle 114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Rectangle 115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Rectangle 116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Rectangle 117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Rectangle 118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Rectangle 119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Rectangle 120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Rectangle 121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3992563" y="2008188"/>
            <a:ext cx="685800" cy="1017587"/>
            <a:chOff x="3776" y="396"/>
            <a:chExt cx="432" cy="641"/>
          </a:xfrm>
        </p:grpSpPr>
        <p:sp>
          <p:nvSpPr>
            <p:cNvPr id="27671" name="Rectangle 123"/>
            <p:cNvSpPr>
              <a:spLocks noChangeArrowheads="1"/>
            </p:cNvSpPr>
            <p:nvPr/>
          </p:nvSpPr>
          <p:spPr bwMode="auto">
            <a:xfrm>
              <a:off x="3776" y="39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Co</a:t>
              </a:r>
            </a:p>
          </p:txBody>
        </p:sp>
        <p:sp>
          <p:nvSpPr>
            <p:cNvPr id="27672" name="Line 124"/>
            <p:cNvSpPr>
              <a:spLocks noChangeShapeType="1"/>
            </p:cNvSpPr>
            <p:nvPr/>
          </p:nvSpPr>
          <p:spPr bwMode="auto">
            <a:xfrm>
              <a:off x="3991" y="681"/>
              <a:ext cx="19" cy="3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5562600" y="3263900"/>
            <a:ext cx="1590675" cy="938213"/>
            <a:chOff x="3504" y="2056"/>
            <a:chExt cx="1002" cy="591"/>
          </a:xfrm>
        </p:grpSpPr>
        <p:sp>
          <p:nvSpPr>
            <p:cNvPr id="27669" name="Rectangle 126"/>
            <p:cNvSpPr>
              <a:spLocks noChangeArrowheads="1"/>
            </p:cNvSpPr>
            <p:nvPr/>
          </p:nvSpPr>
          <p:spPr bwMode="auto">
            <a:xfrm>
              <a:off x="4074" y="232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Sn</a:t>
              </a:r>
            </a:p>
          </p:txBody>
        </p:sp>
        <p:sp>
          <p:nvSpPr>
            <p:cNvPr id="27670" name="Line 127"/>
            <p:cNvSpPr>
              <a:spLocks noChangeShapeType="1"/>
            </p:cNvSpPr>
            <p:nvPr/>
          </p:nvSpPr>
          <p:spPr bwMode="auto">
            <a:xfrm flipH="1" flipV="1">
              <a:off x="3504" y="2056"/>
              <a:ext cx="611" cy="3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713" name="Rectangle 129"/>
          <p:cNvSpPr>
            <a:spLocks noChangeArrowheads="1"/>
          </p:cNvSpPr>
          <p:nvPr/>
        </p:nvSpPr>
        <p:spPr bwMode="auto">
          <a:xfrm>
            <a:off x="4532313" y="4418013"/>
            <a:ext cx="101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Co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7714" name="Rectangle 130"/>
          <p:cNvSpPr>
            <a:spLocks noChangeArrowheads="1"/>
          </p:cNvSpPr>
          <p:nvPr/>
        </p:nvSpPr>
        <p:spPr bwMode="auto">
          <a:xfrm>
            <a:off x="5592763" y="4418013"/>
            <a:ext cx="754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Cl</a:t>
            </a:r>
            <a:r>
              <a:rPr lang="en-US" sz="2800" b="0" baseline="30000">
                <a:solidFill>
                  <a:srgbClr val="000066"/>
                </a:solidFill>
              </a:rPr>
              <a:t>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715" name="Rectangle 131"/>
          <p:cNvSpPr>
            <a:spLocks noChangeArrowheads="1"/>
          </p:cNvSpPr>
          <p:nvPr/>
        </p:nvSpPr>
        <p:spPr bwMode="auto">
          <a:xfrm>
            <a:off x="6681788" y="4418013"/>
            <a:ext cx="120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Co</a:t>
            </a:r>
            <a:r>
              <a:rPr lang="en-US" sz="2800" b="0">
                <a:solidFill>
                  <a:srgbClr val="000066"/>
                </a:solidFill>
              </a:rPr>
              <a:t>Cl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7716" name="Rectangle 132"/>
          <p:cNvSpPr>
            <a:spLocks noChangeArrowheads="1"/>
          </p:cNvSpPr>
          <p:nvPr/>
        </p:nvSpPr>
        <p:spPr bwMode="auto">
          <a:xfrm>
            <a:off x="4541838" y="5084763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Sn</a:t>
            </a:r>
            <a:r>
              <a:rPr lang="en-US" sz="2800" b="0" baseline="30000">
                <a:solidFill>
                  <a:srgbClr val="A50021"/>
                </a:solidFill>
              </a:rPr>
              <a:t>4+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7717" name="Rectangle 133"/>
          <p:cNvSpPr>
            <a:spLocks noChangeArrowheads="1"/>
          </p:cNvSpPr>
          <p:nvPr/>
        </p:nvSpPr>
        <p:spPr bwMode="auto">
          <a:xfrm>
            <a:off x="5592763" y="5783263"/>
            <a:ext cx="82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718" name="Rectangle 134"/>
          <p:cNvSpPr>
            <a:spLocks noChangeArrowheads="1"/>
          </p:cNvSpPr>
          <p:nvPr/>
        </p:nvSpPr>
        <p:spPr bwMode="auto">
          <a:xfrm>
            <a:off x="5597525" y="5084763"/>
            <a:ext cx="82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719" name="Rectangle 135"/>
          <p:cNvSpPr>
            <a:spLocks noChangeArrowheads="1"/>
          </p:cNvSpPr>
          <p:nvPr/>
        </p:nvSpPr>
        <p:spPr bwMode="auto">
          <a:xfrm>
            <a:off x="4538663" y="5781675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Sn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7720" name="Rectangle 136"/>
          <p:cNvSpPr>
            <a:spLocks noChangeArrowheads="1"/>
          </p:cNvSpPr>
          <p:nvPr/>
        </p:nvSpPr>
        <p:spPr bwMode="auto">
          <a:xfrm>
            <a:off x="6691313" y="5086350"/>
            <a:ext cx="1128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Sn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67721" name="Rectangle 137"/>
          <p:cNvSpPr>
            <a:spLocks noChangeArrowheads="1"/>
          </p:cNvSpPr>
          <p:nvPr/>
        </p:nvSpPr>
        <p:spPr bwMode="auto">
          <a:xfrm>
            <a:off x="6677025" y="578485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Sn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26" grpId="0" animBg="1"/>
      <p:bldP spid="67591" grpId="0"/>
      <p:bldP spid="67592" grpId="0"/>
      <p:bldP spid="67594" grpId="0"/>
      <p:bldP spid="67595" grpId="0"/>
      <p:bldP spid="67713" grpId="0"/>
      <p:bldP spid="67714" grpId="0"/>
      <p:bldP spid="67715" grpId="0"/>
      <p:bldP spid="67716" grpId="0"/>
      <p:bldP spid="67717" grpId="0"/>
      <p:bldP spid="67718" grpId="0"/>
      <p:bldP spid="67719" grpId="0"/>
      <p:bldP spid="67720" grpId="0"/>
      <p:bldP spid="677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49292" y="-139394"/>
            <a:ext cx="8229600" cy="1143001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Ionic Nomenclature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63" y="860425"/>
            <a:ext cx="4038600" cy="579437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700" dirty="0">
                <a:solidFill>
                  <a:srgbClr val="FF0000"/>
                </a:solidFill>
              </a:rPr>
              <a:t>sodium hydroxide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700" dirty="0">
                <a:solidFill>
                  <a:srgbClr val="FF0000"/>
                </a:solidFill>
              </a:rPr>
              <a:t>HgSO</a:t>
            </a:r>
            <a:r>
              <a:rPr lang="en-US" sz="2700" baseline="-25000" dirty="0">
                <a:solidFill>
                  <a:srgbClr val="FF0000"/>
                </a:solidFill>
              </a:rPr>
              <a:t>4</a:t>
            </a:r>
            <a:r>
              <a:rPr lang="en-US" sz="2700" dirty="0">
                <a:solidFill>
                  <a:srgbClr val="FF0000"/>
                </a:solidFill>
              </a:rPr>
              <a:t>		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3.  lead (II) phosphate	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4.  (NH</a:t>
            </a:r>
            <a:r>
              <a:rPr lang="en-US" sz="2700" baseline="-25000" dirty="0">
                <a:solidFill>
                  <a:srgbClr val="FF0000"/>
                </a:solidFill>
              </a:rPr>
              <a:t>4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S			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5.  aluminum chlorate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6.  Cu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CO</a:t>
            </a:r>
            <a:r>
              <a:rPr lang="en-US" sz="2700" baseline="-25000" dirty="0">
                <a:solidFill>
                  <a:srgbClr val="FF0000"/>
                </a:solidFill>
              </a:rPr>
              <a:t>3</a:t>
            </a:r>
            <a:r>
              <a:rPr lang="en-US" sz="2700" dirty="0">
                <a:solidFill>
                  <a:srgbClr val="FF0000"/>
                </a:solidFill>
              </a:rPr>
              <a:t>			 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7"/>
              <a:defRPr/>
            </a:pPr>
            <a:r>
              <a:rPr lang="en-US" sz="2700" dirty="0">
                <a:solidFill>
                  <a:srgbClr val="FF0000"/>
                </a:solidFill>
              </a:rPr>
              <a:t>manganese (IV) oxide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7"/>
              <a:defRPr/>
            </a:pPr>
            <a:r>
              <a:rPr lang="en-US" sz="2700" dirty="0">
                <a:solidFill>
                  <a:srgbClr val="FF0000"/>
                </a:solidFill>
              </a:rPr>
              <a:t>MnSO</a:t>
            </a:r>
            <a:r>
              <a:rPr lang="en-US" sz="2700" baseline="-25000" dirty="0">
                <a:solidFill>
                  <a:srgbClr val="FF0000"/>
                </a:solidFill>
              </a:rPr>
              <a:t>4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 							</a:t>
            </a:r>
          </a:p>
          <a:p>
            <a:pPr>
              <a:lnSpc>
                <a:spcPct val="150000"/>
              </a:lnSpc>
              <a:defRPr/>
            </a:pP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860425"/>
            <a:ext cx="4038600" cy="583723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700" dirty="0">
                <a:solidFill>
                  <a:srgbClr val="FF0000"/>
                </a:solidFill>
              </a:rPr>
              <a:t>9.  iron (III) oxide		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700" dirty="0">
                <a:solidFill>
                  <a:srgbClr val="FF0000"/>
                </a:solidFill>
              </a:rPr>
              <a:t>10.  Mg(NO</a:t>
            </a:r>
            <a:r>
              <a:rPr lang="en-US" sz="2700" baseline="-25000" dirty="0">
                <a:solidFill>
                  <a:srgbClr val="FF0000"/>
                </a:solidFill>
              </a:rPr>
              <a:t>3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700" dirty="0">
                <a:solidFill>
                  <a:srgbClr val="FF0000"/>
                </a:solidFill>
              </a:rPr>
              <a:t>11.  calcium sulfide	</a:t>
            </a:r>
          </a:p>
          <a:p>
            <a:pPr marL="0" indent="0">
              <a:lnSpc>
                <a:spcPct val="150000"/>
              </a:lnSpc>
              <a:buFontTx/>
              <a:buAutoNum type="arabicPeriod" startAt="12"/>
            </a:pPr>
            <a:r>
              <a:rPr lang="en-US" sz="2700" dirty="0">
                <a:solidFill>
                  <a:srgbClr val="FF0000"/>
                </a:solidFill>
              </a:rPr>
              <a:t>  K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O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700" dirty="0">
                <a:solidFill>
                  <a:srgbClr val="FF0000"/>
                </a:solidFill>
              </a:rPr>
              <a:t>13.  magnesium chloride</a:t>
            </a:r>
          </a:p>
          <a:p>
            <a:pPr marL="0" indent="0">
              <a:lnSpc>
                <a:spcPct val="150000"/>
              </a:lnSpc>
              <a:buFontTx/>
              <a:buAutoNum type="arabicPeriod" startAt="14"/>
            </a:pPr>
            <a:r>
              <a:rPr lang="en-US" sz="2700" dirty="0">
                <a:solidFill>
                  <a:srgbClr val="FF0000"/>
                </a:solidFill>
              </a:rPr>
              <a:t>  Cr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O</a:t>
            </a:r>
            <a:r>
              <a:rPr lang="en-US" sz="2700" baseline="-25000" dirty="0">
                <a:solidFill>
                  <a:srgbClr val="FF0000"/>
                </a:solidFill>
              </a:rPr>
              <a:t>3</a:t>
            </a:r>
            <a:endParaRPr lang="en-US" sz="27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Tx/>
              <a:buAutoNum type="arabicPeriod" startAt="15"/>
            </a:pPr>
            <a:r>
              <a:rPr lang="en-US" sz="2700" dirty="0">
                <a:solidFill>
                  <a:srgbClr val="FF0000"/>
                </a:solidFill>
              </a:rPr>
              <a:t>  gold (III) bromide</a:t>
            </a:r>
          </a:p>
          <a:p>
            <a:pPr marL="0" indent="0">
              <a:lnSpc>
                <a:spcPct val="150000"/>
              </a:lnSpc>
              <a:buFontTx/>
              <a:buAutoNum type="arabicPeriod" startAt="16"/>
            </a:pPr>
            <a:r>
              <a:rPr lang="en-US" sz="2700" dirty="0">
                <a:solidFill>
                  <a:srgbClr val="FF0000"/>
                </a:solidFill>
              </a:rPr>
              <a:t>  Zn(NO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baseline="-25000" dirty="0">
                <a:solidFill>
                  <a:srgbClr val="FF0000"/>
                </a:solidFill>
              </a:rPr>
              <a:t>2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8803" name="TextBox 28802"/>
          <p:cNvSpPr txBox="1"/>
          <p:nvPr/>
        </p:nvSpPr>
        <p:spPr>
          <a:xfrm>
            <a:off x="3505200" y="100360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NaOH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11680" y="1737359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mercury (II) sulfate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074670" y="285211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Pb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(PO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045970" y="3455013"/>
            <a:ext cx="293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ammonium sulfide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173730" y="422147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Al(ClO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905000" y="485932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copper (I) carbonate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230880" y="56276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MnO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661160" y="6324598"/>
            <a:ext cx="397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manganese (II) sulfate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482840" y="136266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263640" y="2074871"/>
            <a:ext cx="338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magnesium nitrate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589520" y="280639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CaS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76060" y="3455014"/>
            <a:ext cx="303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potassium oxide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620000" y="423448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MgCl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111240" y="4874566"/>
            <a:ext cx="36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chromium (III) oxide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697792" y="560437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AuBr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025370" y="631238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zinc nitrite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339850" y="381000"/>
            <a:ext cx="637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u="sng">
                <a:solidFill>
                  <a:srgbClr val="A50021"/>
                </a:solidFill>
              </a:rPr>
              <a:t>Traditional System of Nomenclature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66750" y="1039813"/>
            <a:ext cx="7945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…used historically (and still some today) to name</a:t>
            </a:r>
          </a:p>
          <a:p>
            <a:r>
              <a:rPr lang="en-US" sz="2800" b="0">
                <a:solidFill>
                  <a:srgbClr val="A50021"/>
                </a:solidFill>
              </a:rPr>
              <a:t>    compounds w/multiple-charge cations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762000" y="4425950"/>
            <a:ext cx="211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To use:	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132013" y="4411663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1. Use Latin root of cation.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151063" y="4992688"/>
            <a:ext cx="59420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2. Use </a:t>
            </a:r>
            <a:r>
              <a:rPr lang="en-US" sz="2800" i="1">
                <a:solidFill>
                  <a:srgbClr val="A50021"/>
                </a:solidFill>
              </a:rPr>
              <a:t>-ic</a:t>
            </a:r>
            <a:r>
              <a:rPr lang="en-US" sz="2800" b="0">
                <a:solidFill>
                  <a:srgbClr val="A50021"/>
                </a:solidFill>
              </a:rPr>
              <a:t> ending for higher charge;</a:t>
            </a:r>
          </a:p>
          <a:p>
            <a:r>
              <a:rPr lang="en-US" sz="2800" b="0">
                <a:solidFill>
                  <a:srgbClr val="A50021"/>
                </a:solidFill>
              </a:rPr>
              <a:t>          </a:t>
            </a:r>
            <a:r>
              <a:rPr lang="en-US" sz="2800" i="1">
                <a:solidFill>
                  <a:srgbClr val="A50021"/>
                </a:solidFill>
              </a:rPr>
              <a:t>-ous</a:t>
            </a:r>
            <a:r>
              <a:rPr lang="en-US" sz="2800" b="0">
                <a:solidFill>
                  <a:srgbClr val="A50021"/>
                </a:solidFill>
              </a:rPr>
              <a:t> ending for lower charge. 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146300" y="5953125"/>
            <a:ext cx="6122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3. Then say name of anion, as usual.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6425" y="2025650"/>
            <a:ext cx="5572125" cy="2168525"/>
            <a:chOff x="691" y="2271"/>
            <a:chExt cx="4424" cy="1720"/>
          </a:xfrm>
        </p:grpSpPr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Rectangle 24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Rectangle 25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Rectangle 26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Rectangle 27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28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Rectangle 29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30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31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Rectangle 32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33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34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Rectangle 35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Rectangle 37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Rectangle 38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Rectangle 39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Rectangle 40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Rectangle 41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Rectangle 42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Rectangle 43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Rectangle 44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Rectangle 45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46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Rectangle 47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Rectangle 48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Rectangle 49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Rectangle 50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51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Rectangle 52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53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Rectangle 54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Rectangle 55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Rectangle 56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Rectangle 57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Rectangle 58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ectangle 59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60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61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Rectangle 62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Rectangle 63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61" name="Group 64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29802" name="Rectangle 65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Rectangle 66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Rectangle 68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Rectangle 69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Rectangle 70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Rectangle 71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Rectangle 72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Rectangle 73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Rectangle 74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Rectangle 75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Rectangle 76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Rectangle 77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Rectangle 78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Rectangle 79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Rectangle 80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Rectangle 81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62" name="Rectangle 82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83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Rectangle 84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85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Rectangle 86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Rectangle 87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Rectangle 88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Rectangle 89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Rectangle 90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Rectangle 91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Rectangle 92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Rectangle 93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94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Rectangle 95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Rectangle 96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Rectangle 97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Rectangle 98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Rectangle 99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Rectangle 100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Rectangle 101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Rectangle 102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103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Rectangle 104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Rectangle 105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106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Rectangle 107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Rectangle 108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Rectangle 109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Rectangle 110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Rectangle 111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Rectangle 112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Rectangle 113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Rectangle 114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115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Rectangle 116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Rectangle 117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Rectangle 118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Rectangle 119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Rectangle 120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Rectangle 121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50" name="Oval 122"/>
          <p:cNvSpPr>
            <a:spLocks noChangeArrowheads="1"/>
          </p:cNvSpPr>
          <p:nvPr/>
        </p:nvSpPr>
        <p:spPr bwMode="auto">
          <a:xfrm>
            <a:off x="5065713" y="3033713"/>
            <a:ext cx="146050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851" name="Oval 123"/>
          <p:cNvSpPr>
            <a:spLocks noChangeArrowheads="1"/>
          </p:cNvSpPr>
          <p:nvPr/>
        </p:nvSpPr>
        <p:spPr bwMode="auto">
          <a:xfrm>
            <a:off x="5065713" y="3643313"/>
            <a:ext cx="146050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852" name="Oval 124"/>
          <p:cNvSpPr>
            <a:spLocks noChangeArrowheads="1"/>
          </p:cNvSpPr>
          <p:nvPr/>
        </p:nvSpPr>
        <p:spPr bwMode="auto">
          <a:xfrm>
            <a:off x="5967413" y="3643313"/>
            <a:ext cx="146050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853" name="Oval 125"/>
          <p:cNvSpPr>
            <a:spLocks noChangeArrowheads="1"/>
          </p:cNvSpPr>
          <p:nvPr/>
        </p:nvSpPr>
        <p:spPr bwMode="auto">
          <a:xfrm>
            <a:off x="5965825" y="3352800"/>
            <a:ext cx="146050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854" name="Oval 126"/>
          <p:cNvSpPr>
            <a:spLocks noChangeArrowheads="1"/>
          </p:cNvSpPr>
          <p:nvPr/>
        </p:nvSpPr>
        <p:spPr bwMode="auto">
          <a:xfrm>
            <a:off x="4122738" y="3032125"/>
            <a:ext cx="146050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7" grpId="0"/>
      <p:bldP spid="73738" grpId="0"/>
      <p:bldP spid="73739" grpId="0"/>
      <p:bldP spid="73850" grpId="0" animBg="1"/>
      <p:bldP spid="73851" grpId="0" animBg="1"/>
      <p:bldP spid="73852" grpId="0" animBg="1"/>
      <p:bldP spid="73853" grpId="0" animBg="1"/>
      <p:bldP spid="738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-1203325" y="283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284163" y="287338"/>
            <a:ext cx="8251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/>
            <a:r>
              <a:rPr lang="en-US" sz="2800" u="sng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Element		Latin root	</a:t>
            </a:r>
            <a:r>
              <a:rPr lang="en-US" sz="2800" b="0" u="sng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800" i="1" u="sng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-ic		-ous</a:t>
            </a:r>
            <a:endParaRPr lang="en-US" sz="2800" u="sng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gold, Au		aur-			Au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3+</a:t>
            </a:r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	Au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+</a:t>
            </a:r>
            <a:endParaRPr lang="en-US" sz="2800" b="0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lead, Pb		plumb-		Pb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4+</a:t>
            </a:r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	Pb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2+</a:t>
            </a:r>
            <a:endParaRPr lang="en-US" sz="2800" b="0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tin, Sn		stann-		Sn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4+</a:t>
            </a:r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	Sn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2+</a:t>
            </a:r>
            <a:endParaRPr lang="en-US" sz="2800" b="0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copper, Cu	cupr-			Cu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2+</a:t>
            </a:r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	Cu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+</a:t>
            </a:r>
            <a:endParaRPr lang="en-US" sz="2800" b="0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iron, Fe		ferr-			Fe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3+</a:t>
            </a:r>
            <a:r>
              <a:rPr lang="en-US" sz="2800" b="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		Fe</a:t>
            </a:r>
            <a:r>
              <a:rPr lang="en-US" sz="2800" b="0" baseline="30000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2+</a:t>
            </a:r>
            <a:endParaRPr lang="en-US" sz="2800" b="0">
              <a:solidFill>
                <a:srgbClr val="A5002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88963" y="2995613"/>
            <a:ext cx="2676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Write formulas:</a:t>
            </a:r>
            <a:r>
              <a:rPr lang="en-US" sz="2800"/>
              <a:t> 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76275" y="3460750"/>
            <a:ext cx="267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cuprous sulfide</a:t>
            </a:r>
            <a:r>
              <a:rPr lang="en-US" sz="2800"/>
              <a:t> 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5325" y="4403725"/>
            <a:ext cx="2144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auric nitride</a:t>
            </a:r>
            <a:r>
              <a:rPr lang="en-US" sz="2800"/>
              <a:t> 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96913" y="5421313"/>
            <a:ext cx="266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ferrous fluoride</a:t>
            </a:r>
            <a:r>
              <a:rPr lang="en-US" sz="2800"/>
              <a:t> 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4546600" y="3001963"/>
            <a:ext cx="2379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Write names:</a:t>
            </a:r>
            <a:r>
              <a:rPr lang="en-US" sz="2800"/>
              <a:t> 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4643438" y="3457575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Pb</a:t>
            </a:r>
            <a:r>
              <a:rPr lang="en-US" sz="2800" b="0" baseline="-25000"/>
              <a:t>3</a:t>
            </a:r>
            <a:r>
              <a:rPr lang="en-US" sz="2800" b="0"/>
              <a:t>P</a:t>
            </a:r>
            <a:r>
              <a:rPr lang="en-US" sz="2800" b="0" baseline="-25000"/>
              <a:t>4</a:t>
            </a:r>
            <a:r>
              <a:rPr lang="en-US" sz="2800"/>
              <a:t> 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4641850" y="440372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Pb</a:t>
            </a:r>
            <a:r>
              <a:rPr lang="en-US" sz="2800" b="0" baseline="-25000"/>
              <a:t>3</a:t>
            </a:r>
            <a:r>
              <a:rPr lang="en-US" sz="2800" b="0"/>
              <a:t>P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4659313" y="5416550"/>
            <a:ext cx="119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SnCl</a:t>
            </a:r>
            <a:r>
              <a:rPr lang="en-US" sz="2800" b="0" baseline="-25000"/>
              <a:t>4</a:t>
            </a:r>
            <a:r>
              <a:rPr lang="en-US" sz="2800"/>
              <a:t> 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49313" y="3952875"/>
            <a:ext cx="884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30000">
                <a:solidFill>
                  <a:srgbClr val="A50021"/>
                </a:solidFill>
              </a:rPr>
              <a:t>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1758950" y="3952875"/>
            <a:ext cx="788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S</a:t>
            </a:r>
            <a:r>
              <a:rPr lang="en-US" sz="2800" b="0" baseline="30000">
                <a:solidFill>
                  <a:srgbClr val="000066"/>
                </a:solidFill>
              </a:rPr>
              <a:t>2–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817813" y="3954463"/>
            <a:ext cx="1109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66"/>
                </a:solidFill>
              </a:rPr>
              <a:t>S</a:t>
            </a:r>
            <a:r>
              <a:rPr lang="en-US" sz="2800"/>
              <a:t> 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815975" y="494030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Au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1590675" y="4938713"/>
            <a:ext cx="757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</a:t>
            </a:r>
            <a:r>
              <a:rPr lang="en-US" sz="2800" b="0" baseline="30000">
                <a:solidFill>
                  <a:srgbClr val="000066"/>
                </a:solidFill>
              </a:rPr>
              <a:t>3-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2689225" y="4938713"/>
            <a:ext cx="982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Au</a:t>
            </a:r>
            <a:r>
              <a:rPr lang="en-US" sz="2800" b="0"/>
              <a:t>N</a:t>
            </a:r>
            <a:r>
              <a:rPr lang="en-US" sz="2800"/>
              <a:t> 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792163" y="5915025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1701800" y="5910263"/>
            <a:ext cx="636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F</a:t>
            </a:r>
            <a:r>
              <a:rPr lang="en-US" sz="2800" b="0" baseline="30000">
                <a:solidFill>
                  <a:srgbClr val="000066"/>
                </a:solidFill>
              </a:rPr>
              <a:t>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2822575" y="5911850"/>
            <a:ext cx="105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>
                <a:solidFill>
                  <a:srgbClr val="000066"/>
                </a:solidFill>
              </a:rPr>
              <a:t>F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74688" y="3460750"/>
            <a:ext cx="267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cuprous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sulfide</a:t>
            </a:r>
            <a:r>
              <a:rPr lang="en-US" sz="2800"/>
              <a:t> 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93738" y="4403725"/>
            <a:ext cx="1163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auric</a:t>
            </a:r>
            <a:r>
              <a:rPr lang="en-US" sz="2800" b="0"/>
              <a:t> </a:t>
            </a:r>
            <a:r>
              <a:rPr lang="en-US" sz="2800"/>
              <a:t> </a:t>
            </a: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695325" y="5421313"/>
            <a:ext cx="266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ferrous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fluoride</a:t>
            </a:r>
            <a:r>
              <a:rPr lang="en-US" sz="2800"/>
              <a:t> </a:t>
            </a: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4643438" y="3455988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 b="0" baseline="-25000"/>
              <a:t>4</a:t>
            </a:r>
            <a:r>
              <a:rPr lang="en-US" sz="2800"/>
              <a:t> </a:t>
            </a: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4641850" y="4402138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4659313" y="5414963"/>
            <a:ext cx="723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Sn</a:t>
            </a:r>
            <a:r>
              <a:rPr lang="en-US" sz="2800"/>
              <a:t> </a:t>
            </a: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6683375" y="349250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000066"/>
                </a:solidFill>
              </a:rPr>
              <a:t>P</a:t>
            </a:r>
            <a:r>
              <a:rPr lang="en-US" sz="2000" b="0" baseline="30000">
                <a:solidFill>
                  <a:srgbClr val="000066"/>
                </a:solidFill>
              </a:rPr>
              <a:t>3–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6184900" y="3498850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Pb</a:t>
            </a:r>
            <a:r>
              <a:rPr lang="en-US" sz="2000" b="0" baseline="30000">
                <a:solidFill>
                  <a:srgbClr val="A50021"/>
                </a:solidFill>
              </a:rPr>
              <a:t>?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6196013" y="4456113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Pb</a:t>
            </a:r>
            <a:r>
              <a:rPr lang="en-US" sz="2000" b="0" baseline="30000">
                <a:solidFill>
                  <a:srgbClr val="A50021"/>
                </a:solidFill>
              </a:rPr>
              <a:t>?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6834188" y="445611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000066"/>
                </a:solidFill>
              </a:rPr>
              <a:t>P</a:t>
            </a:r>
            <a:r>
              <a:rPr lang="en-US" sz="2000" b="0" baseline="30000">
                <a:solidFill>
                  <a:srgbClr val="000066"/>
                </a:solidFill>
              </a:rPr>
              <a:t>3–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6169025" y="3498850"/>
            <a:ext cx="754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Pb</a:t>
            </a:r>
            <a:r>
              <a:rPr lang="en-US" sz="2000" b="0" baseline="30000">
                <a:solidFill>
                  <a:srgbClr val="A50021"/>
                </a:solidFill>
              </a:rPr>
              <a:t>4+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806" name="Rectangle 54"/>
          <p:cNvSpPr>
            <a:spLocks noChangeArrowheads="1"/>
          </p:cNvSpPr>
          <p:nvPr/>
        </p:nvSpPr>
        <p:spPr bwMode="auto">
          <a:xfrm>
            <a:off x="5056188" y="3878263"/>
            <a:ext cx="3440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A50021"/>
                </a:solidFill>
              </a:rPr>
              <a:t>plumbic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phosphide</a:t>
            </a: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6211888" y="4456113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Pb</a:t>
            </a:r>
            <a:r>
              <a:rPr lang="en-US" sz="2000" b="0" baseline="30000">
                <a:solidFill>
                  <a:srgbClr val="A50021"/>
                </a:solidFill>
              </a:rPr>
              <a:t>2+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4892675" y="4845050"/>
            <a:ext cx="361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A50021"/>
                </a:solidFill>
              </a:rPr>
              <a:t>plumbous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phosphide</a:t>
            </a:r>
          </a:p>
        </p:txBody>
      </p:sp>
      <p:sp>
        <p:nvSpPr>
          <p:cNvPr id="74809" name="Rectangle 57"/>
          <p:cNvSpPr>
            <a:spLocks noChangeArrowheads="1"/>
          </p:cNvSpPr>
          <p:nvPr/>
        </p:nvSpPr>
        <p:spPr bwMode="auto">
          <a:xfrm>
            <a:off x="6777038" y="5502275"/>
            <a:ext cx="59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002060"/>
                </a:solidFill>
              </a:rPr>
              <a:t>Cl</a:t>
            </a:r>
            <a:r>
              <a:rPr lang="en-US" sz="2000" b="0" baseline="30000">
                <a:solidFill>
                  <a:srgbClr val="002060"/>
                </a:solidFill>
              </a:rPr>
              <a:t>–</a:t>
            </a:r>
            <a:r>
              <a:rPr lang="en-US" sz="2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4813" name="Rectangle 61"/>
          <p:cNvSpPr>
            <a:spLocks noChangeArrowheads="1"/>
          </p:cNvSpPr>
          <p:nvPr/>
        </p:nvSpPr>
        <p:spPr bwMode="auto">
          <a:xfrm>
            <a:off x="6146800" y="5505450"/>
            <a:ext cx="754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Sn</a:t>
            </a:r>
            <a:r>
              <a:rPr lang="en-US" sz="2000" b="0" baseline="30000">
                <a:solidFill>
                  <a:srgbClr val="A50021"/>
                </a:solidFill>
              </a:rPr>
              <a:t>4+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814" name="Rectangle 62"/>
          <p:cNvSpPr>
            <a:spLocks noChangeArrowheads="1"/>
          </p:cNvSpPr>
          <p:nvPr/>
        </p:nvSpPr>
        <p:spPr bwMode="auto">
          <a:xfrm>
            <a:off x="6145213" y="5502275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A50021"/>
                </a:solidFill>
              </a:rPr>
              <a:t>Sn</a:t>
            </a:r>
            <a:r>
              <a:rPr lang="en-US" sz="2000" b="0" baseline="30000">
                <a:solidFill>
                  <a:srgbClr val="A50021"/>
                </a:solidFill>
              </a:rPr>
              <a:t>?</a:t>
            </a:r>
            <a:r>
              <a:rPr lang="en-US" sz="2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4818" name="Rectangle 66"/>
          <p:cNvSpPr>
            <a:spLocks noChangeArrowheads="1"/>
          </p:cNvSpPr>
          <p:nvPr/>
        </p:nvSpPr>
        <p:spPr bwMode="auto">
          <a:xfrm>
            <a:off x="4857750" y="5840413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A50021"/>
                </a:solidFill>
              </a:rPr>
              <a:t>stannic</a:t>
            </a:r>
            <a:r>
              <a:rPr lang="en-US" sz="2800" b="0"/>
              <a:t> </a:t>
            </a:r>
            <a:r>
              <a:rPr lang="en-US" sz="2800" b="0">
                <a:solidFill>
                  <a:srgbClr val="002060"/>
                </a:solidFill>
              </a:rPr>
              <a:t>chloride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4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4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74762" grpId="1"/>
      <p:bldP spid="74763" grpId="0"/>
      <p:bldP spid="74763" grpId="1"/>
      <p:bldP spid="74764" grpId="0"/>
      <p:bldP spid="74764" grpId="1"/>
      <p:bldP spid="74765" grpId="0"/>
      <p:bldP spid="74766" grpId="0"/>
      <p:bldP spid="74766" grpId="1"/>
      <p:bldP spid="74767" grpId="0"/>
      <p:bldP spid="74767" grpId="1"/>
      <p:bldP spid="74768" grpId="0"/>
      <p:bldP spid="74768" grpId="1"/>
      <p:bldP spid="74770" grpId="0"/>
      <p:bldP spid="74771" grpId="0"/>
      <p:bldP spid="74772" grpId="0"/>
      <p:bldP spid="74773" grpId="0"/>
      <p:bldP spid="74774" grpId="0"/>
      <p:bldP spid="74775" grpId="0"/>
      <p:bldP spid="74776" grpId="0"/>
      <p:bldP spid="74777" grpId="0"/>
      <p:bldP spid="74778" grpId="0"/>
      <p:bldP spid="74779" grpId="0"/>
      <p:bldP spid="74780" grpId="0"/>
      <p:bldP spid="74781" grpId="0"/>
      <p:bldP spid="74785" grpId="0"/>
      <p:bldP spid="74786" grpId="0"/>
      <p:bldP spid="74787" grpId="0"/>
      <p:bldP spid="74789" grpId="0"/>
      <p:bldP spid="74790" grpId="0"/>
      <p:bldP spid="74790" grpId="1"/>
      <p:bldP spid="74792" grpId="0"/>
      <p:bldP spid="74792" grpId="1"/>
      <p:bldP spid="74798" grpId="0"/>
      <p:bldP spid="74804" grpId="0"/>
      <p:bldP spid="74806" grpId="0"/>
      <p:bldP spid="74807" grpId="0"/>
      <p:bldP spid="74808" grpId="0"/>
      <p:bldP spid="74809" grpId="0"/>
      <p:bldP spid="74813" grpId="0"/>
      <p:bldP spid="74814" grpId="0"/>
      <p:bldP spid="74814" grpId="1"/>
      <p:bldP spid="7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660650" y="222250"/>
            <a:ext cx="389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Chemical Bonding</a:t>
            </a:r>
            <a:r>
              <a:rPr lang="en-US" sz="32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931863" y="860425"/>
            <a:ext cx="70596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Ionic Bonds</a:t>
            </a:r>
            <a:r>
              <a:rPr lang="en-US" sz="2800" b="0">
                <a:solidFill>
                  <a:srgbClr val="FF0000"/>
                </a:solidFill>
              </a:rPr>
              <a:t>: atoms give up or gain e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and</a:t>
            </a:r>
          </a:p>
          <a:p>
            <a:r>
              <a:rPr lang="en-US" sz="2800" b="0">
                <a:solidFill>
                  <a:srgbClr val="FF0000"/>
                </a:solidFill>
              </a:rPr>
              <a:t>		    are attracted to each other by</a:t>
            </a:r>
          </a:p>
          <a:p>
            <a:r>
              <a:rPr lang="en-US" sz="2800" b="0">
                <a:solidFill>
                  <a:srgbClr val="FF0000"/>
                </a:solidFill>
              </a:rPr>
              <a:t>		    coulombic attraction 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071563" y="2533650"/>
            <a:ext cx="639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Na</a:t>
            </a:r>
            <a:endParaRPr lang="en-US" sz="2800" b="0">
              <a:sym typeface="Wingdings" pitchFamily="2" charset="2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357563" y="2528888"/>
            <a:ext cx="1011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Na</a:t>
            </a:r>
            <a:r>
              <a:rPr lang="en-US" sz="2800" b="0" baseline="30000">
                <a:sym typeface="Wingdings" pitchFamily="2" charset="2"/>
              </a:rPr>
              <a:t>+</a:t>
            </a:r>
            <a:r>
              <a:rPr lang="en-US" sz="2800" b="0">
                <a:sym typeface="Wingdings" pitchFamily="2" charset="2"/>
              </a:rPr>
              <a:t>  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307013" y="25304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Cl</a:t>
            </a:r>
            <a:endParaRPr lang="en-US" sz="2800" b="0">
              <a:sym typeface="Wingdings" pitchFamily="2" charset="2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7529513" y="2532063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Cl</a:t>
            </a:r>
            <a:r>
              <a:rPr lang="en-US" sz="2800" b="0" baseline="30000">
                <a:sym typeface="Wingdings" pitchFamily="2" charset="2"/>
              </a:rPr>
              <a:t>–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11325" y="2255838"/>
            <a:ext cx="1668463" cy="531812"/>
            <a:chOff x="1078" y="1421"/>
            <a:chExt cx="1051" cy="335"/>
          </a:xfrm>
        </p:grpSpPr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1152" y="1421"/>
              <a:ext cx="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0"/>
                <a:t>loses e</a:t>
              </a:r>
              <a:r>
                <a:rPr lang="en-US" sz="2800" b="0" baseline="30000"/>
                <a:t>–</a:t>
              </a:r>
              <a:r>
                <a:rPr lang="en-US" sz="2800" b="0">
                  <a:sym typeface="Wingdings" pitchFamily="2" charset="2"/>
                </a:rPr>
                <a:t> </a:t>
              </a:r>
            </a:p>
          </p:txBody>
        </p:sp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>
              <a:off x="1078" y="1756"/>
              <a:ext cx="105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835650" y="2286000"/>
            <a:ext cx="1673225" cy="519113"/>
            <a:chOff x="3676" y="1440"/>
            <a:chExt cx="1054" cy="327"/>
          </a:xfrm>
        </p:grpSpPr>
        <p:sp>
          <p:nvSpPr>
            <p:cNvPr id="6166" name="Rectangle 13"/>
            <p:cNvSpPr>
              <a:spLocks noChangeArrowheads="1"/>
            </p:cNvSpPr>
            <p:nvPr/>
          </p:nvSpPr>
          <p:spPr bwMode="auto">
            <a:xfrm>
              <a:off x="3743" y="1440"/>
              <a:ext cx="9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gains e</a:t>
              </a:r>
              <a:r>
                <a:rPr lang="en-US" sz="2800" b="0" baseline="30000"/>
                <a:t>–</a:t>
              </a:r>
              <a:r>
                <a:rPr lang="en-US" sz="2800" b="0">
                  <a:sym typeface="Wingdings" pitchFamily="2" charset="2"/>
                </a:rPr>
                <a:t> </a:t>
              </a:r>
            </a:p>
          </p:txBody>
        </p:sp>
        <p:sp>
          <p:nvSpPr>
            <p:cNvPr id="6167" name="Line 16"/>
            <p:cNvSpPr>
              <a:spLocks noChangeShapeType="1"/>
            </p:cNvSpPr>
            <p:nvPr/>
          </p:nvSpPr>
          <p:spPr bwMode="auto">
            <a:xfrm>
              <a:off x="3676" y="1760"/>
              <a:ext cx="105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08250" y="3257550"/>
            <a:ext cx="2736850" cy="523875"/>
            <a:chOff x="1580" y="2052"/>
            <a:chExt cx="1724" cy="330"/>
          </a:xfrm>
        </p:grpSpPr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1580" y="2052"/>
              <a:ext cx="11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ym typeface="Wingdings" pitchFamily="2" charset="2"/>
                </a:rPr>
                <a:t>Na</a:t>
              </a:r>
              <a:r>
                <a:rPr lang="en-US" sz="2800" b="0" baseline="30000">
                  <a:sym typeface="Wingdings" pitchFamily="2" charset="2"/>
                </a:rPr>
                <a:t>+</a:t>
              </a:r>
              <a:r>
                <a:rPr lang="en-US" sz="2800" b="0">
                  <a:sym typeface="Wingdings" pitchFamily="2" charset="2"/>
                </a:rPr>
                <a:t>  +  Cl</a:t>
              </a:r>
              <a:r>
                <a:rPr lang="en-US" sz="2800" b="0" baseline="30000">
                  <a:sym typeface="Wingdings" pitchFamily="2" charset="2"/>
                </a:rPr>
                <a:t>–</a:t>
              </a:r>
            </a:p>
          </p:txBody>
        </p:sp>
        <p:sp>
          <p:nvSpPr>
            <p:cNvPr id="6165" name="Line 22"/>
            <p:cNvSpPr>
              <a:spLocks noChangeShapeType="1"/>
            </p:cNvSpPr>
            <p:nvPr/>
          </p:nvSpPr>
          <p:spPr bwMode="auto">
            <a:xfrm>
              <a:off x="2975" y="2227"/>
              <a:ext cx="32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5368925" y="3262313"/>
            <a:ext cx="1074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NaCl 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540000" y="4505325"/>
            <a:ext cx="2736850" cy="523875"/>
            <a:chOff x="1600" y="2838"/>
            <a:chExt cx="1724" cy="330"/>
          </a:xfrm>
        </p:grpSpPr>
        <p:sp>
          <p:nvSpPr>
            <p:cNvPr id="6162" name="Rectangle 24"/>
            <p:cNvSpPr>
              <a:spLocks noChangeArrowheads="1"/>
            </p:cNvSpPr>
            <p:nvPr/>
          </p:nvSpPr>
          <p:spPr bwMode="auto">
            <a:xfrm>
              <a:off x="1600" y="2838"/>
              <a:ext cx="12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ym typeface="Wingdings" pitchFamily="2" charset="2"/>
                </a:rPr>
                <a:t>K</a:t>
              </a:r>
              <a:r>
                <a:rPr lang="en-US" sz="2800" b="0" baseline="30000">
                  <a:sym typeface="Wingdings" pitchFamily="2" charset="2"/>
                </a:rPr>
                <a:t>+</a:t>
              </a:r>
              <a:r>
                <a:rPr lang="en-US" sz="2800" b="0">
                  <a:sym typeface="Wingdings" pitchFamily="2" charset="2"/>
                </a:rPr>
                <a:t>  +  NO</a:t>
              </a:r>
              <a:r>
                <a:rPr lang="en-US" sz="2800" b="0" baseline="-25000">
                  <a:sym typeface="Wingdings" pitchFamily="2" charset="2"/>
                </a:rPr>
                <a:t>3</a:t>
              </a:r>
              <a:r>
                <a:rPr lang="en-US" sz="2800" b="0" baseline="30000">
                  <a:sym typeface="Wingdings" pitchFamily="2" charset="2"/>
                </a:rPr>
                <a:t>–</a:t>
              </a:r>
            </a:p>
          </p:txBody>
        </p:sp>
        <p:sp>
          <p:nvSpPr>
            <p:cNvPr id="6163" name="Line 25"/>
            <p:cNvSpPr>
              <a:spLocks noChangeShapeType="1"/>
            </p:cNvSpPr>
            <p:nvPr/>
          </p:nvSpPr>
          <p:spPr bwMode="auto">
            <a:xfrm>
              <a:off x="2995" y="3013"/>
              <a:ext cx="32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5422900" y="4510088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KNO</a:t>
            </a:r>
            <a:r>
              <a:rPr lang="en-US" sz="2800" b="0" baseline="-25000"/>
              <a:t>3</a:t>
            </a:r>
            <a:r>
              <a:rPr lang="en-US" sz="2800" b="0"/>
              <a:t> 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1006475" y="3825875"/>
            <a:ext cx="409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FF0000"/>
                </a:solidFill>
              </a:rPr>
              <a:t>ionic compounds</a:t>
            </a:r>
            <a:r>
              <a:rPr lang="en-US" sz="2800" b="0">
                <a:solidFill>
                  <a:srgbClr val="FF0000"/>
                </a:solidFill>
              </a:rPr>
              <a:t> = </a:t>
            </a:r>
            <a:r>
              <a:rPr lang="en-US" sz="2800" b="0" u="sng">
                <a:solidFill>
                  <a:srgbClr val="FF0000"/>
                </a:solidFill>
              </a:rPr>
              <a:t>salts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1001713" y="5130800"/>
            <a:ext cx="541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where NO</a:t>
            </a:r>
            <a:r>
              <a:rPr lang="en-US" sz="2800" b="0" baseline="-25000">
                <a:solidFill>
                  <a:srgbClr val="FF0000"/>
                </a:solidFill>
              </a:rPr>
              <a:t>3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is a </a:t>
            </a:r>
            <a:r>
              <a:rPr lang="en-US" sz="2800" b="0" u="sng">
                <a:solidFill>
                  <a:srgbClr val="FF0000"/>
                </a:solidFill>
              </a:rPr>
              <a:t>polyatomic ion</a:t>
            </a:r>
            <a:r>
              <a:rPr lang="en-US" sz="2800" b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2974975" y="5599113"/>
            <a:ext cx="4102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0"/>
              <a:t>a charged group of </a:t>
            </a:r>
          </a:p>
          <a:p>
            <a:pPr algn="ctr"/>
            <a:r>
              <a:rPr lang="en-US" sz="2800" b="0"/>
              <a:t>atoms that stay together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653213" y="3443288"/>
            <a:ext cx="2251075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u="sng">
                <a:solidFill>
                  <a:schemeClr val="bg1"/>
                </a:solidFill>
                <a:latin typeface="Arial Narrow" pitchFamily="34" charset="0"/>
              </a:rPr>
              <a:t>ionic bonds</a:t>
            </a:r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M + NM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cation + anion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30" grpId="0"/>
      <p:bldP spid="81932" grpId="0"/>
      <p:bldP spid="81943" grpId="0"/>
      <p:bldP spid="81947" grpId="0"/>
      <p:bldP spid="81949" grpId="0"/>
      <p:bldP spid="81950" grpId="0"/>
      <p:bldP spid="81951" grpId="0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59" name="Rectangle 151"/>
          <p:cNvSpPr>
            <a:spLocks noChangeArrowheads="1"/>
          </p:cNvSpPr>
          <p:nvPr/>
        </p:nvSpPr>
        <p:spPr bwMode="auto">
          <a:xfrm>
            <a:off x="6953250" y="3324225"/>
            <a:ext cx="1885950" cy="3119438"/>
          </a:xfrm>
          <a:prstGeom prst="rect">
            <a:avLst/>
          </a:prstGeom>
          <a:solidFill>
            <a:srgbClr val="C0C0C0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7" name="Rectangle 129"/>
          <p:cNvSpPr>
            <a:spLocks noChangeArrowheads="1"/>
          </p:cNvSpPr>
          <p:nvPr/>
        </p:nvSpPr>
        <p:spPr bwMode="auto">
          <a:xfrm>
            <a:off x="5251450" y="290513"/>
            <a:ext cx="2962275" cy="596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054100" y="327025"/>
            <a:ext cx="724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Compounds Containing  Polyatomic Ions 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830263" y="944563"/>
            <a:ext cx="3076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Insert name of </a:t>
            </a:r>
            <a:r>
              <a:rPr lang="en-US" sz="2800" b="0">
                <a:solidFill>
                  <a:srgbClr val="009900"/>
                </a:solidFill>
              </a:rPr>
              <a:t>ion</a:t>
            </a:r>
          </a:p>
          <a:p>
            <a:r>
              <a:rPr lang="en-US" sz="2800" b="0"/>
              <a:t>where it should go</a:t>
            </a:r>
          </a:p>
          <a:p>
            <a:r>
              <a:rPr lang="en-US" sz="2800" b="0"/>
              <a:t>in the compound’s</a:t>
            </a:r>
          </a:p>
          <a:p>
            <a:r>
              <a:rPr lang="en-US" sz="2800" b="0"/>
              <a:t>name.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79425" y="2725738"/>
            <a:ext cx="2676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Write formulas:</a:t>
            </a:r>
            <a:r>
              <a:rPr lang="en-US" sz="2800"/>
              <a:t> 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684213" y="3357563"/>
            <a:ext cx="247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iron (III) nitrite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698500" y="4008438"/>
            <a:ext cx="379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ammonium phosphide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703263" y="4648200"/>
            <a:ext cx="341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ammonium chlorate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704850" y="5273675"/>
            <a:ext cx="267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zinc phosphate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704850" y="5899150"/>
            <a:ext cx="379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lead (II) permanganate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10088" y="1065213"/>
            <a:ext cx="4260850" cy="1657350"/>
            <a:chOff x="691" y="2271"/>
            <a:chExt cx="4424" cy="1720"/>
          </a:xfrm>
        </p:grpSpPr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Rectangle 30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Rectangle 31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Rectangle 32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Rectangle 33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Rectangle 34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Rectangle 35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Rectangle 36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Rectangle 37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38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Rectangle 39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Rectangle 40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Rectangle 41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Rectangle 42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Rectangle 43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Rectangle 44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Rectangle 45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Rectangle 46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Rectangle 47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Rectangle 48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Rectangle 49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Rectangle 50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Rectangle 51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Rectangle 52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Rectangle 53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Rectangle 54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Rectangle 55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Rectangle 56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Rectangle 57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Rectangle 58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Rectangle 59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60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Rectangle 61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Rectangle 62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Rectangle 63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Rectangle 64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Rectangle 65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28" name="Group 66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31869" name="Rectangle 67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Rectangle 68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Rectangle 69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Rectangle 70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Rectangle 71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Rectangle 72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Rectangle 73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Rectangle 74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Rectangle 75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Rectangle 76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Rectangle 77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Rectangle 78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Rectangle 79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Rectangle 80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Rectangle 81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Rectangle 82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Rectangle 83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29" name="Rectangle 84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Rectangle 85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Rectangle 86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Rectangle 87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88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Rectangle 89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Rectangle 90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Rectangle 91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Rectangle 92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Rectangle 93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Rectangle 94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Rectangle 95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Rectangle 96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Rectangle 97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98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99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Rectangle 100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Rectangle 101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Rectangle 102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Rectangle 103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Rectangle 104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Rectangle 105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Rectangle 106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Rectangle 107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Rectangle 108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Rectangle 109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Rectangle 110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Rectangle 111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Rectangle 112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Rectangle 113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Rectangle 114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Rectangle 115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Rectangle 116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Rectangle 117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Rectangle 118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Rectangle 119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Rectangle 120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Rectangle 121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Rectangle 122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Rectangle 123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732" name="Rectangle 124"/>
          <p:cNvSpPr>
            <a:spLocks noChangeArrowheads="1"/>
          </p:cNvSpPr>
          <p:nvPr/>
        </p:nvSpPr>
        <p:spPr bwMode="auto">
          <a:xfrm>
            <a:off x="674688" y="3365500"/>
            <a:ext cx="247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iron (III)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9900"/>
                </a:solidFill>
              </a:rPr>
              <a:t>nitrite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733" name="Rectangle 125"/>
          <p:cNvSpPr>
            <a:spLocks noChangeArrowheads="1"/>
          </p:cNvSpPr>
          <p:nvPr/>
        </p:nvSpPr>
        <p:spPr bwMode="auto">
          <a:xfrm>
            <a:off x="688975" y="4016375"/>
            <a:ext cx="379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ammonium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chemeClr val="accent2"/>
                </a:solidFill>
              </a:rPr>
              <a:t>phosphide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734" name="Rectangle 126"/>
          <p:cNvSpPr>
            <a:spLocks noChangeArrowheads="1"/>
          </p:cNvSpPr>
          <p:nvPr/>
        </p:nvSpPr>
        <p:spPr bwMode="auto">
          <a:xfrm>
            <a:off x="708025" y="4656138"/>
            <a:ext cx="3413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ammonium chlorate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735" name="Rectangle 127"/>
          <p:cNvSpPr>
            <a:spLocks noChangeArrowheads="1"/>
          </p:cNvSpPr>
          <p:nvPr/>
        </p:nvSpPr>
        <p:spPr bwMode="auto">
          <a:xfrm>
            <a:off x="709613" y="5281613"/>
            <a:ext cx="267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zinc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9900"/>
                </a:solidFill>
              </a:rPr>
              <a:t>phosphate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736" name="Rectangle 128"/>
          <p:cNvSpPr>
            <a:spLocks noChangeArrowheads="1"/>
          </p:cNvSpPr>
          <p:nvPr/>
        </p:nvSpPr>
        <p:spPr bwMode="auto">
          <a:xfrm>
            <a:off x="709613" y="5892800"/>
            <a:ext cx="379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lead (II)</a:t>
            </a:r>
            <a:r>
              <a:rPr lang="en-US" sz="2800" b="0">
                <a:solidFill>
                  <a:srgbClr val="FF0000"/>
                </a:solidFill>
              </a:rPr>
              <a:t> </a:t>
            </a:r>
            <a:r>
              <a:rPr lang="en-US" sz="2800" b="0">
                <a:solidFill>
                  <a:srgbClr val="009900"/>
                </a:solidFill>
              </a:rPr>
              <a:t>permanganate</a:t>
            </a:r>
          </a:p>
        </p:txBody>
      </p:sp>
      <p:sp>
        <p:nvSpPr>
          <p:cNvPr id="68738" name="Rectangle 130"/>
          <p:cNvSpPr>
            <a:spLocks noChangeArrowheads="1"/>
          </p:cNvSpPr>
          <p:nvPr/>
        </p:nvSpPr>
        <p:spPr bwMode="auto">
          <a:xfrm>
            <a:off x="4638675" y="335915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8739" name="Rectangle 131"/>
          <p:cNvSpPr>
            <a:spLocks noChangeArrowheads="1"/>
          </p:cNvSpPr>
          <p:nvPr/>
        </p:nvSpPr>
        <p:spPr bwMode="auto">
          <a:xfrm>
            <a:off x="5626100" y="3360738"/>
            <a:ext cx="1085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2</a:t>
            </a:r>
            <a:r>
              <a:rPr lang="en-US" sz="2800" b="0" baseline="300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40" name="Rectangle 132"/>
          <p:cNvSpPr>
            <a:spLocks noChangeArrowheads="1"/>
          </p:cNvSpPr>
          <p:nvPr/>
        </p:nvSpPr>
        <p:spPr bwMode="auto">
          <a:xfrm>
            <a:off x="6961188" y="3360738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Fe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NO</a:t>
            </a:r>
            <a:r>
              <a:rPr lang="en-US" sz="2800" b="0" baseline="-25000">
                <a:solidFill>
                  <a:srgbClr val="009900"/>
                </a:solidFill>
              </a:rPr>
              <a:t>2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8741" name="Rectangle 133"/>
          <p:cNvSpPr>
            <a:spLocks noChangeArrowheads="1"/>
          </p:cNvSpPr>
          <p:nvPr/>
        </p:nvSpPr>
        <p:spPr bwMode="auto">
          <a:xfrm>
            <a:off x="4641850" y="4016375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+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42" name="Rectangle 134"/>
          <p:cNvSpPr>
            <a:spLocks noChangeArrowheads="1"/>
          </p:cNvSpPr>
          <p:nvPr/>
        </p:nvSpPr>
        <p:spPr bwMode="auto">
          <a:xfrm>
            <a:off x="4641850" y="465455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+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43" name="Rectangle 135"/>
          <p:cNvSpPr>
            <a:spLocks noChangeArrowheads="1"/>
          </p:cNvSpPr>
          <p:nvPr/>
        </p:nvSpPr>
        <p:spPr bwMode="auto">
          <a:xfrm>
            <a:off x="5626100" y="4016375"/>
            <a:ext cx="788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 b="0" baseline="30000">
                <a:solidFill>
                  <a:srgbClr val="000066"/>
                </a:solidFill>
              </a:rPr>
              <a:t>3–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8744" name="Rectangle 136"/>
          <p:cNvSpPr>
            <a:spLocks noChangeArrowheads="1"/>
          </p:cNvSpPr>
          <p:nvPr/>
        </p:nvSpPr>
        <p:spPr bwMode="auto">
          <a:xfrm>
            <a:off x="6964363" y="4013200"/>
            <a:ext cx="1541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66"/>
                </a:solidFill>
              </a:rPr>
              <a:t>P</a:t>
            </a:r>
            <a:r>
              <a:rPr lang="en-US" sz="2800"/>
              <a:t> </a:t>
            </a:r>
          </a:p>
        </p:txBody>
      </p:sp>
      <p:sp>
        <p:nvSpPr>
          <p:cNvPr id="68745" name="Rectangle 137"/>
          <p:cNvSpPr>
            <a:spLocks noChangeArrowheads="1"/>
          </p:cNvSpPr>
          <p:nvPr/>
        </p:nvSpPr>
        <p:spPr bwMode="auto">
          <a:xfrm>
            <a:off x="5643563" y="4652963"/>
            <a:ext cx="1165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ClO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 baseline="300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46" name="Rectangle 138"/>
          <p:cNvSpPr>
            <a:spLocks noChangeArrowheads="1"/>
          </p:cNvSpPr>
          <p:nvPr/>
        </p:nvSpPr>
        <p:spPr bwMode="auto">
          <a:xfrm>
            <a:off x="6965950" y="4651375"/>
            <a:ext cx="1679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>
                <a:solidFill>
                  <a:srgbClr val="009900"/>
                </a:solidFill>
              </a:rPr>
              <a:t>ClO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/>
              <a:t> </a:t>
            </a:r>
          </a:p>
        </p:txBody>
      </p:sp>
      <p:sp>
        <p:nvSpPr>
          <p:cNvPr id="68747" name="Rectangle 139"/>
          <p:cNvSpPr>
            <a:spLocks noChangeArrowheads="1"/>
          </p:cNvSpPr>
          <p:nvPr/>
        </p:nvSpPr>
        <p:spPr bwMode="auto">
          <a:xfrm>
            <a:off x="4665663" y="5278438"/>
            <a:ext cx="97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Zn</a:t>
            </a:r>
            <a:r>
              <a:rPr lang="en-US" sz="2800" b="0" baseline="30000">
                <a:solidFill>
                  <a:srgbClr val="969696"/>
                </a:solidFill>
              </a:rPr>
              <a:t>2+</a:t>
            </a:r>
            <a:r>
              <a:rPr lang="en-US" sz="2800">
                <a:solidFill>
                  <a:srgbClr val="969696"/>
                </a:solidFill>
              </a:rPr>
              <a:t> </a:t>
            </a:r>
          </a:p>
        </p:txBody>
      </p:sp>
      <p:sp>
        <p:nvSpPr>
          <p:cNvPr id="68748" name="Rectangle 140"/>
          <p:cNvSpPr>
            <a:spLocks noChangeArrowheads="1"/>
          </p:cNvSpPr>
          <p:nvPr/>
        </p:nvSpPr>
        <p:spPr bwMode="auto">
          <a:xfrm>
            <a:off x="5634038" y="5276850"/>
            <a:ext cx="120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PO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3–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49" name="Rectangle 141"/>
          <p:cNvSpPr>
            <a:spLocks noChangeArrowheads="1"/>
          </p:cNvSpPr>
          <p:nvPr/>
        </p:nvSpPr>
        <p:spPr bwMode="auto">
          <a:xfrm>
            <a:off x="6989763" y="5275263"/>
            <a:ext cx="185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Zn</a:t>
            </a:r>
            <a:r>
              <a:rPr lang="en-US" sz="2800" b="0" baseline="-25000"/>
              <a:t>3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PO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68750" name="Rectangle 142"/>
          <p:cNvSpPr>
            <a:spLocks noChangeArrowheads="1"/>
          </p:cNvSpPr>
          <p:nvPr/>
        </p:nvSpPr>
        <p:spPr bwMode="auto">
          <a:xfrm>
            <a:off x="4633913" y="590073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 baseline="30000">
                <a:solidFill>
                  <a:srgbClr val="A50021"/>
                </a:solidFill>
              </a:rPr>
              <a:t>2+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8751" name="Rectangle 143"/>
          <p:cNvSpPr>
            <a:spLocks noChangeArrowheads="1"/>
          </p:cNvSpPr>
          <p:nvPr/>
        </p:nvSpPr>
        <p:spPr bwMode="auto">
          <a:xfrm>
            <a:off x="5624513" y="5899150"/>
            <a:ext cx="132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MnO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8752" name="Rectangle 144"/>
          <p:cNvSpPr>
            <a:spLocks noChangeArrowheads="1"/>
          </p:cNvSpPr>
          <p:nvPr/>
        </p:nvSpPr>
        <p:spPr bwMode="auto">
          <a:xfrm>
            <a:off x="6961188" y="5900738"/>
            <a:ext cx="213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Pb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MnO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7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7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6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59" grpId="0" animBg="1"/>
      <p:bldP spid="68737" grpId="0" animBg="1"/>
      <p:bldP spid="68616" grpId="0"/>
      <p:bldP spid="68617" grpId="0"/>
      <p:bldP spid="68617" grpId="1"/>
      <p:bldP spid="68618" grpId="0"/>
      <p:bldP spid="68618" grpId="1"/>
      <p:bldP spid="68619" grpId="0"/>
      <p:bldP spid="68619" grpId="1"/>
      <p:bldP spid="68620" grpId="0"/>
      <p:bldP spid="68620" grpId="1"/>
      <p:bldP spid="68621" grpId="0"/>
      <p:bldP spid="68621" grpId="1"/>
      <p:bldP spid="68732" grpId="0"/>
      <p:bldP spid="68733" grpId="0"/>
      <p:bldP spid="68734" grpId="0"/>
      <p:bldP spid="68735" grpId="0"/>
      <p:bldP spid="68736" grpId="0"/>
      <p:bldP spid="68738" grpId="0"/>
      <p:bldP spid="68739" grpId="0"/>
      <p:bldP spid="68740" grpId="0"/>
      <p:bldP spid="68741" grpId="0"/>
      <p:bldP spid="68742" grpId="0"/>
      <p:bldP spid="68743" grpId="0"/>
      <p:bldP spid="68744" grpId="0"/>
      <p:bldP spid="68745" grpId="0"/>
      <p:bldP spid="68746" grpId="0"/>
      <p:bldP spid="68747" grpId="0"/>
      <p:bldP spid="68748" grpId="0"/>
      <p:bldP spid="68749" grpId="0"/>
      <p:bldP spid="68750" grpId="0"/>
      <p:bldP spid="68751" grpId="0"/>
      <p:bldP spid="687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85" name="Rectangle 153"/>
          <p:cNvSpPr>
            <a:spLocks noChangeArrowheads="1"/>
          </p:cNvSpPr>
          <p:nvPr/>
        </p:nvSpPr>
        <p:spPr bwMode="auto">
          <a:xfrm>
            <a:off x="5195888" y="2422525"/>
            <a:ext cx="3746500" cy="3702050"/>
          </a:xfrm>
          <a:prstGeom prst="rect">
            <a:avLst/>
          </a:prstGeom>
          <a:solidFill>
            <a:srgbClr val="C0C0C0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85763" y="1211263"/>
            <a:ext cx="2379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Write names:</a:t>
            </a:r>
            <a:r>
              <a:rPr lang="en-US" sz="2800"/>
              <a:t> 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12800" y="2443163"/>
            <a:ext cx="2087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(NH</a:t>
            </a:r>
            <a:r>
              <a:rPr lang="en-US" sz="2800" b="0" baseline="-25000"/>
              <a:t>4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 b="0"/>
              <a:t>S</a:t>
            </a:r>
            <a:r>
              <a:rPr lang="en-US" sz="2800" b="0" baseline="-25000"/>
              <a:t>2</a:t>
            </a:r>
            <a:r>
              <a:rPr lang="en-US" sz="2800" b="0"/>
              <a:t>O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820738" y="3214688"/>
            <a:ext cx="1484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AgBrO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812800" y="4022725"/>
            <a:ext cx="1619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(NH</a:t>
            </a:r>
            <a:r>
              <a:rPr lang="en-US" sz="2800" b="0" baseline="-25000"/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 b="0"/>
              <a:t>N</a:t>
            </a:r>
            <a:endParaRPr lang="en-US" sz="2800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804863" y="4827588"/>
            <a:ext cx="1700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U(CrO</a:t>
            </a:r>
            <a:r>
              <a:rPr lang="en-US" sz="2800" b="0" baseline="-25000"/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819150" y="5603875"/>
            <a:ext cx="181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Cr</a:t>
            </a:r>
            <a:r>
              <a:rPr lang="en-US" sz="2800" b="0" baseline="-25000"/>
              <a:t>2</a:t>
            </a:r>
            <a:r>
              <a:rPr lang="en-US" sz="2800" b="0"/>
              <a:t>(SO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46613" y="384175"/>
            <a:ext cx="4260850" cy="1657350"/>
            <a:chOff x="691" y="2271"/>
            <a:chExt cx="4424" cy="1720"/>
          </a:xfrm>
        </p:grpSpPr>
        <p:sp>
          <p:nvSpPr>
            <p:cNvPr id="32801" name="Rectangle 18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Rectangle 19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Rectangle 20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Rectangle 21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Rectangle 22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Rectangle 23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Rectangle 24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25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Rectangle 26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Rectangle 27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Rectangle 28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Rectangle 29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Rectangle 30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Rectangle 31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Rectangle 32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Rectangle 33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Rectangle 34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Rectangle 35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Rectangle 36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Rectangle 37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Rectangle 38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Rectangle 39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Rectangle 40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Rectangle 41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Rectangle 42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Rectangle 43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Rectangle 44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Rectangle 45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Rectangle 46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Rectangle 47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Rectangle 48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Rectangle 49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Rectangle 50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Rectangle 51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Rectangle 52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Rectangle 53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Rectangle 54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Rectangle 55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Rectangle 56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Rectangle 57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Rectangle 58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Rectangle 59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Rectangle 60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Rectangle 61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Rectangle 62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Rectangle 63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Rectangle 64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Rectangle 65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Rectangle 66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Rectangle 67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Rectangle 68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52" name="Group 69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32893" name="Rectangle 70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Rectangle 71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Rectangle 72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Rectangle 73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Rectangle 74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Rectangle 75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Rectangle 76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Rectangle 77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1" name="Rectangle 78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Rectangle 79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Rectangle 80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Rectangle 81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5" name="Rectangle 82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Rectangle 83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Rectangle 84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Rectangle 85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9" name="Rectangle 86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53" name="Rectangle 87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Rectangle 88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Rectangle 89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Rectangle 90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Rectangle 91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Rectangle 92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Rectangle 93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Rectangle 94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Rectangle 95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Rectangle 96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Rectangle 97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Rectangle 98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Rectangle 99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Rectangle 100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Rectangle 101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Rectangle 102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Rectangle 103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Rectangle 104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Rectangle 105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Rectangle 106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Rectangle 107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Rectangle 108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Rectangle 109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Rectangle 110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Rectangle 111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Rectangle 112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Rectangle 113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Rectangle 114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Rectangle 115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Rectangle 116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Rectangle 117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Rectangle 118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Rectangle 119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Rectangle 120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Rectangle 121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Rectangle 122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Rectangle 123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Rectangle 124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Rectangle 125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Rectangle 126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59" name="Rectangle 127"/>
          <p:cNvSpPr>
            <a:spLocks noChangeArrowheads="1"/>
          </p:cNvSpPr>
          <p:nvPr/>
        </p:nvSpPr>
        <p:spPr bwMode="auto">
          <a:xfrm>
            <a:off x="812800" y="2441575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9900"/>
                </a:solidFill>
              </a:rPr>
              <a:t>S</a:t>
            </a:r>
            <a:r>
              <a:rPr lang="en-US" sz="2800" b="0" baseline="-25000">
                <a:solidFill>
                  <a:srgbClr val="009900"/>
                </a:solidFill>
              </a:rPr>
              <a:t>2</a:t>
            </a:r>
            <a:r>
              <a:rPr lang="en-US" sz="2800" b="0">
                <a:solidFill>
                  <a:srgbClr val="009900"/>
                </a:solidFill>
              </a:rPr>
              <a:t>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/>
              <a:t> </a:t>
            </a:r>
          </a:p>
        </p:txBody>
      </p:sp>
      <p:sp>
        <p:nvSpPr>
          <p:cNvPr id="69760" name="Rectangle 128"/>
          <p:cNvSpPr>
            <a:spLocks noChangeArrowheads="1"/>
          </p:cNvSpPr>
          <p:nvPr/>
        </p:nvSpPr>
        <p:spPr bwMode="auto">
          <a:xfrm>
            <a:off x="820738" y="3213100"/>
            <a:ext cx="1484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Ag</a:t>
            </a:r>
            <a:r>
              <a:rPr lang="en-US" sz="2800" b="0">
                <a:solidFill>
                  <a:srgbClr val="009900"/>
                </a:solidFill>
              </a:rPr>
              <a:t>BrO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/>
              <a:t> </a:t>
            </a:r>
          </a:p>
        </p:txBody>
      </p:sp>
      <p:sp>
        <p:nvSpPr>
          <p:cNvPr id="69761" name="Rectangle 129"/>
          <p:cNvSpPr>
            <a:spLocks noChangeArrowheads="1"/>
          </p:cNvSpPr>
          <p:nvPr/>
        </p:nvSpPr>
        <p:spPr bwMode="auto">
          <a:xfrm>
            <a:off x="812800" y="4021138"/>
            <a:ext cx="1619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NH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 b="0">
                <a:solidFill>
                  <a:srgbClr val="000066"/>
                </a:solidFill>
              </a:rPr>
              <a:t>N</a:t>
            </a:r>
            <a:endParaRPr lang="en-US" sz="2800">
              <a:solidFill>
                <a:srgbClr val="000066"/>
              </a:solidFill>
            </a:endParaRPr>
          </a:p>
        </p:txBody>
      </p:sp>
      <p:sp>
        <p:nvSpPr>
          <p:cNvPr id="69762" name="Rectangle 130"/>
          <p:cNvSpPr>
            <a:spLocks noChangeArrowheads="1"/>
          </p:cNvSpPr>
          <p:nvPr/>
        </p:nvSpPr>
        <p:spPr bwMode="auto">
          <a:xfrm>
            <a:off x="804863" y="4826000"/>
            <a:ext cx="1700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U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CrO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9763" name="Rectangle 131"/>
          <p:cNvSpPr>
            <a:spLocks noChangeArrowheads="1"/>
          </p:cNvSpPr>
          <p:nvPr/>
        </p:nvSpPr>
        <p:spPr bwMode="auto">
          <a:xfrm>
            <a:off x="819150" y="5602288"/>
            <a:ext cx="181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Cr</a:t>
            </a:r>
            <a:r>
              <a:rPr lang="en-US" sz="2800" b="0" baseline="-25000"/>
              <a:t>2</a:t>
            </a:r>
            <a:r>
              <a:rPr lang="en-US" sz="2800" b="0"/>
              <a:t>(</a:t>
            </a:r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r>
              <a:rPr lang="en-US" sz="2800"/>
              <a:t> </a:t>
            </a:r>
          </a:p>
        </p:txBody>
      </p:sp>
      <p:sp>
        <p:nvSpPr>
          <p:cNvPr id="69764" name="Rectangle 132"/>
          <p:cNvSpPr>
            <a:spLocks noChangeArrowheads="1"/>
          </p:cNvSpPr>
          <p:nvPr/>
        </p:nvSpPr>
        <p:spPr bwMode="auto">
          <a:xfrm>
            <a:off x="5218113" y="2444750"/>
            <a:ext cx="376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ammonium thiosulfate</a:t>
            </a:r>
            <a:r>
              <a:rPr lang="en-US" sz="2800"/>
              <a:t> </a:t>
            </a:r>
          </a:p>
        </p:txBody>
      </p:sp>
      <p:sp>
        <p:nvSpPr>
          <p:cNvPr id="69765" name="Rectangle 133"/>
          <p:cNvSpPr>
            <a:spLocks noChangeArrowheads="1"/>
          </p:cNvSpPr>
          <p:nvPr/>
        </p:nvSpPr>
        <p:spPr bwMode="auto">
          <a:xfrm>
            <a:off x="5227638" y="3213100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969696"/>
                </a:solidFill>
              </a:rPr>
              <a:t>silver</a:t>
            </a:r>
            <a:r>
              <a:rPr lang="en-US" sz="2800" b="0"/>
              <a:t> </a:t>
            </a:r>
            <a:r>
              <a:rPr lang="en-US" sz="2800" b="0">
                <a:solidFill>
                  <a:srgbClr val="009900"/>
                </a:solidFill>
              </a:rPr>
              <a:t>bromate</a:t>
            </a:r>
            <a:r>
              <a:rPr lang="en-US" sz="2800"/>
              <a:t> </a:t>
            </a:r>
          </a:p>
        </p:txBody>
      </p:sp>
      <p:sp>
        <p:nvSpPr>
          <p:cNvPr id="69766" name="Rectangle 134"/>
          <p:cNvSpPr>
            <a:spLocks noChangeArrowheads="1"/>
          </p:cNvSpPr>
          <p:nvPr/>
        </p:nvSpPr>
        <p:spPr bwMode="auto">
          <a:xfrm>
            <a:off x="5227638" y="4025900"/>
            <a:ext cx="311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ammonium</a:t>
            </a:r>
            <a:r>
              <a:rPr lang="en-US" sz="2800" b="0"/>
              <a:t> </a:t>
            </a:r>
            <a:r>
              <a:rPr lang="en-US" sz="2800" b="0">
                <a:solidFill>
                  <a:srgbClr val="000066"/>
                </a:solidFill>
              </a:rPr>
              <a:t>nitride</a:t>
            </a:r>
            <a:r>
              <a:rPr lang="en-US" sz="2800"/>
              <a:t> </a:t>
            </a:r>
          </a:p>
        </p:txBody>
      </p:sp>
      <p:sp>
        <p:nvSpPr>
          <p:cNvPr id="69767" name="Rectangle 135"/>
          <p:cNvSpPr>
            <a:spLocks noChangeArrowheads="1"/>
          </p:cNvSpPr>
          <p:nvPr/>
        </p:nvSpPr>
        <p:spPr bwMode="auto">
          <a:xfrm>
            <a:off x="2733675" y="48244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U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68" name="Rectangle 136"/>
          <p:cNvSpPr>
            <a:spLocks noChangeArrowheads="1"/>
          </p:cNvSpPr>
          <p:nvPr/>
        </p:nvSpPr>
        <p:spPr bwMode="auto">
          <a:xfrm>
            <a:off x="3289300" y="4826000"/>
            <a:ext cx="1339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CrO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69" name="Rectangle 137"/>
          <p:cNvSpPr>
            <a:spLocks noChangeArrowheads="1"/>
          </p:cNvSpPr>
          <p:nvPr/>
        </p:nvSpPr>
        <p:spPr bwMode="auto">
          <a:xfrm>
            <a:off x="2917825" y="5187950"/>
            <a:ext cx="1339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CrO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70" name="Rectangle 138"/>
          <p:cNvSpPr>
            <a:spLocks noChangeArrowheads="1"/>
          </p:cNvSpPr>
          <p:nvPr/>
        </p:nvSpPr>
        <p:spPr bwMode="auto">
          <a:xfrm>
            <a:off x="2900363" y="4475163"/>
            <a:ext cx="1339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CrO</a:t>
            </a:r>
            <a:r>
              <a:rPr lang="en-US" sz="2800" b="0" baseline="-25000">
                <a:solidFill>
                  <a:srgbClr val="009900"/>
                </a:solidFill>
              </a:rPr>
              <a:t>4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71" name="Rectangle 139"/>
          <p:cNvSpPr>
            <a:spLocks noChangeArrowheads="1"/>
          </p:cNvSpPr>
          <p:nvPr/>
        </p:nvSpPr>
        <p:spPr bwMode="auto">
          <a:xfrm>
            <a:off x="5203825" y="4822825"/>
            <a:ext cx="3827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uranium (VI)</a:t>
            </a:r>
            <a:r>
              <a:rPr lang="en-US" sz="2800" b="0"/>
              <a:t> </a:t>
            </a:r>
            <a:r>
              <a:rPr lang="en-US" sz="2800" b="0">
                <a:solidFill>
                  <a:srgbClr val="009900"/>
                </a:solidFill>
              </a:rPr>
              <a:t>chromate</a:t>
            </a:r>
            <a:r>
              <a:rPr lang="en-US" sz="2800"/>
              <a:t> </a:t>
            </a:r>
          </a:p>
        </p:txBody>
      </p:sp>
      <p:sp>
        <p:nvSpPr>
          <p:cNvPr id="69772" name="Rectangle 140"/>
          <p:cNvSpPr>
            <a:spLocks noChangeArrowheads="1"/>
          </p:cNvSpPr>
          <p:nvPr/>
        </p:nvSpPr>
        <p:spPr bwMode="auto">
          <a:xfrm>
            <a:off x="2755900" y="5608638"/>
            <a:ext cx="79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Cr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73" name="Rectangle 141"/>
          <p:cNvSpPr>
            <a:spLocks noChangeArrowheads="1"/>
          </p:cNvSpPr>
          <p:nvPr/>
        </p:nvSpPr>
        <p:spPr bwMode="auto">
          <a:xfrm>
            <a:off x="2481263" y="5959475"/>
            <a:ext cx="793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Cr</a:t>
            </a:r>
            <a:r>
              <a:rPr lang="en-US" sz="2800" b="0" baseline="30000">
                <a:solidFill>
                  <a:srgbClr val="A50021"/>
                </a:solidFill>
              </a:rPr>
              <a:t>?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74" name="Rectangle 142"/>
          <p:cNvSpPr>
            <a:spLocks noChangeArrowheads="1"/>
          </p:cNvSpPr>
          <p:nvPr/>
        </p:nvSpPr>
        <p:spPr bwMode="auto">
          <a:xfrm>
            <a:off x="2755900" y="5610225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Cr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75" name="Rectangle 143"/>
          <p:cNvSpPr>
            <a:spLocks noChangeArrowheads="1"/>
          </p:cNvSpPr>
          <p:nvPr/>
        </p:nvSpPr>
        <p:spPr bwMode="auto">
          <a:xfrm>
            <a:off x="2482850" y="5957888"/>
            <a:ext cx="935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Cr</a:t>
            </a:r>
            <a:r>
              <a:rPr lang="en-US" sz="2800" b="0" baseline="30000">
                <a:solidFill>
                  <a:srgbClr val="A50021"/>
                </a:solidFill>
              </a:rPr>
              <a:t>3+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76" name="Rectangle 144"/>
          <p:cNvSpPr>
            <a:spLocks noChangeArrowheads="1"/>
          </p:cNvSpPr>
          <p:nvPr/>
        </p:nvSpPr>
        <p:spPr bwMode="auto">
          <a:xfrm>
            <a:off x="4049713" y="5984875"/>
            <a:ext cx="120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77" name="Rectangle 145"/>
          <p:cNvSpPr>
            <a:spLocks noChangeArrowheads="1"/>
          </p:cNvSpPr>
          <p:nvPr/>
        </p:nvSpPr>
        <p:spPr bwMode="auto">
          <a:xfrm>
            <a:off x="3127375" y="5991225"/>
            <a:ext cx="120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78" name="Rectangle 146"/>
          <p:cNvSpPr>
            <a:spLocks noChangeArrowheads="1"/>
          </p:cNvSpPr>
          <p:nvPr/>
        </p:nvSpPr>
        <p:spPr bwMode="auto">
          <a:xfrm>
            <a:off x="3478213" y="5610225"/>
            <a:ext cx="120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9900"/>
                </a:solidFill>
              </a:rPr>
              <a:t>SO</a:t>
            </a:r>
            <a:r>
              <a:rPr lang="en-US" sz="2800" b="0" baseline="-25000">
                <a:solidFill>
                  <a:srgbClr val="009900"/>
                </a:solidFill>
              </a:rPr>
              <a:t>3</a:t>
            </a:r>
            <a:r>
              <a:rPr lang="en-US" sz="2800" b="0" baseline="30000">
                <a:solidFill>
                  <a:srgbClr val="009900"/>
                </a:solidFill>
              </a:rPr>
              <a:t>2–</a:t>
            </a:r>
            <a:r>
              <a:rPr lang="en-US" sz="28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9779" name="Rectangle 147"/>
          <p:cNvSpPr>
            <a:spLocks noChangeArrowheads="1"/>
          </p:cNvSpPr>
          <p:nvPr/>
        </p:nvSpPr>
        <p:spPr bwMode="auto">
          <a:xfrm>
            <a:off x="5221288" y="5608638"/>
            <a:ext cx="350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chromium (III)</a:t>
            </a:r>
            <a:r>
              <a:rPr lang="en-US" sz="2800" b="0"/>
              <a:t> </a:t>
            </a:r>
            <a:r>
              <a:rPr lang="en-US" sz="2800" b="0">
                <a:solidFill>
                  <a:srgbClr val="009900"/>
                </a:solidFill>
              </a:rPr>
              <a:t>sulfite</a:t>
            </a:r>
            <a:r>
              <a:rPr lang="en-US" sz="2800"/>
              <a:t> </a:t>
            </a:r>
          </a:p>
        </p:txBody>
      </p:sp>
      <p:sp>
        <p:nvSpPr>
          <p:cNvPr id="69780" name="Rectangle 148"/>
          <p:cNvSpPr>
            <a:spLocks noChangeArrowheads="1"/>
          </p:cNvSpPr>
          <p:nvPr/>
        </p:nvSpPr>
        <p:spPr bwMode="auto">
          <a:xfrm>
            <a:off x="2732088" y="4824413"/>
            <a:ext cx="815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A50021"/>
                </a:solidFill>
              </a:rPr>
              <a:t>U</a:t>
            </a:r>
            <a:r>
              <a:rPr lang="en-US" sz="2800" b="0" baseline="30000">
                <a:solidFill>
                  <a:srgbClr val="A50021"/>
                </a:solidFill>
              </a:rPr>
              <a:t>6+</a:t>
            </a:r>
            <a:r>
              <a:rPr lang="en-US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9786" name="Rectangle 154"/>
          <p:cNvSpPr>
            <a:spLocks noChangeArrowheads="1"/>
          </p:cNvSpPr>
          <p:nvPr/>
        </p:nvSpPr>
        <p:spPr bwMode="auto">
          <a:xfrm>
            <a:off x="3005138" y="349250"/>
            <a:ext cx="1263650" cy="17002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69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6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69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69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6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85" grpId="0" animBg="1"/>
      <p:bldP spid="69639" grpId="0"/>
      <p:bldP spid="69639" grpId="1"/>
      <p:bldP spid="69640" grpId="0"/>
      <p:bldP spid="69640" grpId="1"/>
      <p:bldP spid="69641" grpId="0"/>
      <p:bldP spid="69641" grpId="1"/>
      <p:bldP spid="69642" grpId="0"/>
      <p:bldP spid="69642" grpId="1"/>
      <p:bldP spid="69643" grpId="0"/>
      <p:bldP spid="69643" grpId="1"/>
      <p:bldP spid="69759" grpId="0"/>
      <p:bldP spid="69760" grpId="0"/>
      <p:bldP spid="69761" grpId="0"/>
      <p:bldP spid="69762" grpId="0"/>
      <p:bldP spid="69763" grpId="0"/>
      <p:bldP spid="69764" grpId="0"/>
      <p:bldP spid="69765" grpId="0"/>
      <p:bldP spid="69766" grpId="0"/>
      <p:bldP spid="69767" grpId="0"/>
      <p:bldP spid="69767" grpId="1"/>
      <p:bldP spid="69768" grpId="0"/>
      <p:bldP spid="69769" grpId="0"/>
      <p:bldP spid="69770" grpId="0"/>
      <p:bldP spid="69771" grpId="0"/>
      <p:bldP spid="69772" grpId="0"/>
      <p:bldP spid="69772" grpId="1"/>
      <p:bldP spid="69773" grpId="0"/>
      <p:bldP spid="69773" grpId="1"/>
      <p:bldP spid="69774" grpId="0"/>
      <p:bldP spid="69775" grpId="0"/>
      <p:bldP spid="69776" grpId="0"/>
      <p:bldP spid="69777" grpId="0"/>
      <p:bldP spid="69778" grpId="0"/>
      <p:bldP spid="69779" grpId="0"/>
      <p:bldP spid="69780" grpId="0"/>
      <p:bldP spid="697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03225" y="3624263"/>
            <a:ext cx="178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4. NaClO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07988" y="4216400"/>
            <a:ext cx="211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5. 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28625" y="1776413"/>
            <a:ext cx="2698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1. lithium nitrate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20688" y="2379663"/>
            <a:ext cx="267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2. lithium nitride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3388" y="3019425"/>
            <a:ext cx="257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3. lithium nitrite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96875" y="5421313"/>
            <a:ext cx="2817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7. lead(II)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92113" y="6007100"/>
            <a:ext cx="2798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8. barium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07988" y="4826000"/>
            <a:ext cx="211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6. 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3556000" y="1763713"/>
            <a:ext cx="542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9. Never show charges</a:t>
            </a:r>
          </a:p>
          <a:p>
            <a:r>
              <a:rPr lang="en-US" sz="2800" b="0">
                <a:sym typeface="Wingdings" pitchFamily="2" charset="2"/>
              </a:rPr>
              <a:t>    in a compound’s formula. (T/F)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511550" y="2800350"/>
            <a:ext cx="5348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10. When writing names with</a:t>
            </a:r>
          </a:p>
          <a:p>
            <a:r>
              <a:rPr lang="en-US" sz="2800" b="0">
                <a:sym typeface="Wingdings" pitchFamily="2" charset="2"/>
              </a:rPr>
              <a:t>      Group 9 cations, you need to</a:t>
            </a:r>
          </a:p>
          <a:p>
            <a:r>
              <a:rPr lang="en-US" sz="2800" b="0">
                <a:sym typeface="Wingdings" pitchFamily="2" charset="2"/>
              </a:rPr>
              <a:t>      use Roman numerals. (T/F)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511550" y="4176713"/>
            <a:ext cx="5389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11. When using an anion off the</a:t>
            </a:r>
          </a:p>
          <a:p>
            <a:r>
              <a:rPr lang="en-US" sz="2800" b="0">
                <a:sym typeface="Wingdings" pitchFamily="2" charset="2"/>
              </a:rPr>
              <a:t>      polyatomic ion sheet, change</a:t>
            </a:r>
          </a:p>
          <a:p>
            <a:r>
              <a:rPr lang="en-US" sz="2800" b="0">
                <a:sym typeface="Wingdings" pitchFamily="2" charset="2"/>
              </a:rPr>
              <a:t>      name’s ending to “-ide.” (T/F)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3511550" y="5661025"/>
            <a:ext cx="5487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12. A Roman numeral indicates</a:t>
            </a:r>
          </a:p>
          <a:p>
            <a:r>
              <a:rPr lang="en-US" sz="2800" b="0">
                <a:sym typeface="Wingdings" pitchFamily="2" charset="2"/>
              </a:rPr>
              <a:t>      the charge on the anion. (T/F)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175000" y="665163"/>
            <a:ext cx="323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>
                <a:sym typeface="Wingdings" pitchFamily="2" charset="2"/>
              </a:rPr>
              <a:t>Self-Test Quiz</a:t>
            </a:r>
          </a:p>
        </p:txBody>
      </p:sp>
      <p:pic>
        <p:nvPicPr>
          <p:cNvPr id="33807" name="Picture 15" descr="MCj04244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93675"/>
            <a:ext cx="1431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MCj04257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06375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40" grpId="0"/>
      <p:bldP spid="91141" grpId="0"/>
      <p:bldP spid="91142" grpId="0"/>
      <p:bldP spid="91143" grpId="0"/>
      <p:bldP spid="91144" grpId="0"/>
      <p:bldP spid="91145" grpId="0"/>
      <p:bldP spid="91146" grpId="0"/>
      <p:bldP spid="91147" grpId="0"/>
      <p:bldP spid="91148" grpId="0"/>
      <p:bldP spid="911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81150" y="3624263"/>
            <a:ext cx="178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4. NaClO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85913" y="4216400"/>
            <a:ext cx="211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5. 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2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06550" y="1776413"/>
            <a:ext cx="2698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1. lithium nitrate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98613" y="2379663"/>
            <a:ext cx="267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2. lithium nitride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611313" y="3019425"/>
            <a:ext cx="257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3. lithium nitrite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74800" y="5421313"/>
            <a:ext cx="2817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7. lead(II)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70038" y="6007100"/>
            <a:ext cx="2798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8. barium sulfide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85913" y="4826000"/>
            <a:ext cx="211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6. Fe(ClO</a:t>
            </a:r>
            <a:r>
              <a:rPr lang="en-US" sz="2800" b="0" baseline="-25000"/>
              <a:t>3</a:t>
            </a:r>
            <a:r>
              <a:rPr lang="en-US" sz="2800" b="0"/>
              <a:t>)</a:t>
            </a:r>
            <a:r>
              <a:rPr lang="en-US" sz="2800" b="0" baseline="-25000"/>
              <a:t>3</a:t>
            </a:r>
            <a:endParaRPr lang="en-US" sz="2800" b="0" baseline="-25000">
              <a:sym typeface="Wingdings" pitchFamily="2" charset="2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108325" y="301625"/>
            <a:ext cx="3232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Wingdings" pitchFamily="2" charset="2"/>
              </a:rPr>
              <a:t>Self-Test Quiz</a:t>
            </a:r>
          </a:p>
          <a:p>
            <a:pPr algn="ctr"/>
            <a:r>
              <a:rPr lang="en-US" sz="3600">
                <a:sym typeface="Wingdings" pitchFamily="2" charset="2"/>
              </a:rPr>
              <a:t>Answers</a:t>
            </a:r>
          </a:p>
        </p:txBody>
      </p:sp>
      <p:pic>
        <p:nvPicPr>
          <p:cNvPr id="34827" name="Picture 11" descr="MCj04244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93675"/>
            <a:ext cx="1431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MCj04257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06375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4611688" y="3624263"/>
            <a:ext cx="29337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sodium chlorate</a:t>
            </a:r>
            <a:endParaRPr lang="en-US" sz="28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616450" y="4216400"/>
            <a:ext cx="27749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iron(II) chlorate</a:t>
            </a:r>
            <a:endParaRPr lang="en-US" sz="28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4637088" y="1776413"/>
            <a:ext cx="11684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LiNO</a:t>
            </a:r>
            <a:r>
              <a:rPr lang="en-US" sz="28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4629150" y="2379663"/>
            <a:ext cx="892175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Li</a:t>
            </a:r>
            <a:r>
              <a:rPr lang="en-US" sz="28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N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4641850" y="3019425"/>
            <a:ext cx="1168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LiNO</a:t>
            </a:r>
            <a:r>
              <a:rPr lang="en-US" sz="28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4605338" y="5421313"/>
            <a:ext cx="8747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PbS</a:t>
            </a:r>
            <a:endParaRPr lang="en-US" sz="28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4600575" y="6007100"/>
            <a:ext cx="8763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BaS</a:t>
            </a:r>
            <a:endParaRPr lang="en-US" sz="28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4616450" y="4826000"/>
            <a:ext cx="28733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iron(III) chlorate</a:t>
            </a:r>
            <a:endParaRPr lang="en-US" sz="2800" baseline="-2500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770188" y="1592263"/>
            <a:ext cx="4559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9. Never show charges</a:t>
            </a:r>
          </a:p>
          <a:p>
            <a:r>
              <a:rPr lang="en-US" sz="2800" b="0">
                <a:sym typeface="Wingdings" pitchFamily="2" charset="2"/>
              </a:rPr>
              <a:t>    in a compound’s formula.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25738" y="2628900"/>
            <a:ext cx="53482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10. When writing names with</a:t>
            </a:r>
          </a:p>
          <a:p>
            <a:r>
              <a:rPr lang="en-US" sz="2800" b="0">
                <a:sym typeface="Wingdings" pitchFamily="2" charset="2"/>
              </a:rPr>
              <a:t>      Group 9 cations, you need to</a:t>
            </a:r>
          </a:p>
          <a:p>
            <a:r>
              <a:rPr lang="en-US" sz="2800" b="0">
                <a:sym typeface="Wingdings" pitchFamily="2" charset="2"/>
              </a:rPr>
              <a:t>      use Roman numerals.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25738" y="4005263"/>
            <a:ext cx="53895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11. When using an anion off the</a:t>
            </a:r>
          </a:p>
          <a:p>
            <a:r>
              <a:rPr lang="en-US" sz="2800" b="0">
                <a:sym typeface="Wingdings" pitchFamily="2" charset="2"/>
              </a:rPr>
              <a:t>      polyatomic ion sheet, change</a:t>
            </a:r>
          </a:p>
          <a:p>
            <a:r>
              <a:rPr lang="en-US" sz="2800" b="0">
                <a:sym typeface="Wingdings" pitchFamily="2" charset="2"/>
              </a:rPr>
              <a:t>      the name’s ending to “-ide.”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725738" y="5561013"/>
            <a:ext cx="5154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ym typeface="Wingdings" pitchFamily="2" charset="2"/>
              </a:rPr>
              <a:t>12. A Roman numeral indicates</a:t>
            </a:r>
          </a:p>
          <a:p>
            <a:r>
              <a:rPr lang="en-US" sz="2800" b="0">
                <a:sym typeface="Wingdings" pitchFamily="2" charset="2"/>
              </a:rPr>
              <a:t>      the charge on the anion.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108325" y="301625"/>
            <a:ext cx="3232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Wingdings" pitchFamily="2" charset="2"/>
              </a:rPr>
              <a:t>Self-Test Quiz</a:t>
            </a:r>
          </a:p>
          <a:p>
            <a:pPr algn="ctr"/>
            <a:r>
              <a:rPr lang="en-US" sz="3600">
                <a:sym typeface="Wingdings" pitchFamily="2" charset="2"/>
              </a:rPr>
              <a:t>Answers</a:t>
            </a:r>
          </a:p>
        </p:txBody>
      </p:sp>
      <p:pic>
        <p:nvPicPr>
          <p:cNvPr id="35847" name="Picture 7" descr="MCj04244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3675"/>
            <a:ext cx="1431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MCj04257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06375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227263" y="1452563"/>
            <a:ext cx="4937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T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227263" y="2525713"/>
            <a:ext cx="4937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T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227263" y="3919538"/>
            <a:ext cx="4937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F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2227263" y="5429250"/>
            <a:ext cx="4937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nimBg="1"/>
      <p:bldP spid="93194" grpId="0" animBg="1"/>
      <p:bldP spid="93195" grpId="0" animBg="1"/>
      <p:bldP spid="931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55613" y="336550"/>
            <a:ext cx="84582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0000"/>
                </a:solidFill>
              </a:rPr>
              <a:t>Covalent Bonds (2 nonmetals)</a:t>
            </a:r>
            <a:endParaRPr lang="en-US" sz="3200" b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0"/>
              <a:t>	…atoms </a:t>
            </a:r>
            <a:r>
              <a:rPr lang="en-US" sz="3000">
                <a:solidFill>
                  <a:srgbClr val="0000FF"/>
                </a:solidFill>
              </a:rPr>
              <a:t>share e–</a:t>
            </a:r>
            <a:r>
              <a:rPr lang="en-US" sz="2800" b="0"/>
              <a:t> to get a full valence shell</a:t>
            </a:r>
          </a:p>
          <a:p>
            <a:pPr eaLnBrk="1" hangingPunct="1"/>
            <a:r>
              <a:rPr lang="en-US" sz="2800" b="0"/>
              <a:t>			C	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2</a:t>
            </a:r>
            <a:r>
              <a:rPr lang="en-US" sz="2800" b="0"/>
              <a:t>					</a:t>
            </a:r>
          </a:p>
          <a:p>
            <a:pPr eaLnBrk="1" hangingPunct="1"/>
            <a:r>
              <a:rPr lang="en-US" sz="2800" b="0"/>
              <a:t>			F	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5</a:t>
            </a:r>
            <a:r>
              <a:rPr lang="en-US" sz="2800" b="0"/>
              <a:t>		</a:t>
            </a:r>
          </a:p>
          <a:p>
            <a:pPr eaLnBrk="1" hangingPunct="1"/>
            <a:endParaRPr lang="en-US" sz="2800" b="0"/>
          </a:p>
          <a:p>
            <a:pPr eaLnBrk="1" hangingPunct="1"/>
            <a:r>
              <a:rPr lang="en-US" sz="2800" b="0"/>
              <a:t>Both need 8 valence e</a:t>
            </a:r>
            <a:r>
              <a:rPr lang="en-US" sz="2800" b="0" baseline="30000"/>
              <a:t>-</a:t>
            </a:r>
            <a:r>
              <a:rPr lang="en-US" sz="2800" b="0"/>
              <a:t> for a full outer shell… </a:t>
            </a:r>
          </a:p>
          <a:p>
            <a:pPr eaLnBrk="1" hangingPunct="1"/>
            <a:r>
              <a:rPr lang="en-US" sz="2800" b="0"/>
              <a:t>			</a:t>
            </a:r>
            <a:r>
              <a:rPr lang="en-US" sz="2800" b="0">
                <a:solidFill>
                  <a:srgbClr val="FF0000"/>
                </a:solidFill>
              </a:rPr>
              <a:t>otherwise known as the </a:t>
            </a:r>
            <a:r>
              <a:rPr lang="en-US" sz="2800" b="0" u="sng">
                <a:solidFill>
                  <a:srgbClr val="FF0000"/>
                </a:solidFill>
              </a:rPr>
              <a:t>octet rule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027488" y="2184400"/>
            <a:ext cx="736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116388" y="1335088"/>
            <a:ext cx="70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81400" y="4757738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US" b="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248400" y="131445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 valence e-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248400" y="215265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7 valence e-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213100" y="4376738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US" b="0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486400" y="46767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276600" y="5138738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US" b="0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908300" y="4757738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US" b="0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124200" y="4605338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/>
              <a:t>C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715000" y="441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019800" y="48291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5880100" y="51339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486400" y="48291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867400" y="441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5715000" y="51339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  <a:endParaRPr lang="en-US" sz="1600" b="0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686425" y="4605338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allAtOnce"/>
      <p:bldP spid="101381" grpId="0" animBg="1"/>
      <p:bldP spid="101380" grpId="0" animBg="1"/>
      <p:bldP spid="101378" grpId="0"/>
      <p:bldP spid="101382" grpId="0"/>
      <p:bldP spid="101383" grpId="0"/>
      <p:bldP spid="101384" grpId="0"/>
      <p:bldP spid="101385" grpId="0"/>
      <p:bldP spid="101386" grpId="0"/>
      <p:bldP spid="101387" grpId="0"/>
      <p:bldP spid="101388" grpId="0"/>
      <p:bldP spid="101389" grpId="0"/>
      <p:bldP spid="101390" grpId="0"/>
      <p:bldP spid="101391" grpId="0"/>
      <p:bldP spid="101392" grpId="0"/>
      <p:bldP spid="101393" grpId="0"/>
      <p:bldP spid="101394" grpId="0"/>
      <p:bldP spid="1013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Draw the Lewis dot structure for the following elements: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Si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Ar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/>
              <a:t>Br</a:t>
            </a:r>
          </a:p>
          <a:p>
            <a:pPr eaLnBrk="1" hangingPunct="1">
              <a:spcBef>
                <a:spcPct val="50000"/>
              </a:spcBef>
            </a:pPr>
            <a:endParaRPr lang="en-US" sz="3200" b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71600" y="319405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6</a:t>
            </a:r>
            <a:r>
              <a:rPr lang="en-US" sz="2800" b="0"/>
              <a:t> 3s</a:t>
            </a:r>
            <a:r>
              <a:rPr lang="en-US" sz="2800" b="0" baseline="30000"/>
              <a:t>2</a:t>
            </a:r>
            <a:r>
              <a:rPr lang="en-US" sz="2800" b="0"/>
              <a:t> 3p</a:t>
            </a:r>
            <a:r>
              <a:rPr lang="en-US" sz="2800" b="0" baseline="30000"/>
              <a:t>3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371600" y="2447925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4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371600" y="3913188"/>
            <a:ext cx="662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1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371600" y="4651375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6</a:t>
            </a:r>
            <a:r>
              <a:rPr lang="en-US" sz="2800" b="0"/>
              <a:t> 3s</a:t>
            </a:r>
            <a:r>
              <a:rPr lang="en-US" sz="2800" b="0" baseline="30000"/>
              <a:t>2</a:t>
            </a:r>
            <a:r>
              <a:rPr lang="en-US" sz="2800" b="0"/>
              <a:t> 3p</a:t>
            </a:r>
            <a:r>
              <a:rPr lang="en-US" sz="2800" b="0" baseline="30000"/>
              <a:t>6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371600" y="5424488"/>
            <a:ext cx="662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6</a:t>
            </a:r>
            <a:r>
              <a:rPr lang="en-US" sz="2800" b="0"/>
              <a:t> 3s</a:t>
            </a:r>
            <a:r>
              <a:rPr lang="en-US" sz="2800" b="0" baseline="30000"/>
              <a:t>2</a:t>
            </a:r>
            <a:r>
              <a:rPr lang="en-US" sz="2800" b="0"/>
              <a:t> 3p</a:t>
            </a:r>
            <a:r>
              <a:rPr lang="en-US" sz="2800" b="0" baseline="30000"/>
              <a:t>6</a:t>
            </a:r>
            <a:r>
              <a:rPr lang="en-US" sz="2800" b="0"/>
              <a:t> 4s</a:t>
            </a:r>
            <a:r>
              <a:rPr lang="en-US" sz="2800" b="0" baseline="30000"/>
              <a:t>2</a:t>
            </a:r>
            <a:r>
              <a:rPr lang="en-US" sz="2800" b="0"/>
              <a:t> 3d</a:t>
            </a:r>
            <a:r>
              <a:rPr lang="en-US" sz="2800" b="0" baseline="30000"/>
              <a:t>10</a:t>
            </a:r>
            <a:r>
              <a:rPr lang="en-US" sz="2800" b="0"/>
              <a:t> 4p</a:t>
            </a:r>
            <a:r>
              <a:rPr lang="en-US" sz="2800" b="0" baseline="30000"/>
              <a:t>5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371600" y="1722438"/>
            <a:ext cx="662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/>
              <a:t>1s</a:t>
            </a:r>
            <a:r>
              <a:rPr lang="en-US" sz="2800" b="0" baseline="30000"/>
              <a:t>2</a:t>
            </a:r>
            <a:r>
              <a:rPr lang="en-US" sz="2800" b="0"/>
              <a:t> 2s</a:t>
            </a:r>
            <a:r>
              <a:rPr lang="en-US" sz="2800" b="0" baseline="30000"/>
              <a:t>2</a:t>
            </a:r>
            <a:r>
              <a:rPr lang="en-US" sz="2800" b="0"/>
              <a:t> 2p</a:t>
            </a:r>
            <a:r>
              <a:rPr lang="en-US" sz="2800" b="0" baseline="30000"/>
              <a:t>6</a:t>
            </a:r>
            <a:r>
              <a:rPr lang="en-US" sz="2800" b="0"/>
              <a:t> 3s</a:t>
            </a:r>
            <a:r>
              <a:rPr lang="en-US" sz="2800" b="0" baseline="30000"/>
              <a:t>2</a:t>
            </a:r>
            <a:r>
              <a:rPr lang="en-US" sz="2800" b="0"/>
              <a:t> 3p</a:t>
            </a:r>
            <a:r>
              <a:rPr lang="en-US" sz="2800" b="0" baseline="30000"/>
              <a:t>2</a:t>
            </a:r>
            <a:r>
              <a:rPr lang="en-US" sz="2800" b="0"/>
              <a:t> </a:t>
            </a:r>
            <a:endParaRPr lang="en-US" sz="2800" b="0" baseline="30000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447800" y="5456238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5105400" y="5456238"/>
            <a:ext cx="795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219200" y="1684338"/>
            <a:ext cx="2057400" cy="592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371600" y="2373313"/>
            <a:ext cx="639763" cy="66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219200" y="3179763"/>
            <a:ext cx="2057400" cy="547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371600" y="3897313"/>
            <a:ext cx="685800" cy="547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1219200" y="4681538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781800" y="17287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4 valence e-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6781800" y="2447925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6 valence e-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6781800" y="319405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5 valence e-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6781800" y="3911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3 valence e-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6781800" y="4651375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8 valence e-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781800" y="54244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7 valence e-</a:t>
            </a:r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414338" y="19288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Oval 23"/>
          <p:cNvSpPr>
            <a:spLocks noChangeArrowheads="1"/>
          </p:cNvSpPr>
          <p:nvPr/>
        </p:nvSpPr>
        <p:spPr bwMode="auto">
          <a:xfrm>
            <a:off x="965200" y="1943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661988" y="1657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Oval 25"/>
          <p:cNvSpPr>
            <a:spLocks noChangeArrowheads="1"/>
          </p:cNvSpPr>
          <p:nvPr/>
        </p:nvSpPr>
        <p:spPr bwMode="auto">
          <a:xfrm>
            <a:off x="704850" y="2214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0375" y="2422525"/>
            <a:ext cx="566738" cy="571500"/>
            <a:chOff x="272" y="1528"/>
            <a:chExt cx="357" cy="360"/>
          </a:xfrm>
        </p:grpSpPr>
        <p:sp>
          <p:nvSpPr>
            <p:cNvPr id="37944" name="Oval 27"/>
            <p:cNvSpPr>
              <a:spLocks noChangeArrowheads="1"/>
            </p:cNvSpPr>
            <p:nvPr/>
          </p:nvSpPr>
          <p:spPr bwMode="auto">
            <a:xfrm>
              <a:off x="467" y="153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Oval 28"/>
            <p:cNvSpPr>
              <a:spLocks noChangeArrowheads="1"/>
            </p:cNvSpPr>
            <p:nvPr/>
          </p:nvSpPr>
          <p:spPr bwMode="auto">
            <a:xfrm>
              <a:off x="368" y="1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Oval 29"/>
            <p:cNvSpPr>
              <a:spLocks noChangeArrowheads="1"/>
            </p:cNvSpPr>
            <p:nvPr/>
          </p:nvSpPr>
          <p:spPr bwMode="auto">
            <a:xfrm>
              <a:off x="581" y="1729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Oval 30"/>
            <p:cNvSpPr>
              <a:spLocks noChangeArrowheads="1"/>
            </p:cNvSpPr>
            <p:nvPr/>
          </p:nvSpPr>
          <p:spPr bwMode="auto">
            <a:xfrm>
              <a:off x="368" y="18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Oval 31"/>
            <p:cNvSpPr>
              <a:spLocks noChangeArrowheads="1"/>
            </p:cNvSpPr>
            <p:nvPr/>
          </p:nvSpPr>
          <p:spPr bwMode="auto">
            <a:xfrm>
              <a:off x="272" y="16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Oval 32"/>
            <p:cNvSpPr>
              <a:spLocks noChangeArrowheads="1"/>
            </p:cNvSpPr>
            <p:nvPr/>
          </p:nvSpPr>
          <p:spPr bwMode="auto">
            <a:xfrm>
              <a:off x="272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09575" y="3124200"/>
            <a:ext cx="566738" cy="571500"/>
            <a:chOff x="249" y="1990"/>
            <a:chExt cx="357" cy="360"/>
          </a:xfrm>
        </p:grpSpPr>
        <p:sp>
          <p:nvSpPr>
            <p:cNvPr id="37939" name="Oval 34"/>
            <p:cNvSpPr>
              <a:spLocks noChangeArrowheads="1"/>
            </p:cNvSpPr>
            <p:nvPr/>
          </p:nvSpPr>
          <p:spPr bwMode="auto">
            <a:xfrm>
              <a:off x="444" y="19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35"/>
            <p:cNvSpPr>
              <a:spLocks noChangeArrowheads="1"/>
            </p:cNvSpPr>
            <p:nvPr/>
          </p:nvSpPr>
          <p:spPr bwMode="auto">
            <a:xfrm>
              <a:off x="345" y="199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Oval 36"/>
            <p:cNvSpPr>
              <a:spLocks noChangeArrowheads="1"/>
            </p:cNvSpPr>
            <p:nvPr/>
          </p:nvSpPr>
          <p:spPr bwMode="auto">
            <a:xfrm>
              <a:off x="558" y="21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Oval 37"/>
            <p:cNvSpPr>
              <a:spLocks noChangeArrowheads="1"/>
            </p:cNvSpPr>
            <p:nvPr/>
          </p:nvSpPr>
          <p:spPr bwMode="auto">
            <a:xfrm>
              <a:off x="399" y="23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Oval 38"/>
            <p:cNvSpPr>
              <a:spLocks noChangeArrowheads="1"/>
            </p:cNvSpPr>
            <p:nvPr/>
          </p:nvSpPr>
          <p:spPr bwMode="auto">
            <a:xfrm>
              <a:off x="249" y="213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68313" y="4624388"/>
            <a:ext cx="566737" cy="571500"/>
            <a:chOff x="286" y="2913"/>
            <a:chExt cx="357" cy="360"/>
          </a:xfrm>
        </p:grpSpPr>
        <p:grpSp>
          <p:nvGrpSpPr>
            <p:cNvPr id="37930" name="Group 40"/>
            <p:cNvGrpSpPr>
              <a:grpSpLocks/>
            </p:cNvGrpSpPr>
            <p:nvPr/>
          </p:nvGrpSpPr>
          <p:grpSpPr bwMode="auto">
            <a:xfrm>
              <a:off x="286" y="2913"/>
              <a:ext cx="357" cy="360"/>
              <a:chOff x="272" y="1528"/>
              <a:chExt cx="357" cy="360"/>
            </a:xfrm>
          </p:grpSpPr>
          <p:sp>
            <p:nvSpPr>
              <p:cNvPr id="37933" name="Oval 41"/>
              <p:cNvSpPr>
                <a:spLocks noChangeArrowheads="1"/>
              </p:cNvSpPr>
              <p:nvPr/>
            </p:nvSpPr>
            <p:spPr bwMode="auto">
              <a:xfrm>
                <a:off x="467" y="153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Oval 42"/>
              <p:cNvSpPr>
                <a:spLocks noChangeArrowheads="1"/>
              </p:cNvSpPr>
              <p:nvPr/>
            </p:nvSpPr>
            <p:spPr bwMode="auto">
              <a:xfrm>
                <a:off x="368" y="1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Oval 43"/>
              <p:cNvSpPr>
                <a:spLocks noChangeArrowheads="1"/>
              </p:cNvSpPr>
              <p:nvPr/>
            </p:nvSpPr>
            <p:spPr bwMode="auto">
              <a:xfrm>
                <a:off x="581" y="172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Oval 44"/>
              <p:cNvSpPr>
                <a:spLocks noChangeArrowheads="1"/>
              </p:cNvSpPr>
              <p:nvPr/>
            </p:nvSpPr>
            <p:spPr bwMode="auto">
              <a:xfrm>
                <a:off x="368" y="1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Oval 45"/>
              <p:cNvSpPr>
                <a:spLocks noChangeArrowheads="1"/>
              </p:cNvSpPr>
              <p:nvPr/>
            </p:nvSpPr>
            <p:spPr bwMode="auto">
              <a:xfrm>
                <a:off x="272" y="16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8" name="Oval 46"/>
              <p:cNvSpPr>
                <a:spLocks noChangeArrowheads="1"/>
              </p:cNvSpPr>
              <p:nvPr/>
            </p:nvSpPr>
            <p:spPr bwMode="auto">
              <a:xfrm>
                <a:off x="272" y="17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31" name="Oval 47"/>
            <p:cNvSpPr>
              <a:spLocks noChangeArrowheads="1"/>
            </p:cNvSpPr>
            <p:nvPr/>
          </p:nvSpPr>
          <p:spPr bwMode="auto">
            <a:xfrm>
              <a:off x="484" y="322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Oval 48"/>
            <p:cNvSpPr>
              <a:spLocks noChangeArrowheads="1"/>
            </p:cNvSpPr>
            <p:nvPr/>
          </p:nvSpPr>
          <p:spPr bwMode="auto">
            <a:xfrm>
              <a:off x="594" y="2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63550" y="5354638"/>
            <a:ext cx="566738" cy="571500"/>
            <a:chOff x="292" y="3369"/>
            <a:chExt cx="357" cy="360"/>
          </a:xfrm>
        </p:grpSpPr>
        <p:grpSp>
          <p:nvGrpSpPr>
            <p:cNvPr id="37922" name="Group 50"/>
            <p:cNvGrpSpPr>
              <a:grpSpLocks/>
            </p:cNvGrpSpPr>
            <p:nvPr/>
          </p:nvGrpSpPr>
          <p:grpSpPr bwMode="auto">
            <a:xfrm>
              <a:off x="292" y="3369"/>
              <a:ext cx="357" cy="360"/>
              <a:chOff x="272" y="1528"/>
              <a:chExt cx="357" cy="360"/>
            </a:xfrm>
          </p:grpSpPr>
          <p:sp>
            <p:nvSpPr>
              <p:cNvPr id="37924" name="Oval 51"/>
              <p:cNvSpPr>
                <a:spLocks noChangeArrowheads="1"/>
              </p:cNvSpPr>
              <p:nvPr/>
            </p:nvSpPr>
            <p:spPr bwMode="auto">
              <a:xfrm>
                <a:off x="467" y="153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5" name="Oval 52"/>
              <p:cNvSpPr>
                <a:spLocks noChangeArrowheads="1"/>
              </p:cNvSpPr>
              <p:nvPr/>
            </p:nvSpPr>
            <p:spPr bwMode="auto">
              <a:xfrm>
                <a:off x="368" y="1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Oval 53"/>
              <p:cNvSpPr>
                <a:spLocks noChangeArrowheads="1"/>
              </p:cNvSpPr>
              <p:nvPr/>
            </p:nvSpPr>
            <p:spPr bwMode="auto">
              <a:xfrm>
                <a:off x="581" y="172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Oval 54"/>
              <p:cNvSpPr>
                <a:spLocks noChangeArrowheads="1"/>
              </p:cNvSpPr>
              <p:nvPr/>
            </p:nvSpPr>
            <p:spPr bwMode="auto">
              <a:xfrm>
                <a:off x="368" y="1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Oval 55"/>
              <p:cNvSpPr>
                <a:spLocks noChangeArrowheads="1"/>
              </p:cNvSpPr>
              <p:nvPr/>
            </p:nvSpPr>
            <p:spPr bwMode="auto">
              <a:xfrm>
                <a:off x="272" y="16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Oval 56"/>
              <p:cNvSpPr>
                <a:spLocks noChangeArrowheads="1"/>
              </p:cNvSpPr>
              <p:nvPr/>
            </p:nvSpPr>
            <p:spPr bwMode="auto">
              <a:xfrm>
                <a:off x="272" y="17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3" name="Oval 57"/>
            <p:cNvSpPr>
              <a:spLocks noChangeArrowheads="1"/>
            </p:cNvSpPr>
            <p:nvPr/>
          </p:nvSpPr>
          <p:spPr bwMode="auto">
            <a:xfrm>
              <a:off x="490" y="368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47700" y="3871913"/>
            <a:ext cx="323850" cy="600075"/>
            <a:chOff x="408" y="2436"/>
            <a:chExt cx="204" cy="378"/>
          </a:xfrm>
        </p:grpSpPr>
        <p:sp>
          <p:nvSpPr>
            <p:cNvPr id="37919" name="Oval 59"/>
            <p:cNvSpPr>
              <a:spLocks noChangeArrowheads="1"/>
            </p:cNvSpPr>
            <p:nvPr/>
          </p:nvSpPr>
          <p:spPr bwMode="auto">
            <a:xfrm>
              <a:off x="414" y="276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60"/>
            <p:cNvSpPr>
              <a:spLocks noChangeArrowheads="1"/>
            </p:cNvSpPr>
            <p:nvPr/>
          </p:nvSpPr>
          <p:spPr bwMode="auto">
            <a:xfrm>
              <a:off x="564" y="26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61"/>
            <p:cNvSpPr>
              <a:spLocks noChangeArrowheads="1"/>
            </p:cNvSpPr>
            <p:nvPr/>
          </p:nvSpPr>
          <p:spPr bwMode="auto">
            <a:xfrm>
              <a:off x="408" y="24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/>
      <p:bldP spid="102405" grpId="0"/>
      <p:bldP spid="102406" grpId="0"/>
      <p:bldP spid="102407" grpId="0"/>
      <p:bldP spid="102408" grpId="0"/>
      <p:bldP spid="102409" grpId="0" animBg="1"/>
      <p:bldP spid="102410" grpId="0" animBg="1"/>
      <p:bldP spid="102411" grpId="0" animBg="1"/>
      <p:bldP spid="102412" grpId="0" animBg="1"/>
      <p:bldP spid="102413" grpId="0" animBg="1"/>
      <p:bldP spid="102414" grpId="0" animBg="1"/>
      <p:bldP spid="102415" grpId="0" animBg="1"/>
      <p:bldP spid="102416" grpId="0"/>
      <p:bldP spid="102417" grpId="0"/>
      <p:bldP spid="102418" grpId="0"/>
      <p:bldP spid="102419" grpId="0"/>
      <p:bldP spid="102420" grpId="0"/>
      <p:bldP spid="102421" grpId="0"/>
      <p:bldP spid="102422" grpId="0" animBg="1"/>
      <p:bldP spid="102423" grpId="0" animBg="1"/>
      <p:bldP spid="102424" grpId="0" animBg="1"/>
      <p:bldP spid="1024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ewis_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2975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374900" y="185738"/>
            <a:ext cx="490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rgbClr val="FF0000"/>
                </a:solidFill>
              </a:rPr>
              <a:t>Notice any trends…?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2171700" y="314325"/>
            <a:ext cx="5281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Drawing Lewis Structures</a:t>
            </a:r>
            <a:r>
              <a:rPr lang="en-US" sz="32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54013" y="1411288"/>
            <a:ext cx="277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u="sng">
                <a:solidFill>
                  <a:srgbClr val="0000FF"/>
                </a:solidFill>
              </a:rPr>
              <a:t>Lewis structure</a:t>
            </a:r>
            <a:r>
              <a:rPr lang="en-US" sz="2800" b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68300" y="2713038"/>
            <a:ext cx="7586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1. Two shared e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make a single covalent bond,</a:t>
            </a:r>
          </a:p>
          <a:p>
            <a:r>
              <a:rPr lang="en-US" sz="2800" b="0">
                <a:solidFill>
                  <a:srgbClr val="FF0000"/>
                </a:solidFill>
              </a:rPr>
              <a:t>	four make a double bond, etc. 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79413" y="3665538"/>
            <a:ext cx="7748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2. </a:t>
            </a:r>
            <a:r>
              <a:rPr lang="en-US" sz="2800" b="0" u="sng"/>
              <a:t>unshared pairs</a:t>
            </a:r>
            <a:r>
              <a:rPr lang="en-US" sz="2800" b="0"/>
              <a:t>:</a:t>
            </a:r>
            <a:r>
              <a:rPr lang="en-US" sz="2800" b="0">
                <a:solidFill>
                  <a:srgbClr val="FF0000"/>
                </a:solidFill>
              </a:rPr>
              <a:t> pairs of </a:t>
            </a:r>
            <a:r>
              <a:rPr lang="en-US" sz="2800" b="0" u="sng">
                <a:solidFill>
                  <a:srgbClr val="FF0000"/>
                </a:solidFill>
              </a:rPr>
              <a:t>unbonded</a:t>
            </a:r>
            <a:r>
              <a:rPr lang="en-US" sz="2800" b="0">
                <a:solidFill>
                  <a:srgbClr val="FF0000"/>
                </a:solidFill>
              </a:rPr>
              <a:t> valence e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381000" y="4216400"/>
            <a:ext cx="7640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3. Each atom needs a full outer shell, i.e., 8 e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022475" y="4770438"/>
            <a:ext cx="4000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FF"/>
                </a:solidFill>
              </a:rPr>
              <a:t>Exception: H needs 2 e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3000375" y="1412875"/>
            <a:ext cx="6062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/>
            <a:r>
              <a:rPr lang="en-US" sz="2800" b="0"/>
              <a:t>a model of a covalent molecule that</a:t>
            </a:r>
          </a:p>
          <a:p>
            <a:pPr indent="274638"/>
            <a:r>
              <a:rPr lang="en-US" sz="2800" b="0"/>
              <a:t>shows all of the valence e</a:t>
            </a:r>
            <a:r>
              <a:rPr lang="en-US" sz="2800" b="0" baseline="30000"/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3" grpId="0"/>
      <p:bldP spid="51214" grpId="0"/>
      <p:bldP spid="51215" grpId="0"/>
      <p:bldP spid="51216" grpId="0"/>
      <p:bldP spid="512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8900" y="5086350"/>
            <a:ext cx="571500" cy="622300"/>
            <a:chOff x="1308" y="1019"/>
            <a:chExt cx="360" cy="392"/>
          </a:xfrm>
        </p:grpSpPr>
        <p:sp>
          <p:nvSpPr>
            <p:cNvPr id="41078" name="Text Box 3"/>
            <p:cNvSpPr txBox="1">
              <a:spLocks noChangeArrowheads="1"/>
            </p:cNvSpPr>
            <p:nvPr/>
          </p:nvSpPr>
          <p:spPr bwMode="auto">
            <a:xfrm>
              <a:off x="1346" y="10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/>
                <a:t>C</a:t>
              </a:r>
            </a:p>
          </p:txBody>
        </p:sp>
        <p:sp>
          <p:nvSpPr>
            <p:cNvPr id="41079" name="Oval 4"/>
            <p:cNvSpPr>
              <a:spLocks noChangeArrowheads="1"/>
            </p:cNvSpPr>
            <p:nvPr/>
          </p:nvSpPr>
          <p:spPr bwMode="auto">
            <a:xfrm>
              <a:off x="1460" y="101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0" name="Oval 5"/>
            <p:cNvSpPr>
              <a:spLocks noChangeArrowheads="1"/>
            </p:cNvSpPr>
            <p:nvPr/>
          </p:nvSpPr>
          <p:spPr bwMode="auto">
            <a:xfrm>
              <a:off x="1612" y="117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1" name="Oval 6"/>
            <p:cNvSpPr>
              <a:spLocks noChangeArrowheads="1"/>
            </p:cNvSpPr>
            <p:nvPr/>
          </p:nvSpPr>
          <p:spPr bwMode="auto">
            <a:xfrm>
              <a:off x="1468" y="135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2" name="Oval 7"/>
            <p:cNvSpPr>
              <a:spLocks noChangeArrowheads="1"/>
            </p:cNvSpPr>
            <p:nvPr/>
          </p:nvSpPr>
          <p:spPr bwMode="auto">
            <a:xfrm>
              <a:off x="1308" y="117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78238" y="5110163"/>
            <a:ext cx="520700" cy="581025"/>
            <a:chOff x="1937" y="1034"/>
            <a:chExt cx="328" cy="366"/>
          </a:xfrm>
        </p:grpSpPr>
        <p:sp>
          <p:nvSpPr>
            <p:cNvPr id="41070" name="Text Box 9"/>
            <p:cNvSpPr txBox="1">
              <a:spLocks noChangeArrowheads="1"/>
            </p:cNvSpPr>
            <p:nvPr/>
          </p:nvSpPr>
          <p:spPr bwMode="auto">
            <a:xfrm>
              <a:off x="1965" y="1034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71" name="Oval 10"/>
            <p:cNvSpPr>
              <a:spLocks noChangeArrowheads="1"/>
            </p:cNvSpPr>
            <p:nvPr/>
          </p:nvSpPr>
          <p:spPr bwMode="auto">
            <a:xfrm>
              <a:off x="2031" y="10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2" name="Oval 11"/>
            <p:cNvSpPr>
              <a:spLocks noChangeArrowheads="1"/>
            </p:cNvSpPr>
            <p:nvPr/>
          </p:nvSpPr>
          <p:spPr bwMode="auto">
            <a:xfrm>
              <a:off x="2120" y="104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3" name="Oval 12"/>
            <p:cNvSpPr>
              <a:spLocks noChangeArrowheads="1"/>
            </p:cNvSpPr>
            <p:nvPr/>
          </p:nvSpPr>
          <p:spPr bwMode="auto">
            <a:xfrm>
              <a:off x="2205" y="11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4" name="Oval 13"/>
            <p:cNvSpPr>
              <a:spLocks noChangeArrowheads="1"/>
            </p:cNvSpPr>
            <p:nvPr/>
          </p:nvSpPr>
          <p:spPr bwMode="auto">
            <a:xfrm>
              <a:off x="2209" y="125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5" name="Oval 14"/>
            <p:cNvSpPr>
              <a:spLocks noChangeArrowheads="1"/>
            </p:cNvSpPr>
            <p:nvPr/>
          </p:nvSpPr>
          <p:spPr bwMode="auto">
            <a:xfrm>
              <a:off x="2121" y="133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6" name="Oval 15"/>
            <p:cNvSpPr>
              <a:spLocks noChangeArrowheads="1"/>
            </p:cNvSpPr>
            <p:nvPr/>
          </p:nvSpPr>
          <p:spPr bwMode="auto">
            <a:xfrm>
              <a:off x="2022" y="134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7" name="Oval 16"/>
            <p:cNvSpPr>
              <a:spLocks noChangeArrowheads="1"/>
            </p:cNvSpPr>
            <p:nvPr/>
          </p:nvSpPr>
          <p:spPr bwMode="auto">
            <a:xfrm>
              <a:off x="1937" y="125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57488" y="6100763"/>
            <a:ext cx="523875" cy="581025"/>
            <a:chOff x="1533" y="1746"/>
            <a:chExt cx="330" cy="366"/>
          </a:xfrm>
        </p:grpSpPr>
        <p:sp>
          <p:nvSpPr>
            <p:cNvPr id="41062" name="Text Box 18"/>
            <p:cNvSpPr txBox="1">
              <a:spLocks noChangeArrowheads="1"/>
            </p:cNvSpPr>
            <p:nvPr/>
          </p:nvSpPr>
          <p:spPr bwMode="auto">
            <a:xfrm>
              <a:off x="1563" y="1746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63" name="Oval 19"/>
            <p:cNvSpPr>
              <a:spLocks noChangeArrowheads="1"/>
            </p:cNvSpPr>
            <p:nvPr/>
          </p:nvSpPr>
          <p:spPr bwMode="auto">
            <a:xfrm>
              <a:off x="1533" y="185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4" name="Oval 20"/>
            <p:cNvSpPr>
              <a:spLocks noChangeArrowheads="1"/>
            </p:cNvSpPr>
            <p:nvPr/>
          </p:nvSpPr>
          <p:spPr bwMode="auto">
            <a:xfrm>
              <a:off x="1718" y="175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" name="Oval 21"/>
            <p:cNvSpPr>
              <a:spLocks noChangeArrowheads="1"/>
            </p:cNvSpPr>
            <p:nvPr/>
          </p:nvSpPr>
          <p:spPr bwMode="auto">
            <a:xfrm>
              <a:off x="1803" y="186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6" name="Oval 22"/>
            <p:cNvSpPr>
              <a:spLocks noChangeArrowheads="1"/>
            </p:cNvSpPr>
            <p:nvPr/>
          </p:nvSpPr>
          <p:spPr bwMode="auto">
            <a:xfrm>
              <a:off x="1807" y="196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7" name="Oval 23"/>
            <p:cNvSpPr>
              <a:spLocks noChangeArrowheads="1"/>
            </p:cNvSpPr>
            <p:nvPr/>
          </p:nvSpPr>
          <p:spPr bwMode="auto">
            <a:xfrm>
              <a:off x="1719" y="205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8" name="Oval 24"/>
            <p:cNvSpPr>
              <a:spLocks noChangeArrowheads="1"/>
            </p:cNvSpPr>
            <p:nvPr/>
          </p:nvSpPr>
          <p:spPr bwMode="auto">
            <a:xfrm>
              <a:off x="1620" y="20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9" name="Oval 25"/>
            <p:cNvSpPr>
              <a:spLocks noChangeArrowheads="1"/>
            </p:cNvSpPr>
            <p:nvPr/>
          </p:nvSpPr>
          <p:spPr bwMode="auto">
            <a:xfrm>
              <a:off x="1535" y="197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504950" y="5086350"/>
            <a:ext cx="527050" cy="581025"/>
            <a:chOff x="680" y="1011"/>
            <a:chExt cx="332" cy="366"/>
          </a:xfrm>
        </p:grpSpPr>
        <p:sp>
          <p:nvSpPr>
            <p:cNvPr id="41054" name="Text Box 27"/>
            <p:cNvSpPr txBox="1">
              <a:spLocks noChangeArrowheads="1"/>
            </p:cNvSpPr>
            <p:nvPr/>
          </p:nvSpPr>
          <p:spPr bwMode="auto">
            <a:xfrm>
              <a:off x="712" y="1011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55" name="Oval 28"/>
            <p:cNvSpPr>
              <a:spLocks noChangeArrowheads="1"/>
            </p:cNvSpPr>
            <p:nvPr/>
          </p:nvSpPr>
          <p:spPr bwMode="auto">
            <a:xfrm>
              <a:off x="778" y="102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6" name="Oval 29"/>
            <p:cNvSpPr>
              <a:spLocks noChangeArrowheads="1"/>
            </p:cNvSpPr>
            <p:nvPr/>
          </p:nvSpPr>
          <p:spPr bwMode="auto">
            <a:xfrm>
              <a:off x="867" y="102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7" name="Oval 30"/>
            <p:cNvSpPr>
              <a:spLocks noChangeArrowheads="1"/>
            </p:cNvSpPr>
            <p:nvPr/>
          </p:nvSpPr>
          <p:spPr bwMode="auto">
            <a:xfrm>
              <a:off x="680" y="11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8" name="Oval 31"/>
            <p:cNvSpPr>
              <a:spLocks noChangeArrowheads="1"/>
            </p:cNvSpPr>
            <p:nvPr/>
          </p:nvSpPr>
          <p:spPr bwMode="auto">
            <a:xfrm>
              <a:off x="956" y="123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9" name="Oval 32"/>
            <p:cNvSpPr>
              <a:spLocks noChangeArrowheads="1"/>
            </p:cNvSpPr>
            <p:nvPr/>
          </p:nvSpPr>
          <p:spPr bwMode="auto">
            <a:xfrm>
              <a:off x="868" y="131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0" name="Oval 33"/>
            <p:cNvSpPr>
              <a:spLocks noChangeArrowheads="1"/>
            </p:cNvSpPr>
            <p:nvPr/>
          </p:nvSpPr>
          <p:spPr bwMode="auto">
            <a:xfrm>
              <a:off x="769" y="132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1" name="Oval 34"/>
            <p:cNvSpPr>
              <a:spLocks noChangeArrowheads="1"/>
            </p:cNvSpPr>
            <p:nvPr/>
          </p:nvSpPr>
          <p:spPr bwMode="auto">
            <a:xfrm>
              <a:off x="684" y="123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686050" y="4071938"/>
            <a:ext cx="525463" cy="579437"/>
            <a:chOff x="1320" y="444"/>
            <a:chExt cx="331" cy="365"/>
          </a:xfrm>
        </p:grpSpPr>
        <p:sp>
          <p:nvSpPr>
            <p:cNvPr id="41046" name="Text Box 36"/>
            <p:cNvSpPr txBox="1">
              <a:spLocks noChangeArrowheads="1"/>
            </p:cNvSpPr>
            <p:nvPr/>
          </p:nvSpPr>
          <p:spPr bwMode="auto">
            <a:xfrm>
              <a:off x="1351" y="444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47" name="Oval 37"/>
            <p:cNvSpPr>
              <a:spLocks noChangeArrowheads="1"/>
            </p:cNvSpPr>
            <p:nvPr/>
          </p:nvSpPr>
          <p:spPr bwMode="auto">
            <a:xfrm>
              <a:off x="1417" y="4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Oval 38"/>
            <p:cNvSpPr>
              <a:spLocks noChangeArrowheads="1"/>
            </p:cNvSpPr>
            <p:nvPr/>
          </p:nvSpPr>
          <p:spPr bwMode="auto">
            <a:xfrm>
              <a:off x="1506" y="45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Oval 39"/>
            <p:cNvSpPr>
              <a:spLocks noChangeArrowheads="1"/>
            </p:cNvSpPr>
            <p:nvPr/>
          </p:nvSpPr>
          <p:spPr bwMode="auto">
            <a:xfrm>
              <a:off x="1591" y="56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Oval 40"/>
            <p:cNvSpPr>
              <a:spLocks noChangeArrowheads="1"/>
            </p:cNvSpPr>
            <p:nvPr/>
          </p:nvSpPr>
          <p:spPr bwMode="auto">
            <a:xfrm>
              <a:off x="1595" y="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Oval 41"/>
            <p:cNvSpPr>
              <a:spLocks noChangeArrowheads="1"/>
            </p:cNvSpPr>
            <p:nvPr/>
          </p:nvSpPr>
          <p:spPr bwMode="auto">
            <a:xfrm>
              <a:off x="1507" y="74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Oval 42"/>
            <p:cNvSpPr>
              <a:spLocks noChangeArrowheads="1"/>
            </p:cNvSpPr>
            <p:nvPr/>
          </p:nvSpPr>
          <p:spPr bwMode="auto">
            <a:xfrm>
              <a:off x="1320" y="5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Oval 43"/>
            <p:cNvSpPr>
              <a:spLocks noChangeArrowheads="1"/>
            </p:cNvSpPr>
            <p:nvPr/>
          </p:nvSpPr>
          <p:spPr bwMode="auto">
            <a:xfrm>
              <a:off x="1323" y="66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284163" y="282575"/>
            <a:ext cx="8488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Let’s bond two F atoms together…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Each F has 7 v.e. and each needs 1 more e-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189288" y="1698625"/>
            <a:ext cx="520700" cy="581025"/>
            <a:chOff x="1349" y="1102"/>
            <a:chExt cx="328" cy="366"/>
          </a:xfrm>
        </p:grpSpPr>
        <p:sp>
          <p:nvSpPr>
            <p:cNvPr id="41038" name="Text Box 46"/>
            <p:cNvSpPr txBox="1">
              <a:spLocks noChangeArrowheads="1"/>
            </p:cNvSpPr>
            <p:nvPr/>
          </p:nvSpPr>
          <p:spPr bwMode="auto">
            <a:xfrm>
              <a:off x="1377" y="1102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39" name="Oval 47"/>
            <p:cNvSpPr>
              <a:spLocks noChangeArrowheads="1"/>
            </p:cNvSpPr>
            <p:nvPr/>
          </p:nvSpPr>
          <p:spPr bwMode="auto">
            <a:xfrm>
              <a:off x="1443" y="111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Oval 48"/>
            <p:cNvSpPr>
              <a:spLocks noChangeArrowheads="1"/>
            </p:cNvSpPr>
            <p:nvPr/>
          </p:nvSpPr>
          <p:spPr bwMode="auto">
            <a:xfrm>
              <a:off x="1532" y="111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Oval 49"/>
            <p:cNvSpPr>
              <a:spLocks noChangeArrowheads="1"/>
            </p:cNvSpPr>
            <p:nvPr/>
          </p:nvSpPr>
          <p:spPr bwMode="auto">
            <a:xfrm>
              <a:off x="1617" y="122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Oval 50"/>
            <p:cNvSpPr>
              <a:spLocks noChangeArrowheads="1"/>
            </p:cNvSpPr>
            <p:nvPr/>
          </p:nvSpPr>
          <p:spPr bwMode="auto">
            <a:xfrm>
              <a:off x="1621" y="132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51"/>
            <p:cNvSpPr>
              <a:spLocks noChangeArrowheads="1"/>
            </p:cNvSpPr>
            <p:nvPr/>
          </p:nvSpPr>
          <p:spPr bwMode="auto">
            <a:xfrm>
              <a:off x="1533" y="140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52"/>
            <p:cNvSpPr>
              <a:spLocks noChangeArrowheads="1"/>
            </p:cNvSpPr>
            <p:nvPr/>
          </p:nvSpPr>
          <p:spPr bwMode="auto">
            <a:xfrm>
              <a:off x="1434" y="14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53"/>
            <p:cNvSpPr>
              <a:spLocks noChangeArrowheads="1"/>
            </p:cNvSpPr>
            <p:nvPr/>
          </p:nvSpPr>
          <p:spPr bwMode="auto">
            <a:xfrm>
              <a:off x="1349" y="121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1804988" y="1703388"/>
            <a:ext cx="41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F</a:t>
            </a:r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1909763" y="17224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2051050" y="1724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1754188" y="18970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2192338" y="20542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2052638" y="21875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1895475" y="21955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1760538" y="20605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5049838" y="1700213"/>
            <a:ext cx="1117600" cy="585787"/>
            <a:chOff x="3181" y="1071"/>
            <a:chExt cx="704" cy="369"/>
          </a:xfrm>
        </p:grpSpPr>
        <p:sp>
          <p:nvSpPr>
            <p:cNvPr id="41023" name="Text Box 63"/>
            <p:cNvSpPr txBox="1">
              <a:spLocks noChangeArrowheads="1"/>
            </p:cNvSpPr>
            <p:nvPr/>
          </p:nvSpPr>
          <p:spPr bwMode="auto">
            <a:xfrm>
              <a:off x="3585" y="1071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auto">
            <a:xfrm>
              <a:off x="3651" y="108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Oval 65"/>
            <p:cNvSpPr>
              <a:spLocks noChangeArrowheads="1"/>
            </p:cNvSpPr>
            <p:nvPr/>
          </p:nvSpPr>
          <p:spPr bwMode="auto">
            <a:xfrm>
              <a:off x="3740" y="10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auto">
            <a:xfrm>
              <a:off x="3825" y="11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auto">
            <a:xfrm>
              <a:off x="3829" y="129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auto">
            <a:xfrm>
              <a:off x="3741" y="137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auto">
            <a:xfrm>
              <a:off x="3642" y="13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Text Box 70"/>
            <p:cNvSpPr txBox="1">
              <a:spLocks noChangeArrowheads="1"/>
            </p:cNvSpPr>
            <p:nvPr/>
          </p:nvSpPr>
          <p:spPr bwMode="auto">
            <a:xfrm>
              <a:off x="3213" y="1074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auto">
            <a:xfrm>
              <a:off x="3279" y="1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auto">
            <a:xfrm>
              <a:off x="3368" y="1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auto">
            <a:xfrm>
              <a:off x="3181" y="119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auto">
            <a:xfrm>
              <a:off x="3369" y="137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auto">
            <a:xfrm>
              <a:off x="3270" y="13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auto">
            <a:xfrm>
              <a:off x="3185" y="129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77"/>
            <p:cNvSpPr>
              <a:spLocks noChangeShapeType="1"/>
            </p:cNvSpPr>
            <p:nvPr/>
          </p:nvSpPr>
          <p:spPr bwMode="auto">
            <a:xfrm flipV="1">
              <a:off x="3449" y="1262"/>
              <a:ext cx="158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26" name="Text Box 78"/>
          <p:cNvSpPr txBox="1">
            <a:spLocks noChangeArrowheads="1"/>
          </p:cNvSpPr>
          <p:nvPr/>
        </p:nvSpPr>
        <p:spPr bwMode="auto">
          <a:xfrm>
            <a:off x="320675" y="2687638"/>
            <a:ext cx="7904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</a:rPr>
              <a:t>Now let’s bond C and F atoms together…  </a:t>
            </a:r>
          </a:p>
        </p:txBody>
      </p:sp>
      <p:pic>
        <p:nvPicPr>
          <p:cNvPr id="104527" name="MSSN12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414_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8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5778500" y="4286250"/>
            <a:ext cx="1790700" cy="1971675"/>
            <a:chOff x="3640" y="2700"/>
            <a:chExt cx="1128" cy="1242"/>
          </a:xfrm>
        </p:grpSpPr>
        <p:sp>
          <p:nvSpPr>
            <p:cNvPr id="40990" name="Text Box 81"/>
            <p:cNvSpPr txBox="1">
              <a:spLocks noChangeArrowheads="1"/>
            </p:cNvSpPr>
            <p:nvPr/>
          </p:nvSpPr>
          <p:spPr bwMode="auto">
            <a:xfrm>
              <a:off x="4078" y="314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/>
                <a:t>C</a:t>
              </a:r>
            </a:p>
          </p:txBody>
        </p:sp>
        <p:sp>
          <p:nvSpPr>
            <p:cNvPr id="40991" name="Text Box 82"/>
            <p:cNvSpPr txBox="1">
              <a:spLocks noChangeArrowheads="1"/>
            </p:cNvSpPr>
            <p:nvPr/>
          </p:nvSpPr>
          <p:spPr bwMode="auto">
            <a:xfrm>
              <a:off x="4468" y="3165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0992" name="Oval 83"/>
            <p:cNvSpPr>
              <a:spLocks noChangeArrowheads="1"/>
            </p:cNvSpPr>
            <p:nvPr/>
          </p:nvSpPr>
          <p:spPr bwMode="auto">
            <a:xfrm>
              <a:off x="4534" y="317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Oval 84"/>
            <p:cNvSpPr>
              <a:spLocks noChangeArrowheads="1"/>
            </p:cNvSpPr>
            <p:nvPr/>
          </p:nvSpPr>
          <p:spPr bwMode="auto">
            <a:xfrm>
              <a:off x="4623" y="317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85"/>
            <p:cNvSpPr>
              <a:spLocks noChangeArrowheads="1"/>
            </p:cNvSpPr>
            <p:nvPr/>
          </p:nvSpPr>
          <p:spPr bwMode="auto">
            <a:xfrm>
              <a:off x="4708" y="32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Oval 86"/>
            <p:cNvSpPr>
              <a:spLocks noChangeArrowheads="1"/>
            </p:cNvSpPr>
            <p:nvPr/>
          </p:nvSpPr>
          <p:spPr bwMode="auto">
            <a:xfrm>
              <a:off x="4712" y="33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Oval 87"/>
            <p:cNvSpPr>
              <a:spLocks noChangeArrowheads="1"/>
            </p:cNvSpPr>
            <p:nvPr/>
          </p:nvSpPr>
          <p:spPr bwMode="auto">
            <a:xfrm>
              <a:off x="4624" y="34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Oval 88"/>
            <p:cNvSpPr>
              <a:spLocks noChangeArrowheads="1"/>
            </p:cNvSpPr>
            <p:nvPr/>
          </p:nvSpPr>
          <p:spPr bwMode="auto">
            <a:xfrm>
              <a:off x="4525" y="347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Text Box 89"/>
            <p:cNvSpPr txBox="1">
              <a:spLocks noChangeArrowheads="1"/>
            </p:cNvSpPr>
            <p:nvPr/>
          </p:nvSpPr>
          <p:spPr bwMode="auto">
            <a:xfrm>
              <a:off x="4104" y="3576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0999" name="Oval 90"/>
            <p:cNvSpPr>
              <a:spLocks noChangeArrowheads="1"/>
            </p:cNvSpPr>
            <p:nvPr/>
          </p:nvSpPr>
          <p:spPr bwMode="auto">
            <a:xfrm>
              <a:off x="4074" y="36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Oval 91"/>
            <p:cNvSpPr>
              <a:spLocks noChangeArrowheads="1"/>
            </p:cNvSpPr>
            <p:nvPr/>
          </p:nvSpPr>
          <p:spPr bwMode="auto">
            <a:xfrm>
              <a:off x="4344" y="369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92"/>
            <p:cNvSpPr>
              <a:spLocks noChangeArrowheads="1"/>
            </p:cNvSpPr>
            <p:nvPr/>
          </p:nvSpPr>
          <p:spPr bwMode="auto">
            <a:xfrm>
              <a:off x="4348" y="379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93"/>
            <p:cNvSpPr>
              <a:spLocks noChangeArrowheads="1"/>
            </p:cNvSpPr>
            <p:nvPr/>
          </p:nvSpPr>
          <p:spPr bwMode="auto">
            <a:xfrm>
              <a:off x="4260" y="38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94"/>
            <p:cNvSpPr>
              <a:spLocks noChangeArrowheads="1"/>
            </p:cNvSpPr>
            <p:nvPr/>
          </p:nvSpPr>
          <p:spPr bwMode="auto">
            <a:xfrm>
              <a:off x="4161" y="38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5"/>
            <p:cNvSpPr>
              <a:spLocks noChangeArrowheads="1"/>
            </p:cNvSpPr>
            <p:nvPr/>
          </p:nvSpPr>
          <p:spPr bwMode="auto">
            <a:xfrm>
              <a:off x="4076" y="380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Text Box 96"/>
            <p:cNvSpPr txBox="1">
              <a:spLocks noChangeArrowheads="1"/>
            </p:cNvSpPr>
            <p:nvPr/>
          </p:nvSpPr>
          <p:spPr bwMode="auto">
            <a:xfrm>
              <a:off x="3672" y="3174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06" name="Oval 97"/>
            <p:cNvSpPr>
              <a:spLocks noChangeArrowheads="1"/>
            </p:cNvSpPr>
            <p:nvPr/>
          </p:nvSpPr>
          <p:spPr bwMode="auto">
            <a:xfrm>
              <a:off x="3738" y="31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98"/>
            <p:cNvSpPr>
              <a:spLocks noChangeArrowheads="1"/>
            </p:cNvSpPr>
            <p:nvPr/>
          </p:nvSpPr>
          <p:spPr bwMode="auto">
            <a:xfrm>
              <a:off x="3827" y="31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99"/>
            <p:cNvSpPr>
              <a:spLocks noChangeArrowheads="1"/>
            </p:cNvSpPr>
            <p:nvPr/>
          </p:nvSpPr>
          <p:spPr bwMode="auto">
            <a:xfrm>
              <a:off x="3640" y="329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00"/>
            <p:cNvSpPr>
              <a:spLocks noChangeArrowheads="1"/>
            </p:cNvSpPr>
            <p:nvPr/>
          </p:nvSpPr>
          <p:spPr bwMode="auto">
            <a:xfrm>
              <a:off x="3828" y="347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01"/>
            <p:cNvSpPr>
              <a:spLocks noChangeArrowheads="1"/>
            </p:cNvSpPr>
            <p:nvPr/>
          </p:nvSpPr>
          <p:spPr bwMode="auto">
            <a:xfrm>
              <a:off x="3729" y="34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02"/>
            <p:cNvSpPr>
              <a:spLocks noChangeArrowheads="1"/>
            </p:cNvSpPr>
            <p:nvPr/>
          </p:nvSpPr>
          <p:spPr bwMode="auto">
            <a:xfrm>
              <a:off x="3644" y="339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Text Box 103"/>
            <p:cNvSpPr txBox="1">
              <a:spLocks noChangeArrowheads="1"/>
            </p:cNvSpPr>
            <p:nvPr/>
          </p:nvSpPr>
          <p:spPr bwMode="auto">
            <a:xfrm>
              <a:off x="4099" y="2700"/>
              <a:ext cx="2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F</a:t>
              </a:r>
            </a:p>
          </p:txBody>
        </p:sp>
        <p:sp>
          <p:nvSpPr>
            <p:cNvPr id="41013" name="Oval 104"/>
            <p:cNvSpPr>
              <a:spLocks noChangeArrowheads="1"/>
            </p:cNvSpPr>
            <p:nvPr/>
          </p:nvSpPr>
          <p:spPr bwMode="auto">
            <a:xfrm>
              <a:off x="4165" y="27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05"/>
            <p:cNvSpPr>
              <a:spLocks noChangeArrowheads="1"/>
            </p:cNvSpPr>
            <p:nvPr/>
          </p:nvSpPr>
          <p:spPr bwMode="auto">
            <a:xfrm>
              <a:off x="4254" y="271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106"/>
            <p:cNvSpPr>
              <a:spLocks noChangeArrowheads="1"/>
            </p:cNvSpPr>
            <p:nvPr/>
          </p:nvSpPr>
          <p:spPr bwMode="auto">
            <a:xfrm>
              <a:off x="4339" y="282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Oval 107"/>
            <p:cNvSpPr>
              <a:spLocks noChangeArrowheads="1"/>
            </p:cNvSpPr>
            <p:nvPr/>
          </p:nvSpPr>
          <p:spPr bwMode="auto">
            <a:xfrm>
              <a:off x="4343" y="292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Oval 108"/>
            <p:cNvSpPr>
              <a:spLocks noChangeArrowheads="1"/>
            </p:cNvSpPr>
            <p:nvPr/>
          </p:nvSpPr>
          <p:spPr bwMode="auto">
            <a:xfrm>
              <a:off x="406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Oval 109"/>
            <p:cNvSpPr>
              <a:spLocks noChangeArrowheads="1"/>
            </p:cNvSpPr>
            <p:nvPr/>
          </p:nvSpPr>
          <p:spPr bwMode="auto">
            <a:xfrm>
              <a:off x="4071" y="29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110"/>
            <p:cNvSpPr>
              <a:spLocks noChangeShapeType="1"/>
            </p:cNvSpPr>
            <p:nvPr/>
          </p:nvSpPr>
          <p:spPr bwMode="auto">
            <a:xfrm>
              <a:off x="3913" y="3330"/>
              <a:ext cx="18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Line 111"/>
            <p:cNvSpPr>
              <a:spLocks noChangeShapeType="1"/>
            </p:cNvSpPr>
            <p:nvPr/>
          </p:nvSpPr>
          <p:spPr bwMode="auto">
            <a:xfrm>
              <a:off x="4324" y="3332"/>
              <a:ext cx="18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112"/>
            <p:cNvSpPr>
              <a:spLocks noChangeShapeType="1"/>
            </p:cNvSpPr>
            <p:nvPr/>
          </p:nvSpPr>
          <p:spPr bwMode="auto">
            <a:xfrm>
              <a:off x="4232" y="2998"/>
              <a:ext cx="0" cy="1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113"/>
            <p:cNvSpPr>
              <a:spLocks noChangeShapeType="1"/>
            </p:cNvSpPr>
            <p:nvPr/>
          </p:nvSpPr>
          <p:spPr bwMode="auto">
            <a:xfrm>
              <a:off x="4240" y="3470"/>
              <a:ext cx="8" cy="1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62" name="Rectangle 6"/>
          <p:cNvSpPr>
            <a:spLocks noChangeArrowheads="1"/>
          </p:cNvSpPr>
          <p:nvPr/>
        </p:nvSpPr>
        <p:spPr bwMode="auto">
          <a:xfrm>
            <a:off x="4408488" y="3503613"/>
            <a:ext cx="447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0">
                <a:solidFill>
                  <a:srgbClr val="FF0000"/>
                </a:solidFill>
              </a:rPr>
              <a:t>carbon tetrafluoride (CF</a:t>
            </a:r>
            <a:r>
              <a:rPr lang="en-US" sz="3000" b="0" baseline="-25000">
                <a:solidFill>
                  <a:srgbClr val="FF0000"/>
                </a:solidFill>
              </a:rPr>
              <a:t>4</a:t>
            </a:r>
            <a:r>
              <a:rPr lang="en-US" sz="3000" b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4563" name="Text Box 115"/>
          <p:cNvSpPr txBox="1">
            <a:spLocks noChangeArrowheads="1"/>
          </p:cNvSpPr>
          <p:nvPr/>
        </p:nvSpPr>
        <p:spPr bwMode="auto">
          <a:xfrm>
            <a:off x="6618288" y="1684338"/>
            <a:ext cx="769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F</a:t>
            </a:r>
            <a:r>
              <a:rPr lang="en-US" sz="3600" baseline="-25000">
                <a:solidFill>
                  <a:srgbClr val="0000FF"/>
                </a:solidFill>
              </a:rPr>
              <a:t>2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4564" name="Oval 116"/>
          <p:cNvSpPr>
            <a:spLocks noChangeArrowheads="1"/>
          </p:cNvSpPr>
          <p:nvPr/>
        </p:nvSpPr>
        <p:spPr bwMode="auto">
          <a:xfrm>
            <a:off x="2509838" y="5011738"/>
            <a:ext cx="784225" cy="7699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65" name="Oval 117"/>
          <p:cNvSpPr>
            <a:spLocks noChangeArrowheads="1"/>
          </p:cNvSpPr>
          <p:nvPr/>
        </p:nvSpPr>
        <p:spPr bwMode="auto">
          <a:xfrm>
            <a:off x="3070225" y="5002213"/>
            <a:ext cx="784225" cy="7699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69" name="Oval 121"/>
          <p:cNvSpPr>
            <a:spLocks noChangeArrowheads="1"/>
          </p:cNvSpPr>
          <p:nvPr/>
        </p:nvSpPr>
        <p:spPr bwMode="auto">
          <a:xfrm>
            <a:off x="2611438" y="4471988"/>
            <a:ext cx="784225" cy="7699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70" name="Oval 122"/>
          <p:cNvSpPr>
            <a:spLocks noChangeArrowheads="1"/>
          </p:cNvSpPr>
          <p:nvPr/>
        </p:nvSpPr>
        <p:spPr bwMode="auto">
          <a:xfrm>
            <a:off x="2025650" y="5045075"/>
            <a:ext cx="784225" cy="7699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71" name="Oval 123"/>
          <p:cNvSpPr>
            <a:spLocks noChangeArrowheads="1"/>
          </p:cNvSpPr>
          <p:nvPr/>
        </p:nvSpPr>
        <p:spPr bwMode="auto">
          <a:xfrm>
            <a:off x="2625725" y="5532438"/>
            <a:ext cx="784225" cy="7699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72" name="Oval 124"/>
          <p:cNvSpPr>
            <a:spLocks noChangeArrowheads="1"/>
          </p:cNvSpPr>
          <p:nvPr/>
        </p:nvSpPr>
        <p:spPr bwMode="auto">
          <a:xfrm>
            <a:off x="1558925" y="1620838"/>
            <a:ext cx="784225" cy="7699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73" name="Oval 125"/>
          <p:cNvSpPr>
            <a:spLocks noChangeArrowheads="1"/>
          </p:cNvSpPr>
          <p:nvPr/>
        </p:nvSpPr>
        <p:spPr bwMode="auto">
          <a:xfrm>
            <a:off x="2146300" y="1612900"/>
            <a:ext cx="784225" cy="7699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82659E-7 L -0.10556 -9.82659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27" fill="hold"/>
                                        <p:tgtEl>
                                          <p:spTgt spid="104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7 L -0.05938 4.04624E-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0867E-6 L 0.00972 0.0793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8728E-6 L 0.07379 0.0168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4798E-6 L 0.0033 -0.073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527"/>
                </p:tgtEl>
              </p:cMediaNode>
            </p:audio>
          </p:childTnLst>
        </p:cTn>
      </p:par>
    </p:tnLst>
    <p:bldLst>
      <p:bldP spid="104502" grpId="0"/>
      <p:bldP spid="104502" grpId="1"/>
      <p:bldP spid="104503" grpId="0" animBg="1"/>
      <p:bldP spid="104503" grpId="1" animBg="1"/>
      <p:bldP spid="104504" grpId="0" animBg="1"/>
      <p:bldP spid="104504" grpId="1" animBg="1"/>
      <p:bldP spid="104505" grpId="0" animBg="1"/>
      <p:bldP spid="104505" grpId="1" animBg="1"/>
      <p:bldP spid="104506" grpId="0" animBg="1"/>
      <p:bldP spid="104506" grpId="1" animBg="1"/>
      <p:bldP spid="104507" grpId="0" animBg="1"/>
      <p:bldP spid="104507" grpId="1" animBg="1"/>
      <p:bldP spid="104508" grpId="0" animBg="1"/>
      <p:bldP spid="104508" grpId="1" animBg="1"/>
      <p:bldP spid="104509" grpId="0" animBg="1"/>
      <p:bldP spid="104509" grpId="1" animBg="1"/>
      <p:bldP spid="104562" grpId="0"/>
      <p:bldP spid="104563" grpId="0"/>
      <p:bldP spid="104564" grpId="0" animBg="1"/>
      <p:bldP spid="104565" grpId="0" animBg="1"/>
      <p:bldP spid="104569" grpId="0" animBg="1"/>
      <p:bldP spid="104570" grpId="0" animBg="1"/>
      <p:bldP spid="104571" grpId="0" animBg="1"/>
      <p:bldP spid="104572" grpId="0" animBg="1"/>
      <p:bldP spid="104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</a:rPr>
              <a:t>Common Polyatomic Ions</a:t>
            </a:r>
          </a:p>
        </p:txBody>
      </p:sp>
      <p:grpSp>
        <p:nvGrpSpPr>
          <p:cNvPr id="7171" name="Group 10"/>
          <p:cNvGrpSpPr>
            <a:grpSpLocks/>
          </p:cNvGrpSpPr>
          <p:nvPr/>
        </p:nvGrpSpPr>
        <p:grpSpPr bwMode="auto">
          <a:xfrm>
            <a:off x="546100" y="1265238"/>
            <a:ext cx="8166100" cy="4608512"/>
            <a:chOff x="528" y="1226"/>
            <a:chExt cx="4800" cy="2406"/>
          </a:xfrm>
        </p:grpSpPr>
        <p:grpSp>
          <p:nvGrpSpPr>
            <p:cNvPr id="7175" name="Group 9"/>
            <p:cNvGrpSpPr>
              <a:grpSpLocks/>
            </p:cNvGrpSpPr>
            <p:nvPr/>
          </p:nvGrpSpPr>
          <p:grpSpPr bwMode="auto">
            <a:xfrm>
              <a:off x="528" y="1226"/>
              <a:ext cx="4800" cy="2406"/>
              <a:chOff x="528" y="1226"/>
              <a:chExt cx="4800" cy="2406"/>
            </a:xfrm>
          </p:grpSpPr>
          <p:sp>
            <p:nvSpPr>
              <p:cNvPr id="7177" name="Text Box 3"/>
              <p:cNvSpPr txBox="1">
                <a:spLocks noChangeArrowheads="1"/>
              </p:cNvSpPr>
              <p:nvPr/>
            </p:nvSpPr>
            <p:spPr bwMode="auto">
              <a:xfrm>
                <a:off x="528" y="1226"/>
                <a:ext cx="4800" cy="222"/>
              </a:xfrm>
              <a:prstGeom prst="rect">
                <a:avLst/>
              </a:prstGeom>
              <a:solidFill>
                <a:srgbClr val="E1E1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/>
                  <a:t>Names of Common Polyatomic Ions</a:t>
                </a:r>
              </a:p>
            </p:txBody>
          </p:sp>
          <p:sp>
            <p:nvSpPr>
              <p:cNvPr id="7178" name="Text Box 4"/>
              <p:cNvSpPr txBox="1">
                <a:spLocks noChangeArrowheads="1"/>
              </p:cNvSpPr>
              <p:nvPr/>
            </p:nvSpPr>
            <p:spPr bwMode="auto">
              <a:xfrm>
                <a:off x="528" y="1495"/>
                <a:ext cx="4800" cy="2137"/>
              </a:xfrm>
              <a:prstGeom prst="rect">
                <a:avLst/>
              </a:prstGeom>
              <a:solidFill>
                <a:srgbClr val="D1FFE8">
                  <a:alpha val="50195"/>
                </a:srgb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/>
                  <a:t>   </a:t>
                </a:r>
                <a:r>
                  <a:rPr lang="en-US" sz="1600"/>
                  <a:t>Ion	      Name		   		 Ion	      Name</a:t>
                </a:r>
              </a:p>
              <a:p>
                <a:pPr eaLnBrk="1" hangingPunct="1"/>
                <a:endParaRPr lang="en-US" sz="1600"/>
              </a:p>
              <a:p>
                <a:pPr eaLnBrk="1" hangingPunct="1"/>
                <a:r>
                  <a:rPr lang="en-US" sz="1400"/>
                  <a:t>     </a:t>
                </a:r>
                <a:r>
                  <a:rPr lang="en-US" sz="1600"/>
                  <a:t>NH</a:t>
                </a:r>
                <a:r>
                  <a:rPr lang="en-US" sz="1600" baseline="-25000"/>
                  <a:t>4</a:t>
                </a:r>
                <a:r>
                  <a:rPr lang="en-US" sz="1600"/>
                  <a:t> </a:t>
                </a:r>
                <a:r>
                  <a:rPr lang="en-US" sz="1600" baseline="30000"/>
                  <a:t>+</a:t>
                </a:r>
                <a:r>
                  <a:rPr lang="en-US" sz="1600"/>
                  <a:t>	      ammonium</a:t>
                </a:r>
                <a:r>
                  <a:rPr lang="en-US" sz="1600" b="0"/>
                  <a:t>			</a:t>
                </a:r>
                <a:r>
                  <a:rPr lang="en-US" sz="1600"/>
                  <a:t>CO</a:t>
                </a:r>
                <a:r>
                  <a:rPr lang="en-US" sz="1600" baseline="-25000"/>
                  <a:t>3 </a:t>
                </a:r>
                <a:r>
                  <a:rPr lang="en-US" sz="1600" baseline="30000"/>
                  <a:t>2-</a:t>
                </a:r>
                <a:r>
                  <a:rPr lang="en-US" sz="1600"/>
                  <a:t> 	       carbonate</a:t>
                </a:r>
              </a:p>
              <a:p>
                <a:pPr eaLnBrk="1" hangingPunct="1"/>
                <a:r>
                  <a:rPr lang="en-US" sz="1600" b="0"/>
                  <a:t>    *NO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	      *nitrite			HCO</a:t>
                </a:r>
                <a:r>
                  <a:rPr lang="en-US" sz="1600" b="0" baseline="-25000"/>
                  <a:t>3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 	       bicarbonate</a:t>
                </a:r>
              </a:p>
              <a:p>
                <a:pPr eaLnBrk="1" hangingPunct="1"/>
                <a:r>
                  <a:rPr lang="en-US" sz="1600" b="0"/>
                  <a:t>    </a:t>
                </a:r>
                <a:r>
                  <a:rPr lang="en-US" sz="1600"/>
                  <a:t>NO</a:t>
                </a:r>
                <a:r>
                  <a:rPr lang="en-US" sz="1600" baseline="-25000"/>
                  <a:t>3</a:t>
                </a:r>
                <a:r>
                  <a:rPr lang="en-US" sz="1600"/>
                  <a:t> </a:t>
                </a:r>
                <a:r>
                  <a:rPr lang="en-US" sz="1600" baseline="30000"/>
                  <a:t>-</a:t>
                </a:r>
                <a:r>
                  <a:rPr lang="en-US" sz="1600"/>
                  <a:t>	      nitrate	</a:t>
                </a:r>
                <a:r>
                  <a:rPr lang="en-US" sz="1600" b="0"/>
                  <a:t>		</a:t>
                </a:r>
                <a:r>
                  <a:rPr lang="en-US" sz="1600"/>
                  <a:t>*IO</a:t>
                </a:r>
                <a:r>
                  <a:rPr lang="en-US" sz="1600" baseline="-25000"/>
                  <a:t>3</a:t>
                </a:r>
                <a:r>
                  <a:rPr lang="en-US" sz="1600" baseline="30000"/>
                  <a:t>-</a:t>
                </a:r>
                <a:r>
                  <a:rPr lang="en-US" sz="1600"/>
                  <a:t>	       *iodate</a:t>
                </a:r>
                <a:r>
                  <a:rPr lang="en-US" sz="1600" b="0"/>
                  <a:t>	 </a:t>
                </a:r>
              </a:p>
              <a:p>
                <a:pPr eaLnBrk="1" hangingPunct="1"/>
                <a:r>
                  <a:rPr lang="en-US" sz="1600" b="0"/>
                  <a:t>    *SO</a:t>
                </a:r>
                <a:r>
                  <a:rPr lang="en-US" sz="1600" b="0" baseline="-25000"/>
                  <a:t>3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2-</a:t>
                </a:r>
                <a:r>
                  <a:rPr lang="en-US" sz="1600" b="0"/>
                  <a:t>	      *sulfite			*IO</a:t>
                </a:r>
                <a:r>
                  <a:rPr lang="en-US" sz="1600" b="0" baseline="-25000"/>
                  <a:t>4</a:t>
                </a:r>
                <a:r>
                  <a:rPr lang="en-US" sz="1600" b="0" baseline="30000"/>
                  <a:t>-	</a:t>
                </a:r>
                <a:r>
                  <a:rPr lang="en-US" sz="1600" b="0"/>
                  <a:t>       *periodate	  </a:t>
                </a:r>
              </a:p>
              <a:p>
                <a:pPr eaLnBrk="1" hangingPunct="1"/>
                <a:r>
                  <a:rPr lang="en-US" sz="1600" b="0"/>
                  <a:t>    </a:t>
                </a:r>
                <a:r>
                  <a:rPr lang="en-US" sz="1600"/>
                  <a:t>SO</a:t>
                </a:r>
                <a:r>
                  <a:rPr lang="en-US" sz="1600" baseline="-25000"/>
                  <a:t>4</a:t>
                </a:r>
                <a:r>
                  <a:rPr lang="en-US" sz="1600"/>
                  <a:t> </a:t>
                </a:r>
                <a:r>
                  <a:rPr lang="en-US" sz="1600" baseline="30000"/>
                  <a:t>2-</a:t>
                </a:r>
                <a:r>
                  <a:rPr lang="en-US" sz="1600"/>
                  <a:t> 	      sulfate </a:t>
                </a:r>
                <a:r>
                  <a:rPr lang="en-US" sz="1600" b="0"/>
                  <a:t>			*ClO 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 	       *hypochlorite</a:t>
                </a:r>
              </a:p>
              <a:p>
                <a:pPr eaLnBrk="1" hangingPunct="1"/>
                <a:r>
                  <a:rPr lang="en-US" sz="1600" b="0"/>
                  <a:t>    HSO</a:t>
                </a:r>
                <a:r>
                  <a:rPr lang="en-US" sz="1600" b="0" baseline="-25000"/>
                  <a:t>4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        hydrogen sulfate		*ClO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 	       *chlorite</a:t>
                </a:r>
              </a:p>
              <a:p>
                <a:pPr eaLnBrk="1" hangingPunct="1"/>
                <a:r>
                  <a:rPr lang="en-US" sz="1600" b="0"/>
                  <a:t>   </a:t>
                </a:r>
                <a:r>
                  <a:rPr lang="en-US" sz="1600"/>
                  <a:t> OH </a:t>
                </a:r>
                <a:r>
                  <a:rPr lang="en-US" sz="1600" baseline="30000"/>
                  <a:t>-</a:t>
                </a:r>
                <a:r>
                  <a:rPr lang="en-US" sz="1400"/>
                  <a:t> </a:t>
                </a:r>
                <a:r>
                  <a:rPr lang="en-US" sz="1600"/>
                  <a:t>	      hydroxide </a:t>
                </a:r>
                <a:r>
                  <a:rPr lang="en-US" sz="1600" b="0"/>
                  <a:t>			</a:t>
                </a:r>
                <a:r>
                  <a:rPr lang="en-US" sz="1600"/>
                  <a:t>ClO</a:t>
                </a:r>
                <a:r>
                  <a:rPr lang="en-US" sz="1600" baseline="-25000"/>
                  <a:t>3</a:t>
                </a:r>
                <a:r>
                  <a:rPr lang="en-US" sz="1600"/>
                  <a:t> </a:t>
                </a:r>
                <a:r>
                  <a:rPr lang="en-US" sz="1600" baseline="30000"/>
                  <a:t>-</a:t>
                </a:r>
                <a:r>
                  <a:rPr lang="en-US" sz="1600"/>
                  <a:t> 	       chlorate</a:t>
                </a:r>
              </a:p>
              <a:p>
                <a:pPr eaLnBrk="1" hangingPunct="1"/>
                <a:r>
                  <a:rPr lang="en-US" sz="1600" b="0"/>
                  <a:t>    </a:t>
                </a:r>
                <a:r>
                  <a:rPr lang="en-US" sz="1600"/>
                  <a:t>CN </a:t>
                </a:r>
                <a:r>
                  <a:rPr lang="en-US" sz="1600" baseline="30000"/>
                  <a:t>-</a:t>
                </a:r>
                <a:r>
                  <a:rPr lang="en-US" sz="1400"/>
                  <a:t> </a:t>
                </a:r>
                <a:r>
                  <a:rPr lang="en-US" sz="1600"/>
                  <a:t>	      cyanide </a:t>
                </a:r>
                <a:r>
                  <a:rPr lang="en-US" sz="1600" b="0"/>
                  <a:t>	      		*ClO</a:t>
                </a:r>
                <a:r>
                  <a:rPr lang="en-US" sz="1600" b="0" baseline="-25000"/>
                  <a:t>4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-</a:t>
                </a:r>
                <a:r>
                  <a:rPr lang="en-US" sz="1600" b="0"/>
                  <a:t> 	       *perchlorate</a:t>
                </a:r>
              </a:p>
              <a:p>
                <a:pPr eaLnBrk="1" hangingPunct="1"/>
                <a:r>
                  <a:rPr lang="en-US" sz="1600" b="0"/>
                  <a:t>    </a:t>
                </a:r>
                <a:r>
                  <a:rPr lang="en-US" sz="1600"/>
                  <a:t>C</a:t>
                </a:r>
                <a:r>
                  <a:rPr lang="en-US" sz="1600" baseline="-25000"/>
                  <a:t>2</a:t>
                </a:r>
                <a:r>
                  <a:rPr lang="en-US" sz="1600"/>
                  <a:t>H</a:t>
                </a:r>
                <a:r>
                  <a:rPr lang="en-US" sz="1600" baseline="-25000"/>
                  <a:t>3</a:t>
                </a:r>
                <a:r>
                  <a:rPr lang="en-US" sz="1600"/>
                  <a:t>O</a:t>
                </a:r>
                <a:r>
                  <a:rPr lang="en-US" sz="1600" baseline="-25000"/>
                  <a:t>2</a:t>
                </a:r>
                <a:r>
                  <a:rPr lang="en-US" sz="1600" baseline="30000"/>
                  <a:t>-</a:t>
                </a:r>
                <a:r>
                  <a:rPr lang="en-US" sz="1600"/>
                  <a:t>     acetate </a:t>
                </a:r>
                <a:r>
                  <a:rPr lang="en-US" sz="1600" b="0"/>
                  <a:t>			</a:t>
                </a:r>
                <a:r>
                  <a:rPr lang="en-US" sz="1600"/>
                  <a:t>*BrO</a:t>
                </a:r>
                <a:r>
                  <a:rPr lang="en-US" sz="1600" baseline="-25000"/>
                  <a:t>3</a:t>
                </a:r>
                <a:r>
                  <a:rPr lang="en-US" sz="1600" baseline="30000"/>
                  <a:t>-</a:t>
                </a:r>
                <a:r>
                  <a:rPr lang="en-US" sz="1600"/>
                  <a:t>	       *bromate</a:t>
                </a:r>
              </a:p>
              <a:p>
                <a:pPr eaLnBrk="1" hangingPunct="1"/>
                <a:r>
                  <a:rPr lang="en-US" sz="1600"/>
                  <a:t>    MnO</a:t>
                </a:r>
                <a:r>
                  <a:rPr lang="en-US" sz="1600" baseline="-25000"/>
                  <a:t>4</a:t>
                </a:r>
                <a:r>
                  <a:rPr lang="en-US" sz="1600"/>
                  <a:t> </a:t>
                </a:r>
                <a:r>
                  <a:rPr lang="en-US" sz="1600" baseline="30000"/>
                  <a:t>-</a:t>
                </a:r>
                <a:r>
                  <a:rPr lang="en-US" sz="1600"/>
                  <a:t>       permanganate</a:t>
                </a:r>
                <a:r>
                  <a:rPr lang="en-US" sz="1600" b="0"/>
                  <a:t>			C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O</a:t>
                </a:r>
                <a:r>
                  <a:rPr lang="en-US" sz="1600" b="0" baseline="-25000"/>
                  <a:t>4</a:t>
                </a:r>
                <a:r>
                  <a:rPr lang="en-US" sz="1600" b="0" baseline="30000"/>
                  <a:t>2-</a:t>
                </a:r>
                <a:r>
                  <a:rPr lang="en-US" sz="1600" b="0"/>
                  <a:t>	       oxalate</a:t>
                </a:r>
              </a:p>
              <a:p>
                <a:pPr eaLnBrk="1" hangingPunct="1"/>
                <a:r>
                  <a:rPr lang="en-US" sz="1600" b="0"/>
                  <a:t>    </a:t>
                </a:r>
                <a:r>
                  <a:rPr lang="en-US" sz="1600"/>
                  <a:t>PO</a:t>
                </a:r>
                <a:r>
                  <a:rPr lang="en-US" sz="1600" baseline="-25000"/>
                  <a:t>4</a:t>
                </a:r>
                <a:r>
                  <a:rPr lang="en-US" sz="1600"/>
                  <a:t> </a:t>
                </a:r>
                <a:r>
                  <a:rPr lang="en-US" sz="1600" baseline="30000"/>
                  <a:t>3-</a:t>
                </a:r>
                <a:r>
                  <a:rPr lang="en-US" sz="1400"/>
                  <a:t> </a:t>
                </a:r>
                <a:r>
                  <a:rPr lang="en-US" sz="1600"/>
                  <a:t>	      phosphate</a:t>
                </a:r>
                <a:r>
                  <a:rPr lang="en-US" sz="1600" b="0"/>
                  <a:t>			</a:t>
                </a:r>
                <a:r>
                  <a:rPr lang="en-US" sz="1600"/>
                  <a:t>Cr</a:t>
                </a:r>
                <a:r>
                  <a:rPr lang="en-US" sz="1600" baseline="-25000"/>
                  <a:t>2</a:t>
                </a:r>
                <a:r>
                  <a:rPr lang="en-US" sz="1600"/>
                  <a:t>O</a:t>
                </a:r>
                <a:r>
                  <a:rPr lang="en-US" sz="1600" baseline="-25000"/>
                  <a:t>7</a:t>
                </a:r>
                <a:r>
                  <a:rPr lang="en-US" sz="1600"/>
                  <a:t> </a:t>
                </a:r>
                <a:r>
                  <a:rPr lang="en-US" sz="1600" baseline="30000"/>
                  <a:t>2-</a:t>
                </a:r>
                <a:r>
                  <a:rPr lang="en-US" sz="1400"/>
                  <a:t> </a:t>
                </a:r>
                <a:r>
                  <a:rPr lang="en-US" sz="1600"/>
                  <a:t> 	       dichromate</a:t>
                </a:r>
              </a:p>
              <a:p>
                <a:pPr eaLnBrk="1" hangingPunct="1"/>
                <a:r>
                  <a:rPr lang="en-US" sz="1600"/>
                  <a:t>   </a:t>
                </a:r>
                <a:r>
                  <a:rPr lang="en-US" sz="1600" b="0"/>
                  <a:t> *PO</a:t>
                </a:r>
                <a:r>
                  <a:rPr lang="en-US" sz="1600" b="0" baseline="-25000"/>
                  <a:t>3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3-</a:t>
                </a:r>
                <a:r>
                  <a:rPr lang="en-US" sz="1600" b="0"/>
                  <a:t> </a:t>
                </a:r>
                <a:r>
                  <a:rPr lang="en-US" sz="1400" b="0"/>
                  <a:t> </a:t>
                </a:r>
                <a:r>
                  <a:rPr lang="en-US" sz="1600" b="0"/>
                  <a:t>      *phosphite	</a:t>
                </a:r>
                <a:r>
                  <a:rPr lang="en-US" sz="1600"/>
                  <a:t>		CrO</a:t>
                </a:r>
                <a:r>
                  <a:rPr lang="en-US" sz="1600" baseline="-25000"/>
                  <a:t>4</a:t>
                </a:r>
                <a:r>
                  <a:rPr lang="en-US" sz="1600"/>
                  <a:t> </a:t>
                </a:r>
                <a:r>
                  <a:rPr lang="en-US" sz="1600" baseline="30000"/>
                  <a:t>2-</a:t>
                </a:r>
                <a:r>
                  <a:rPr lang="en-US" sz="1600"/>
                  <a:t> 	       chromate</a:t>
                </a:r>
              </a:p>
              <a:p>
                <a:pPr eaLnBrk="1" hangingPunct="1"/>
                <a:r>
                  <a:rPr lang="en-US" sz="1600" b="0"/>
                  <a:t>    H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PO</a:t>
                </a:r>
                <a:r>
                  <a:rPr lang="en-US" sz="1600" b="0" baseline="-25000"/>
                  <a:t>4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-</a:t>
                </a:r>
                <a:r>
                  <a:rPr lang="en-US" sz="1400" b="0"/>
                  <a:t> </a:t>
                </a:r>
                <a:r>
                  <a:rPr lang="en-US" sz="1600" b="0"/>
                  <a:t>     dihydrogen phosphate		O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 </a:t>
                </a:r>
                <a:r>
                  <a:rPr lang="en-US" sz="1600" b="0" baseline="30000"/>
                  <a:t>2-</a:t>
                </a:r>
                <a:r>
                  <a:rPr lang="en-US" sz="1600" b="0"/>
                  <a:t> 	       peroxide</a:t>
                </a:r>
              </a:p>
              <a:p>
                <a:pPr eaLnBrk="1" hangingPunct="1"/>
                <a:endParaRPr lang="en-US" sz="1600"/>
              </a:p>
            </p:txBody>
          </p:sp>
        </p:grp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672" y="1782"/>
              <a:ext cx="44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6200" y="6567488"/>
            <a:ext cx="31797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Zumdahl, Zumdahl, DeCoste, </a:t>
            </a:r>
            <a:r>
              <a:rPr lang="en-US" sz="800" u="sng"/>
              <a:t>World of Chemistry</a:t>
            </a:r>
            <a:r>
              <a:rPr lang="en-US" sz="800"/>
              <a:t> </a:t>
            </a:r>
            <a:r>
              <a:rPr lang="en-US" sz="800">
                <a:latin typeface="Symbol" pitchFamily="18" charset="2"/>
              </a:rPr>
              <a:t> </a:t>
            </a:r>
            <a:r>
              <a:rPr lang="en-US" sz="800"/>
              <a:t>2002, page 100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12775" y="5938838"/>
            <a:ext cx="379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Memorize the </a:t>
            </a:r>
            <a:r>
              <a:rPr lang="en-US" sz="2400"/>
              <a:t>BOLD</a:t>
            </a:r>
            <a:r>
              <a:rPr lang="en-US" sz="2400">
                <a:solidFill>
                  <a:srgbClr val="FF0000"/>
                </a:solidFill>
              </a:rPr>
              <a:t> ions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629150" y="5891213"/>
            <a:ext cx="4514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/>
              <a:t>* = you will also be responsible for knowing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965200" y="587375"/>
            <a:ext cx="67627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</a:rPr>
              <a:t>And now, </a:t>
            </a:r>
          </a:p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</a:rPr>
              <a:t>a video break…</a:t>
            </a:r>
          </a:p>
        </p:txBody>
      </p:sp>
      <p:pic>
        <p:nvPicPr>
          <p:cNvPr id="622599" name="Picture 7" descr="MCj04242320000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590925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2335213" y="2532063"/>
            <a:ext cx="896937" cy="1074737"/>
            <a:chOff x="9360" y="6480"/>
            <a:chExt cx="900" cy="1080"/>
          </a:xfrm>
        </p:grpSpPr>
        <p:sp>
          <p:nvSpPr>
            <p:cNvPr id="43140" name="Text Box 103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300"/>
            </a:p>
          </p:txBody>
        </p:sp>
        <p:sp>
          <p:nvSpPr>
            <p:cNvPr id="43141" name="Text Box 104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142" name="Text Box 105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143" name="Text Box 106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144" name="Text Box 107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145" name="Text Box 108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300" b="0"/>
            </a:p>
          </p:txBody>
        </p:sp>
        <p:sp>
          <p:nvSpPr>
            <p:cNvPr id="43146" name="Text Box 109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N</a:t>
              </a:r>
              <a:r>
                <a:rPr lang="en-US" sz="1600" b="0"/>
                <a:t>  </a:t>
              </a:r>
              <a:r>
                <a:rPr lang="en-US" sz="1300"/>
                <a:t>o</a:t>
              </a:r>
            </a:p>
          </p:txBody>
        </p:sp>
        <p:sp>
          <p:nvSpPr>
            <p:cNvPr id="43147" name="Text Box 110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</a:t>
              </a:r>
              <a:endParaRPr lang="en-US" sz="1300" b="0"/>
            </a:p>
          </p:txBody>
        </p:sp>
      </p:grp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561975" y="547688"/>
            <a:ext cx="3746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nitrogen triiodide (NI</a:t>
            </a:r>
            <a:r>
              <a:rPr lang="en-US" sz="2800" b="0" baseline="-25000">
                <a:solidFill>
                  <a:srgbClr val="FF0000"/>
                </a:solidFill>
              </a:rPr>
              <a:t>3</a:t>
            </a:r>
            <a:r>
              <a:rPr lang="en-US" sz="2800" b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722313" y="4279900"/>
            <a:ext cx="3508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carbon dioxide (CO</a:t>
            </a:r>
            <a:r>
              <a:rPr lang="en-US" sz="2800" b="0" baseline="-25000">
                <a:solidFill>
                  <a:srgbClr val="FF0000"/>
                </a:solidFill>
              </a:rPr>
              <a:t>2</a:t>
            </a:r>
            <a:r>
              <a:rPr lang="en-US" sz="2800" b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366963" y="3089275"/>
            <a:ext cx="895350" cy="1074738"/>
            <a:chOff x="7020" y="7200"/>
            <a:chExt cx="900" cy="1080"/>
          </a:xfrm>
        </p:grpSpPr>
        <p:sp>
          <p:nvSpPr>
            <p:cNvPr id="43132" name="Text Box 9"/>
            <p:cNvSpPr txBox="1">
              <a:spLocks noChangeArrowheads="1"/>
            </p:cNvSpPr>
            <p:nvPr/>
          </p:nvSpPr>
          <p:spPr bwMode="auto">
            <a:xfrm>
              <a:off x="702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33" name="Text Box 10"/>
            <p:cNvSpPr txBox="1">
              <a:spLocks noChangeArrowheads="1"/>
            </p:cNvSpPr>
            <p:nvPr/>
          </p:nvSpPr>
          <p:spPr bwMode="auto">
            <a:xfrm>
              <a:off x="738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x</a:t>
              </a:r>
              <a:endParaRPr lang="en-US" sz="1300" b="0"/>
            </a:p>
          </p:txBody>
        </p:sp>
        <p:sp>
          <p:nvSpPr>
            <p:cNvPr id="43134" name="Text Box 11"/>
            <p:cNvSpPr txBox="1">
              <a:spLocks noChangeArrowheads="1"/>
            </p:cNvSpPr>
            <p:nvPr/>
          </p:nvSpPr>
          <p:spPr bwMode="auto">
            <a:xfrm>
              <a:off x="7200" y="72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  <p:sp>
          <p:nvSpPr>
            <p:cNvPr id="43135" name="Text Box 12"/>
            <p:cNvSpPr txBox="1">
              <a:spLocks noChangeArrowheads="1"/>
            </p:cNvSpPr>
            <p:nvPr/>
          </p:nvSpPr>
          <p:spPr bwMode="auto">
            <a:xfrm>
              <a:off x="702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36" name="Text Box 13"/>
            <p:cNvSpPr txBox="1">
              <a:spLocks noChangeArrowheads="1"/>
            </p:cNvSpPr>
            <p:nvPr/>
          </p:nvSpPr>
          <p:spPr bwMode="auto">
            <a:xfrm>
              <a:off x="720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37" name="Text Box 14"/>
            <p:cNvSpPr txBox="1">
              <a:spLocks noChangeArrowheads="1"/>
            </p:cNvSpPr>
            <p:nvPr/>
          </p:nvSpPr>
          <p:spPr bwMode="auto">
            <a:xfrm>
              <a:off x="738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38" name="Text Box 15"/>
            <p:cNvSpPr txBox="1">
              <a:spLocks noChangeArrowheads="1"/>
            </p:cNvSpPr>
            <p:nvPr/>
          </p:nvSpPr>
          <p:spPr bwMode="auto">
            <a:xfrm>
              <a:off x="7200" y="738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/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139" name="Text Box 16"/>
            <p:cNvSpPr txBox="1">
              <a:spLocks noChangeArrowheads="1"/>
            </p:cNvSpPr>
            <p:nvPr/>
          </p:nvSpPr>
          <p:spPr bwMode="auto">
            <a:xfrm>
              <a:off x="738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x</a:t>
              </a:r>
              <a:endParaRPr lang="en-US" sz="1300" b="0"/>
            </a:p>
          </p:txBody>
        </p:sp>
      </p:grp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785938" y="2424113"/>
            <a:ext cx="1946275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92538" y="1695450"/>
            <a:ext cx="896937" cy="1074738"/>
            <a:chOff x="9360" y="6480"/>
            <a:chExt cx="900" cy="1080"/>
          </a:xfrm>
        </p:grpSpPr>
        <p:sp>
          <p:nvSpPr>
            <p:cNvPr id="43124" name="Text Box 25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5" name="Text Box 26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6" name="Text Box 27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7" name="Text Box 28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8" name="Text Box 29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9" name="Text Box 30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30" name="Text Box 31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/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131" name="Text Box 32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833563" y="2498725"/>
            <a:ext cx="896937" cy="1074738"/>
            <a:chOff x="5400" y="6480"/>
            <a:chExt cx="900" cy="1080"/>
          </a:xfrm>
        </p:grpSpPr>
        <p:sp>
          <p:nvSpPr>
            <p:cNvPr id="43116" name="Text Box 40"/>
            <p:cNvSpPr txBox="1">
              <a:spLocks noChangeArrowheads="1"/>
            </p:cNvSpPr>
            <p:nvPr/>
          </p:nvSpPr>
          <p:spPr bwMode="auto">
            <a:xfrm>
              <a:off x="540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7" name="Text Box 41"/>
            <p:cNvSpPr txBox="1">
              <a:spLocks noChangeArrowheads="1"/>
            </p:cNvSpPr>
            <p:nvPr/>
          </p:nvSpPr>
          <p:spPr bwMode="auto">
            <a:xfrm>
              <a:off x="576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8" name="Text Box 42"/>
            <p:cNvSpPr txBox="1">
              <a:spLocks noChangeArrowheads="1"/>
            </p:cNvSpPr>
            <p:nvPr/>
          </p:nvSpPr>
          <p:spPr bwMode="auto">
            <a:xfrm>
              <a:off x="558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9" name="Text Box 43"/>
            <p:cNvSpPr txBox="1">
              <a:spLocks noChangeArrowheads="1"/>
            </p:cNvSpPr>
            <p:nvPr/>
          </p:nvSpPr>
          <p:spPr bwMode="auto">
            <a:xfrm>
              <a:off x="54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0" name="Text Box 44"/>
            <p:cNvSpPr txBox="1">
              <a:spLocks noChangeArrowheads="1"/>
            </p:cNvSpPr>
            <p:nvPr/>
          </p:nvSpPr>
          <p:spPr bwMode="auto">
            <a:xfrm>
              <a:off x="558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1" name="Text Box 45"/>
            <p:cNvSpPr txBox="1">
              <a:spLocks noChangeArrowheads="1"/>
            </p:cNvSpPr>
            <p:nvPr/>
          </p:nvSpPr>
          <p:spPr bwMode="auto">
            <a:xfrm>
              <a:off x="576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22" name="Text Box 46"/>
            <p:cNvSpPr txBox="1">
              <a:spLocks noChangeArrowheads="1"/>
            </p:cNvSpPr>
            <p:nvPr/>
          </p:nvSpPr>
          <p:spPr bwMode="auto">
            <a:xfrm>
              <a:off x="558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/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123" name="Text Box 47"/>
            <p:cNvSpPr txBox="1">
              <a:spLocks noChangeArrowheads="1"/>
            </p:cNvSpPr>
            <p:nvPr/>
          </p:nvSpPr>
          <p:spPr bwMode="auto">
            <a:xfrm>
              <a:off x="57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908300" y="2498725"/>
            <a:ext cx="896938" cy="1074738"/>
            <a:chOff x="7740" y="6300"/>
            <a:chExt cx="900" cy="1080"/>
          </a:xfrm>
        </p:grpSpPr>
        <p:sp>
          <p:nvSpPr>
            <p:cNvPr id="43108" name="Text Box 58"/>
            <p:cNvSpPr txBox="1">
              <a:spLocks noChangeArrowheads="1"/>
            </p:cNvSpPr>
            <p:nvPr/>
          </p:nvSpPr>
          <p:spPr bwMode="auto">
            <a:xfrm>
              <a:off x="77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9" name="Text Box 59"/>
            <p:cNvSpPr txBox="1">
              <a:spLocks noChangeArrowheads="1"/>
            </p:cNvSpPr>
            <p:nvPr/>
          </p:nvSpPr>
          <p:spPr bwMode="auto">
            <a:xfrm>
              <a:off x="810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0" name="Text Box 60"/>
            <p:cNvSpPr txBox="1">
              <a:spLocks noChangeArrowheads="1"/>
            </p:cNvSpPr>
            <p:nvPr/>
          </p:nvSpPr>
          <p:spPr bwMode="auto">
            <a:xfrm>
              <a:off x="792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1" name="Text Box 61"/>
            <p:cNvSpPr txBox="1">
              <a:spLocks noChangeArrowheads="1"/>
            </p:cNvSpPr>
            <p:nvPr/>
          </p:nvSpPr>
          <p:spPr bwMode="auto">
            <a:xfrm>
              <a:off x="792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2" name="Text Box 62"/>
            <p:cNvSpPr txBox="1">
              <a:spLocks noChangeArrowheads="1"/>
            </p:cNvSpPr>
            <p:nvPr/>
          </p:nvSpPr>
          <p:spPr bwMode="auto">
            <a:xfrm>
              <a:off x="810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13" name="Text Box 63"/>
            <p:cNvSpPr txBox="1">
              <a:spLocks noChangeArrowheads="1"/>
            </p:cNvSpPr>
            <p:nvPr/>
          </p:nvSpPr>
          <p:spPr bwMode="auto">
            <a:xfrm>
              <a:off x="7920" y="648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/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114" name="Text Box 64"/>
            <p:cNvSpPr txBox="1">
              <a:spLocks noChangeArrowheads="1"/>
            </p:cNvSpPr>
            <p:nvPr/>
          </p:nvSpPr>
          <p:spPr bwMode="auto">
            <a:xfrm>
              <a:off x="810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  <p:sp>
          <p:nvSpPr>
            <p:cNvPr id="43115" name="Text Box 65"/>
            <p:cNvSpPr txBox="1">
              <a:spLocks noChangeArrowheads="1"/>
            </p:cNvSpPr>
            <p:nvPr/>
          </p:nvSpPr>
          <p:spPr bwMode="auto">
            <a:xfrm>
              <a:off x="8100" y="67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529138" y="992188"/>
            <a:ext cx="896937" cy="1074737"/>
            <a:chOff x="9360" y="6480"/>
            <a:chExt cx="900" cy="1080"/>
          </a:xfrm>
        </p:grpSpPr>
        <p:sp>
          <p:nvSpPr>
            <p:cNvPr id="43100" name="Text Box 67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1" name="Text Box 68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2" name="Text Box 69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3" name="Text Box 70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4" name="Text Box 71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5" name="Text Box 72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106" name="Text Box 73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/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107" name="Text Box 74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3033713" y="1211263"/>
            <a:ext cx="896937" cy="1074737"/>
            <a:chOff x="9360" y="6480"/>
            <a:chExt cx="900" cy="1080"/>
          </a:xfrm>
        </p:grpSpPr>
        <p:sp>
          <p:nvSpPr>
            <p:cNvPr id="43092" name="Text Box 76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3" name="Text Box 77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4" name="Text Box 78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5" name="Text Box 79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6" name="Text Box 80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7" name="Text Box 81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98" name="Text Box 82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>
                  <a:latin typeface="Times New Roman" pitchFamily="18" charset="0"/>
                </a:rPr>
                <a:t> </a:t>
              </a:r>
              <a:r>
                <a:rPr lang="en-US" sz="28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3099" name="Text Box 83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2357438" y="2768600"/>
            <a:ext cx="800100" cy="557213"/>
            <a:chOff x="3709" y="2518"/>
            <a:chExt cx="504" cy="351"/>
          </a:xfrm>
        </p:grpSpPr>
        <p:sp>
          <p:nvSpPr>
            <p:cNvPr id="43086" name="Rectangle 94"/>
            <p:cNvSpPr>
              <a:spLocks noChangeArrowheads="1"/>
            </p:cNvSpPr>
            <p:nvPr/>
          </p:nvSpPr>
          <p:spPr bwMode="auto">
            <a:xfrm>
              <a:off x="3727" y="2521"/>
              <a:ext cx="120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7" name="Rectangle 96"/>
            <p:cNvSpPr>
              <a:spLocks noChangeArrowheads="1"/>
            </p:cNvSpPr>
            <p:nvPr/>
          </p:nvSpPr>
          <p:spPr bwMode="auto">
            <a:xfrm rot="-5400000">
              <a:off x="3904" y="2683"/>
              <a:ext cx="120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8" name="Rectangle 97"/>
            <p:cNvSpPr>
              <a:spLocks noChangeArrowheads="1"/>
            </p:cNvSpPr>
            <p:nvPr/>
          </p:nvSpPr>
          <p:spPr bwMode="auto">
            <a:xfrm>
              <a:off x="4051" y="2518"/>
              <a:ext cx="120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Line 98"/>
            <p:cNvSpPr>
              <a:spLocks noChangeShapeType="1"/>
            </p:cNvSpPr>
            <p:nvPr/>
          </p:nvSpPr>
          <p:spPr bwMode="auto">
            <a:xfrm>
              <a:off x="3709" y="2629"/>
              <a:ext cx="1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99"/>
            <p:cNvSpPr>
              <a:spLocks noChangeShapeType="1"/>
            </p:cNvSpPr>
            <p:nvPr/>
          </p:nvSpPr>
          <p:spPr bwMode="auto">
            <a:xfrm>
              <a:off x="4063" y="2626"/>
              <a:ext cx="1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Line 101"/>
            <p:cNvSpPr>
              <a:spLocks noChangeShapeType="1"/>
            </p:cNvSpPr>
            <p:nvPr/>
          </p:nvSpPr>
          <p:spPr bwMode="auto">
            <a:xfrm rot="-5400000">
              <a:off x="3899" y="2805"/>
              <a:ext cx="12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560513" y="1473200"/>
            <a:ext cx="896937" cy="1074738"/>
            <a:chOff x="9360" y="6480"/>
            <a:chExt cx="900" cy="1080"/>
          </a:xfrm>
        </p:grpSpPr>
        <p:sp>
          <p:nvSpPr>
            <p:cNvPr id="43078" name="Text Box 112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300"/>
            </a:p>
          </p:txBody>
        </p:sp>
        <p:sp>
          <p:nvSpPr>
            <p:cNvPr id="43079" name="Text Box 113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080" name="Text Box 114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081" name="Text Box 115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082" name="Text Box 116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</a:p>
          </p:txBody>
        </p:sp>
        <p:sp>
          <p:nvSpPr>
            <p:cNvPr id="43083" name="Text Box 117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300" b="0"/>
            </a:p>
          </p:txBody>
        </p:sp>
        <p:sp>
          <p:nvSpPr>
            <p:cNvPr id="43084" name="Text Box 118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N</a:t>
              </a:r>
              <a:r>
                <a:rPr lang="en-US" sz="1600" b="0"/>
                <a:t> </a:t>
              </a:r>
              <a:r>
                <a:rPr lang="en-US" sz="1300"/>
                <a:t>o</a:t>
              </a:r>
            </a:p>
          </p:txBody>
        </p:sp>
        <p:sp>
          <p:nvSpPr>
            <p:cNvPr id="43085" name="Text Box 119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</a:t>
              </a:r>
              <a:endParaRPr lang="en-US" sz="1300" b="0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744538" y="4883150"/>
            <a:ext cx="788987" cy="946150"/>
            <a:chOff x="2340" y="6660"/>
            <a:chExt cx="900" cy="1080"/>
          </a:xfrm>
        </p:grpSpPr>
        <p:sp>
          <p:nvSpPr>
            <p:cNvPr id="43073" name="Text Box 123"/>
            <p:cNvSpPr txBox="1">
              <a:spLocks noChangeArrowheads="1"/>
            </p:cNvSpPr>
            <p:nvPr/>
          </p:nvSpPr>
          <p:spPr bwMode="auto">
            <a:xfrm>
              <a:off x="27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074" name="Text Box 124"/>
            <p:cNvSpPr txBox="1">
              <a:spLocks noChangeArrowheads="1"/>
            </p:cNvSpPr>
            <p:nvPr/>
          </p:nvSpPr>
          <p:spPr bwMode="auto">
            <a:xfrm>
              <a:off x="2520" y="6840"/>
              <a:ext cx="5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C</a:t>
              </a:r>
            </a:p>
          </p:txBody>
        </p:sp>
        <p:sp>
          <p:nvSpPr>
            <p:cNvPr id="43075" name="Text Box 125"/>
            <p:cNvSpPr txBox="1">
              <a:spLocks noChangeArrowheads="1"/>
            </p:cNvSpPr>
            <p:nvPr/>
          </p:nvSpPr>
          <p:spPr bwMode="auto">
            <a:xfrm>
              <a:off x="2520" y="72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076" name="Text Box 126"/>
            <p:cNvSpPr txBox="1">
              <a:spLocks noChangeArrowheads="1"/>
            </p:cNvSpPr>
            <p:nvPr/>
          </p:nvSpPr>
          <p:spPr bwMode="auto">
            <a:xfrm>
              <a:off x="234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o</a:t>
              </a:r>
              <a:endParaRPr lang="en-US" sz="1300" b="0"/>
            </a:p>
          </p:txBody>
        </p:sp>
        <p:sp>
          <p:nvSpPr>
            <p:cNvPr id="43077" name="Text Box 127"/>
            <p:cNvSpPr txBox="1">
              <a:spLocks noChangeArrowheads="1"/>
            </p:cNvSpPr>
            <p:nvPr/>
          </p:nvSpPr>
          <p:spPr bwMode="auto">
            <a:xfrm>
              <a:off x="270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o</a:t>
              </a:r>
              <a:endParaRPr lang="en-US" sz="1300" b="0"/>
            </a:p>
          </p:txBody>
        </p:sp>
      </p:grpSp>
      <p:grpSp>
        <p:nvGrpSpPr>
          <p:cNvPr id="12" name="Group 128"/>
          <p:cNvGrpSpPr>
            <a:grpSpLocks/>
          </p:cNvGrpSpPr>
          <p:nvPr/>
        </p:nvGrpSpPr>
        <p:grpSpPr bwMode="auto">
          <a:xfrm>
            <a:off x="2320925" y="4854575"/>
            <a:ext cx="1104900" cy="946150"/>
            <a:chOff x="3420" y="5940"/>
            <a:chExt cx="1260" cy="1080"/>
          </a:xfrm>
        </p:grpSpPr>
        <p:sp>
          <p:nvSpPr>
            <p:cNvPr id="43066" name="Text Box 129"/>
            <p:cNvSpPr txBox="1">
              <a:spLocks noChangeArrowheads="1"/>
            </p:cNvSpPr>
            <p:nvPr/>
          </p:nvSpPr>
          <p:spPr bwMode="auto">
            <a:xfrm>
              <a:off x="342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7" name="Text Box 130"/>
            <p:cNvSpPr txBox="1">
              <a:spLocks noChangeArrowheads="1"/>
            </p:cNvSpPr>
            <p:nvPr/>
          </p:nvSpPr>
          <p:spPr bwMode="auto">
            <a:xfrm>
              <a:off x="3780" y="59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8" name="Text Box 131"/>
            <p:cNvSpPr txBox="1">
              <a:spLocks noChangeArrowheads="1"/>
            </p:cNvSpPr>
            <p:nvPr/>
          </p:nvSpPr>
          <p:spPr bwMode="auto">
            <a:xfrm>
              <a:off x="3600" y="59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9" name="Text Box 132"/>
            <p:cNvSpPr txBox="1">
              <a:spLocks noChangeArrowheads="1"/>
            </p:cNvSpPr>
            <p:nvPr/>
          </p:nvSpPr>
          <p:spPr bwMode="auto">
            <a:xfrm>
              <a:off x="3420" y="61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70" name="Text Box 133"/>
            <p:cNvSpPr txBox="1">
              <a:spLocks noChangeArrowheads="1"/>
            </p:cNvSpPr>
            <p:nvPr/>
          </p:nvSpPr>
          <p:spPr bwMode="auto">
            <a:xfrm>
              <a:off x="378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71" name="Text Box 134"/>
            <p:cNvSpPr txBox="1">
              <a:spLocks noChangeArrowheads="1"/>
            </p:cNvSpPr>
            <p:nvPr/>
          </p:nvSpPr>
          <p:spPr bwMode="auto">
            <a:xfrm>
              <a:off x="3600" y="6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O</a:t>
              </a:r>
            </a:p>
          </p:txBody>
        </p:sp>
        <p:sp>
          <p:nvSpPr>
            <p:cNvPr id="43072" name="Text Box 135"/>
            <p:cNvSpPr txBox="1">
              <a:spLocks noChangeArrowheads="1"/>
            </p:cNvSpPr>
            <p:nvPr/>
          </p:nvSpPr>
          <p:spPr bwMode="auto">
            <a:xfrm>
              <a:off x="3780" y="612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x</a:t>
              </a:r>
              <a:endParaRPr lang="en-US" sz="1300" b="0"/>
            </a:p>
          </p:txBody>
        </p:sp>
      </p:grpSp>
      <p:sp>
        <p:nvSpPr>
          <p:cNvPr id="53385" name="Freeform 137"/>
          <p:cNvSpPr>
            <a:spLocks/>
          </p:cNvSpPr>
          <p:nvPr/>
        </p:nvSpPr>
        <p:spPr bwMode="auto">
          <a:xfrm>
            <a:off x="4027488" y="5732463"/>
            <a:ext cx="439737" cy="0"/>
          </a:xfrm>
          <a:custGeom>
            <a:avLst/>
            <a:gdLst>
              <a:gd name="T0" fmla="*/ 2147483647 w 501"/>
              <a:gd name="T1" fmla="*/ 0 h 1"/>
              <a:gd name="T2" fmla="*/ 0 w 501"/>
              <a:gd name="T3" fmla="*/ 0 h 1"/>
              <a:gd name="T4" fmla="*/ 0 60000 65536"/>
              <a:gd name="T5" fmla="*/ 0 60000 65536"/>
              <a:gd name="T6" fmla="*/ 0 w 501"/>
              <a:gd name="T7" fmla="*/ 0 h 1"/>
              <a:gd name="T8" fmla="*/ 501 w 501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1">
                <a:moveTo>
                  <a:pt x="501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5016500" y="5086350"/>
            <a:ext cx="1103313" cy="946150"/>
            <a:chOff x="3070" y="2799"/>
            <a:chExt cx="695" cy="596"/>
          </a:xfrm>
        </p:grpSpPr>
        <p:sp>
          <p:nvSpPr>
            <p:cNvPr id="43059" name="Text Box 138"/>
            <p:cNvSpPr txBox="1">
              <a:spLocks noChangeArrowheads="1"/>
            </p:cNvSpPr>
            <p:nvPr/>
          </p:nvSpPr>
          <p:spPr bwMode="auto">
            <a:xfrm>
              <a:off x="3368" y="2998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/>
                <a:t> </a:t>
              </a:r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0" name="Text Box 139"/>
            <p:cNvSpPr txBox="1">
              <a:spLocks noChangeArrowheads="1"/>
            </p:cNvSpPr>
            <p:nvPr/>
          </p:nvSpPr>
          <p:spPr bwMode="auto">
            <a:xfrm>
              <a:off x="3268" y="2799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1" name="Text Box 140"/>
            <p:cNvSpPr txBox="1">
              <a:spLocks noChangeArrowheads="1"/>
            </p:cNvSpPr>
            <p:nvPr/>
          </p:nvSpPr>
          <p:spPr bwMode="auto">
            <a:xfrm>
              <a:off x="3169" y="2799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2" name="Text Box 141"/>
            <p:cNvSpPr txBox="1">
              <a:spLocks noChangeArrowheads="1"/>
            </p:cNvSpPr>
            <p:nvPr/>
          </p:nvSpPr>
          <p:spPr bwMode="auto">
            <a:xfrm>
              <a:off x="3070" y="2898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3" name="Text Box 142"/>
            <p:cNvSpPr txBox="1">
              <a:spLocks noChangeArrowheads="1"/>
            </p:cNvSpPr>
            <p:nvPr/>
          </p:nvSpPr>
          <p:spPr bwMode="auto">
            <a:xfrm>
              <a:off x="3268" y="3097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64" name="Text Box 143"/>
            <p:cNvSpPr txBox="1">
              <a:spLocks noChangeArrowheads="1"/>
            </p:cNvSpPr>
            <p:nvPr/>
          </p:nvSpPr>
          <p:spPr bwMode="auto">
            <a:xfrm>
              <a:off x="3169" y="2898"/>
              <a:ext cx="397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O</a:t>
              </a:r>
            </a:p>
          </p:txBody>
        </p:sp>
        <p:sp>
          <p:nvSpPr>
            <p:cNvPr id="43065" name="Text Box 144"/>
            <p:cNvSpPr txBox="1">
              <a:spLocks noChangeArrowheads="1"/>
            </p:cNvSpPr>
            <p:nvPr/>
          </p:nvSpPr>
          <p:spPr bwMode="auto">
            <a:xfrm>
              <a:off x="3268" y="2898"/>
              <a:ext cx="4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x</a:t>
              </a:r>
              <a:endParaRPr lang="en-US" sz="1300" b="0"/>
            </a:p>
          </p:txBody>
        </p:sp>
      </p:grp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3438525" y="5086350"/>
            <a:ext cx="788988" cy="946150"/>
            <a:chOff x="2076" y="2799"/>
            <a:chExt cx="497" cy="596"/>
          </a:xfrm>
        </p:grpSpPr>
        <p:sp>
          <p:nvSpPr>
            <p:cNvPr id="43052" name="Text Box 145"/>
            <p:cNvSpPr txBox="1">
              <a:spLocks noChangeArrowheads="1"/>
            </p:cNvSpPr>
            <p:nvPr/>
          </p:nvSpPr>
          <p:spPr bwMode="auto">
            <a:xfrm>
              <a:off x="2076" y="2998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53" name="Text Box 146"/>
            <p:cNvSpPr txBox="1">
              <a:spLocks noChangeArrowheads="1"/>
            </p:cNvSpPr>
            <p:nvPr/>
          </p:nvSpPr>
          <p:spPr bwMode="auto">
            <a:xfrm>
              <a:off x="2275" y="2799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54" name="Text Box 147"/>
            <p:cNvSpPr txBox="1">
              <a:spLocks noChangeArrowheads="1"/>
            </p:cNvSpPr>
            <p:nvPr/>
          </p:nvSpPr>
          <p:spPr bwMode="auto">
            <a:xfrm>
              <a:off x="2175" y="2799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55" name="Text Box 148"/>
            <p:cNvSpPr txBox="1">
              <a:spLocks noChangeArrowheads="1"/>
            </p:cNvSpPr>
            <p:nvPr/>
          </p:nvSpPr>
          <p:spPr bwMode="auto">
            <a:xfrm>
              <a:off x="2076" y="2898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56" name="Text Box 149"/>
            <p:cNvSpPr txBox="1">
              <a:spLocks noChangeArrowheads="1"/>
            </p:cNvSpPr>
            <p:nvPr/>
          </p:nvSpPr>
          <p:spPr bwMode="auto">
            <a:xfrm>
              <a:off x="2275" y="3097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57" name="Text Box 150"/>
            <p:cNvSpPr txBox="1">
              <a:spLocks noChangeArrowheads="1"/>
            </p:cNvSpPr>
            <p:nvPr/>
          </p:nvSpPr>
          <p:spPr bwMode="auto">
            <a:xfrm>
              <a:off x="2159" y="2884"/>
              <a:ext cx="27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O</a:t>
              </a:r>
            </a:p>
          </p:txBody>
        </p:sp>
        <p:sp>
          <p:nvSpPr>
            <p:cNvPr id="43058" name="Text Box 151"/>
            <p:cNvSpPr txBox="1">
              <a:spLocks noChangeArrowheads="1"/>
            </p:cNvSpPr>
            <p:nvPr/>
          </p:nvSpPr>
          <p:spPr bwMode="auto">
            <a:xfrm>
              <a:off x="2275" y="2898"/>
              <a:ext cx="2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x</a:t>
              </a:r>
              <a:endParaRPr lang="en-US" sz="1300" b="0"/>
            </a:p>
          </p:txBody>
        </p:sp>
      </p:grpSp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4227513" y="5086350"/>
            <a:ext cx="788987" cy="946150"/>
            <a:chOff x="2340" y="6660"/>
            <a:chExt cx="900" cy="1080"/>
          </a:xfrm>
        </p:grpSpPr>
        <p:sp>
          <p:nvSpPr>
            <p:cNvPr id="43047" name="Text Box 153"/>
            <p:cNvSpPr txBox="1">
              <a:spLocks noChangeArrowheads="1"/>
            </p:cNvSpPr>
            <p:nvPr/>
          </p:nvSpPr>
          <p:spPr bwMode="auto">
            <a:xfrm>
              <a:off x="27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048" name="Text Box 154"/>
            <p:cNvSpPr txBox="1">
              <a:spLocks noChangeArrowheads="1"/>
            </p:cNvSpPr>
            <p:nvPr/>
          </p:nvSpPr>
          <p:spPr bwMode="auto">
            <a:xfrm>
              <a:off x="2520" y="6840"/>
              <a:ext cx="5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C</a:t>
              </a:r>
            </a:p>
          </p:txBody>
        </p:sp>
        <p:sp>
          <p:nvSpPr>
            <p:cNvPr id="43049" name="Text Box 155"/>
            <p:cNvSpPr txBox="1">
              <a:spLocks noChangeArrowheads="1"/>
            </p:cNvSpPr>
            <p:nvPr/>
          </p:nvSpPr>
          <p:spPr bwMode="auto">
            <a:xfrm>
              <a:off x="2520" y="72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o</a:t>
              </a:r>
              <a:endParaRPr lang="en-US" sz="1300" b="0"/>
            </a:p>
          </p:txBody>
        </p:sp>
        <p:sp>
          <p:nvSpPr>
            <p:cNvPr id="43050" name="Text Box 156"/>
            <p:cNvSpPr txBox="1">
              <a:spLocks noChangeArrowheads="1"/>
            </p:cNvSpPr>
            <p:nvPr/>
          </p:nvSpPr>
          <p:spPr bwMode="auto">
            <a:xfrm>
              <a:off x="234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o</a:t>
              </a:r>
              <a:endParaRPr lang="en-US" sz="1300" b="0"/>
            </a:p>
          </p:txBody>
        </p:sp>
        <p:sp>
          <p:nvSpPr>
            <p:cNvPr id="43051" name="Text Box 157"/>
            <p:cNvSpPr txBox="1">
              <a:spLocks noChangeArrowheads="1"/>
            </p:cNvSpPr>
            <p:nvPr/>
          </p:nvSpPr>
          <p:spPr bwMode="auto">
            <a:xfrm>
              <a:off x="270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o</a:t>
              </a:r>
              <a:endParaRPr lang="en-US" sz="1300" b="0"/>
            </a:p>
          </p:txBody>
        </p:sp>
      </p:grpSp>
      <p:sp>
        <p:nvSpPr>
          <p:cNvPr id="53406" name="Freeform 158"/>
          <p:cNvSpPr>
            <a:spLocks/>
          </p:cNvSpPr>
          <p:nvPr/>
        </p:nvSpPr>
        <p:spPr bwMode="auto">
          <a:xfrm>
            <a:off x="4137025" y="5403850"/>
            <a:ext cx="187325" cy="9525"/>
          </a:xfrm>
          <a:custGeom>
            <a:avLst/>
            <a:gdLst>
              <a:gd name="T0" fmla="*/ 2147483647 w 213"/>
              <a:gd name="T1" fmla="*/ 0 h 12"/>
              <a:gd name="T2" fmla="*/ 0 w 213"/>
              <a:gd name="T3" fmla="*/ 2147483647 h 12"/>
              <a:gd name="T4" fmla="*/ 0 60000 65536"/>
              <a:gd name="T5" fmla="*/ 0 60000 65536"/>
              <a:gd name="T6" fmla="*/ 0 w 213"/>
              <a:gd name="T7" fmla="*/ 0 h 12"/>
              <a:gd name="T8" fmla="*/ 213 w 213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12">
                <a:moveTo>
                  <a:pt x="213" y="0"/>
                </a:moveTo>
                <a:lnTo>
                  <a:pt x="0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07" name="Freeform 159"/>
          <p:cNvSpPr>
            <a:spLocks/>
          </p:cNvSpPr>
          <p:nvPr/>
        </p:nvSpPr>
        <p:spPr bwMode="auto">
          <a:xfrm>
            <a:off x="4906963" y="5589588"/>
            <a:ext cx="492125" cy="120650"/>
          </a:xfrm>
          <a:custGeom>
            <a:avLst/>
            <a:gdLst>
              <a:gd name="T0" fmla="*/ 2147483647 w 563"/>
              <a:gd name="T1" fmla="*/ 2147483647 h 138"/>
              <a:gd name="T2" fmla="*/ 0 w 563"/>
              <a:gd name="T3" fmla="*/ 0 h 138"/>
              <a:gd name="T4" fmla="*/ 0 60000 65536"/>
              <a:gd name="T5" fmla="*/ 0 60000 65536"/>
              <a:gd name="T6" fmla="*/ 0 w 563"/>
              <a:gd name="T7" fmla="*/ 0 h 138"/>
              <a:gd name="T8" fmla="*/ 563 w 563"/>
              <a:gd name="T9" fmla="*/ 138 h 1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3" h="138">
                <a:moveTo>
                  <a:pt x="563" y="1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08" name="Freeform 160"/>
          <p:cNvSpPr>
            <a:spLocks/>
          </p:cNvSpPr>
          <p:nvPr/>
        </p:nvSpPr>
        <p:spPr bwMode="auto">
          <a:xfrm>
            <a:off x="4806950" y="5249863"/>
            <a:ext cx="296863" cy="120650"/>
          </a:xfrm>
          <a:custGeom>
            <a:avLst/>
            <a:gdLst>
              <a:gd name="T0" fmla="*/ 2147483647 w 338"/>
              <a:gd name="T1" fmla="*/ 2147483647 h 138"/>
              <a:gd name="T2" fmla="*/ 0 w 338"/>
              <a:gd name="T3" fmla="*/ 0 h 138"/>
              <a:gd name="T4" fmla="*/ 0 60000 65536"/>
              <a:gd name="T5" fmla="*/ 0 60000 65536"/>
              <a:gd name="T6" fmla="*/ 0 w 338"/>
              <a:gd name="T7" fmla="*/ 0 h 138"/>
              <a:gd name="T8" fmla="*/ 338 w 338"/>
              <a:gd name="T9" fmla="*/ 138 h 1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8" h="138">
                <a:moveTo>
                  <a:pt x="338" y="1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78"/>
          <p:cNvGrpSpPr>
            <a:grpSpLocks/>
          </p:cNvGrpSpPr>
          <p:nvPr/>
        </p:nvGrpSpPr>
        <p:grpSpPr bwMode="auto">
          <a:xfrm>
            <a:off x="6062663" y="5086350"/>
            <a:ext cx="2265362" cy="960438"/>
            <a:chOff x="3729" y="2799"/>
            <a:chExt cx="1427" cy="605"/>
          </a:xfrm>
        </p:grpSpPr>
        <p:sp>
          <p:nvSpPr>
            <p:cNvPr id="43042" name="Text Box 162"/>
            <p:cNvSpPr txBox="1">
              <a:spLocks noChangeArrowheads="1"/>
            </p:cNvSpPr>
            <p:nvPr/>
          </p:nvSpPr>
          <p:spPr bwMode="auto">
            <a:xfrm>
              <a:off x="3964" y="2898"/>
              <a:ext cx="119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O = C = O</a:t>
              </a:r>
            </a:p>
          </p:txBody>
        </p:sp>
        <p:sp>
          <p:nvSpPr>
            <p:cNvPr id="43043" name="Text Box 163"/>
            <p:cNvSpPr txBox="1">
              <a:spLocks noChangeArrowheads="1"/>
            </p:cNvSpPr>
            <p:nvPr/>
          </p:nvSpPr>
          <p:spPr bwMode="auto">
            <a:xfrm>
              <a:off x="4641" y="2799"/>
              <a:ext cx="4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   x x</a:t>
              </a:r>
              <a:endParaRPr lang="en-US" sz="1300" b="0"/>
            </a:p>
          </p:txBody>
        </p:sp>
        <p:sp>
          <p:nvSpPr>
            <p:cNvPr id="43044" name="Text Box 164"/>
            <p:cNvSpPr txBox="1">
              <a:spLocks noChangeArrowheads="1"/>
            </p:cNvSpPr>
            <p:nvPr/>
          </p:nvSpPr>
          <p:spPr bwMode="auto">
            <a:xfrm>
              <a:off x="4641" y="3106"/>
              <a:ext cx="4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   x x</a:t>
              </a:r>
              <a:endParaRPr lang="en-US" sz="1300" b="0"/>
            </a:p>
          </p:txBody>
        </p:sp>
        <p:sp>
          <p:nvSpPr>
            <p:cNvPr id="43045" name="Text Box 165"/>
            <p:cNvSpPr txBox="1">
              <a:spLocks noChangeArrowheads="1"/>
            </p:cNvSpPr>
            <p:nvPr/>
          </p:nvSpPr>
          <p:spPr bwMode="auto">
            <a:xfrm>
              <a:off x="3729" y="3106"/>
              <a:ext cx="69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     x x</a:t>
              </a:r>
              <a:endParaRPr lang="en-US" sz="1300" b="0"/>
            </a:p>
          </p:txBody>
        </p:sp>
        <p:sp>
          <p:nvSpPr>
            <p:cNvPr id="43046" name="Text Box 166"/>
            <p:cNvSpPr txBox="1">
              <a:spLocks noChangeArrowheads="1"/>
            </p:cNvSpPr>
            <p:nvPr/>
          </p:nvSpPr>
          <p:spPr bwMode="auto">
            <a:xfrm>
              <a:off x="3738" y="2799"/>
              <a:ext cx="69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     x x</a:t>
              </a:r>
              <a:endParaRPr lang="en-US" sz="1300" b="0"/>
            </a:p>
          </p:txBody>
        </p:sp>
      </p:grpSp>
      <p:sp>
        <p:nvSpPr>
          <p:cNvPr id="53415" name="Rectangle 167"/>
          <p:cNvSpPr>
            <a:spLocks noChangeArrowheads="1"/>
          </p:cNvSpPr>
          <p:nvPr/>
        </p:nvSpPr>
        <p:spPr bwMode="auto">
          <a:xfrm>
            <a:off x="6421438" y="5086350"/>
            <a:ext cx="18796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8"/>
          <p:cNvGrpSpPr>
            <a:grpSpLocks/>
          </p:cNvGrpSpPr>
          <p:nvPr/>
        </p:nvGrpSpPr>
        <p:grpSpPr bwMode="auto">
          <a:xfrm>
            <a:off x="1573213" y="5427663"/>
            <a:ext cx="1104900" cy="946150"/>
            <a:chOff x="3420" y="5940"/>
            <a:chExt cx="1260" cy="1080"/>
          </a:xfrm>
        </p:grpSpPr>
        <p:sp>
          <p:nvSpPr>
            <p:cNvPr id="43035" name="Text Box 169"/>
            <p:cNvSpPr txBox="1">
              <a:spLocks noChangeArrowheads="1"/>
            </p:cNvSpPr>
            <p:nvPr/>
          </p:nvSpPr>
          <p:spPr bwMode="auto">
            <a:xfrm>
              <a:off x="342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36" name="Text Box 170"/>
            <p:cNvSpPr txBox="1">
              <a:spLocks noChangeArrowheads="1"/>
            </p:cNvSpPr>
            <p:nvPr/>
          </p:nvSpPr>
          <p:spPr bwMode="auto">
            <a:xfrm>
              <a:off x="3780" y="59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37" name="Text Box 171"/>
            <p:cNvSpPr txBox="1">
              <a:spLocks noChangeArrowheads="1"/>
            </p:cNvSpPr>
            <p:nvPr/>
          </p:nvSpPr>
          <p:spPr bwMode="auto">
            <a:xfrm>
              <a:off x="3600" y="59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38" name="Text Box 172"/>
            <p:cNvSpPr txBox="1">
              <a:spLocks noChangeArrowheads="1"/>
            </p:cNvSpPr>
            <p:nvPr/>
          </p:nvSpPr>
          <p:spPr bwMode="auto">
            <a:xfrm>
              <a:off x="3420" y="61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39" name="Text Box 173"/>
            <p:cNvSpPr txBox="1">
              <a:spLocks noChangeArrowheads="1"/>
            </p:cNvSpPr>
            <p:nvPr/>
          </p:nvSpPr>
          <p:spPr bwMode="auto">
            <a:xfrm>
              <a:off x="378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x</a:t>
              </a:r>
              <a:endParaRPr lang="en-US" sz="1300" b="0"/>
            </a:p>
          </p:txBody>
        </p:sp>
        <p:sp>
          <p:nvSpPr>
            <p:cNvPr id="43040" name="Text Box 174"/>
            <p:cNvSpPr txBox="1">
              <a:spLocks noChangeArrowheads="1"/>
            </p:cNvSpPr>
            <p:nvPr/>
          </p:nvSpPr>
          <p:spPr bwMode="auto">
            <a:xfrm>
              <a:off x="3600" y="6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0"/>
                <a:t>O</a:t>
              </a:r>
            </a:p>
          </p:txBody>
        </p:sp>
        <p:sp>
          <p:nvSpPr>
            <p:cNvPr id="43041" name="Text Box 175"/>
            <p:cNvSpPr txBox="1">
              <a:spLocks noChangeArrowheads="1"/>
            </p:cNvSpPr>
            <p:nvPr/>
          </p:nvSpPr>
          <p:spPr bwMode="auto">
            <a:xfrm>
              <a:off x="3780" y="612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00"/>
                <a:t>    x</a:t>
              </a:r>
              <a:endParaRPr lang="en-US" sz="1300" b="0"/>
            </a:p>
          </p:txBody>
        </p:sp>
      </p:grpSp>
      <p:pic>
        <p:nvPicPr>
          <p:cNvPr id="53430" name="Picture 182" descr="4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965200"/>
            <a:ext cx="1952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385" grpId="0" animBg="1"/>
      <p:bldP spid="53406" grpId="0" animBg="1"/>
      <p:bldP spid="53407" grpId="0" animBg="1"/>
      <p:bldP spid="53408" grpId="0" animBg="1"/>
      <p:bldP spid="534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321425" y="30241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butter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68338" y="2439988"/>
            <a:ext cx="4992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(consist of </a:t>
            </a:r>
            <a:r>
              <a:rPr lang="en-US" sz="2800" u="sng"/>
              <a:t>two or more</a:t>
            </a:r>
          </a:p>
          <a:p>
            <a:pPr algn="ctr"/>
            <a:r>
              <a:rPr lang="en-US" sz="2800" b="0"/>
              <a:t>nonmetal elements)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452438" y="366713"/>
            <a:ext cx="8531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u="sng">
                <a:solidFill>
                  <a:srgbClr val="0000FF"/>
                </a:solidFill>
              </a:rPr>
              <a:t>covalent compounds</a:t>
            </a:r>
            <a:r>
              <a:rPr lang="en-US" sz="3200" b="0">
                <a:solidFill>
                  <a:srgbClr val="0000FF"/>
                </a:solidFill>
              </a:rPr>
              <a:t> = </a:t>
            </a:r>
            <a:r>
              <a:rPr lang="en-US" sz="3200" b="0" u="sng">
                <a:solidFill>
                  <a:srgbClr val="0000FF"/>
                </a:solidFill>
              </a:rPr>
              <a:t>molecular compounds</a:t>
            </a:r>
            <a:r>
              <a:rPr lang="en-US" sz="32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531813" y="1404938"/>
            <a:ext cx="4770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-- have lower melting points</a:t>
            </a:r>
          </a:p>
          <a:p>
            <a:r>
              <a:rPr lang="en-US" sz="2800" b="0">
                <a:solidFill>
                  <a:srgbClr val="FF0000"/>
                </a:solidFill>
              </a:rPr>
              <a:t>   than do ionic compounds</a:t>
            </a: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2324100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2714625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Rectangle 12"/>
          <p:cNvSpPr>
            <a:spLocks noChangeArrowheads="1"/>
          </p:cNvSpPr>
          <p:nvPr/>
        </p:nvSpPr>
        <p:spPr bwMode="auto">
          <a:xfrm>
            <a:off x="3105150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3495675" y="4760913"/>
            <a:ext cx="388938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Rectangle 14"/>
          <p:cNvSpPr>
            <a:spLocks noChangeArrowheads="1"/>
          </p:cNvSpPr>
          <p:nvPr/>
        </p:nvSpPr>
        <p:spPr bwMode="auto">
          <a:xfrm>
            <a:off x="1544638" y="3981450"/>
            <a:ext cx="390525" cy="23399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Rectangle 15"/>
          <p:cNvSpPr>
            <a:spLocks noChangeArrowheads="1"/>
          </p:cNvSpPr>
          <p:nvPr/>
        </p:nvSpPr>
        <p:spPr bwMode="auto">
          <a:xfrm>
            <a:off x="1154113" y="3590925"/>
            <a:ext cx="390525" cy="2730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Rectangle 16"/>
          <p:cNvSpPr>
            <a:spLocks noChangeArrowheads="1"/>
          </p:cNvSpPr>
          <p:nvPr/>
        </p:nvSpPr>
        <p:spPr bwMode="auto">
          <a:xfrm>
            <a:off x="3884613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7"/>
          <p:cNvSpPr>
            <a:spLocks noChangeArrowheads="1"/>
          </p:cNvSpPr>
          <p:nvPr/>
        </p:nvSpPr>
        <p:spPr bwMode="auto">
          <a:xfrm>
            <a:off x="4275138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Rectangle 18"/>
          <p:cNvSpPr>
            <a:spLocks noChangeArrowheads="1"/>
          </p:cNvSpPr>
          <p:nvPr/>
        </p:nvSpPr>
        <p:spPr bwMode="auto">
          <a:xfrm>
            <a:off x="5446713" y="4760913"/>
            <a:ext cx="388937" cy="11699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Rectangle 19"/>
          <p:cNvSpPr>
            <a:spLocks noChangeArrowheads="1"/>
          </p:cNvSpPr>
          <p:nvPr/>
        </p:nvSpPr>
        <p:spPr bwMode="auto">
          <a:xfrm>
            <a:off x="5835650" y="3981450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Rectangle 20"/>
          <p:cNvSpPr>
            <a:spLocks noChangeArrowheads="1"/>
          </p:cNvSpPr>
          <p:nvPr/>
        </p:nvSpPr>
        <p:spPr bwMode="auto">
          <a:xfrm>
            <a:off x="6226175" y="3981450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Rectangle 21"/>
          <p:cNvSpPr>
            <a:spLocks noChangeArrowheads="1"/>
          </p:cNvSpPr>
          <p:nvPr/>
        </p:nvSpPr>
        <p:spPr bwMode="auto">
          <a:xfrm>
            <a:off x="6616700" y="3981450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Rectangle 22"/>
          <p:cNvSpPr>
            <a:spLocks noChangeArrowheads="1"/>
          </p:cNvSpPr>
          <p:nvPr/>
        </p:nvSpPr>
        <p:spPr bwMode="auto">
          <a:xfrm>
            <a:off x="7007225" y="3981450"/>
            <a:ext cx="388938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Rectangle 23"/>
          <p:cNvSpPr>
            <a:spLocks noChangeArrowheads="1"/>
          </p:cNvSpPr>
          <p:nvPr/>
        </p:nvSpPr>
        <p:spPr bwMode="auto">
          <a:xfrm>
            <a:off x="7396163" y="3981450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Rectangle 24"/>
          <p:cNvSpPr>
            <a:spLocks noChangeArrowheads="1"/>
          </p:cNvSpPr>
          <p:nvPr/>
        </p:nvSpPr>
        <p:spPr bwMode="auto">
          <a:xfrm>
            <a:off x="7786688" y="3981450"/>
            <a:ext cx="390525" cy="194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Rectangle 25"/>
          <p:cNvSpPr>
            <a:spLocks noChangeArrowheads="1"/>
          </p:cNvSpPr>
          <p:nvPr/>
        </p:nvSpPr>
        <p:spPr bwMode="auto">
          <a:xfrm>
            <a:off x="5056188" y="4760913"/>
            <a:ext cx="390525" cy="11699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Rectangle 26"/>
          <p:cNvSpPr>
            <a:spLocks noChangeArrowheads="1"/>
          </p:cNvSpPr>
          <p:nvPr/>
        </p:nvSpPr>
        <p:spPr bwMode="auto">
          <a:xfrm>
            <a:off x="4665663" y="4760913"/>
            <a:ext cx="390525" cy="11699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Rectangle 27"/>
          <p:cNvSpPr>
            <a:spLocks noChangeArrowheads="1"/>
          </p:cNvSpPr>
          <p:nvPr/>
        </p:nvSpPr>
        <p:spPr bwMode="auto">
          <a:xfrm>
            <a:off x="1544638" y="4760913"/>
            <a:ext cx="663257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Rectangle 28"/>
          <p:cNvSpPr>
            <a:spLocks noChangeArrowheads="1"/>
          </p:cNvSpPr>
          <p:nvPr/>
        </p:nvSpPr>
        <p:spPr bwMode="auto">
          <a:xfrm>
            <a:off x="1154113" y="5151438"/>
            <a:ext cx="7023100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9"/>
          <p:cNvSpPr>
            <a:spLocks noChangeArrowheads="1"/>
          </p:cNvSpPr>
          <p:nvPr/>
        </p:nvSpPr>
        <p:spPr bwMode="auto">
          <a:xfrm>
            <a:off x="1544638" y="5540375"/>
            <a:ext cx="663257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Rectangle 30"/>
          <p:cNvSpPr>
            <a:spLocks noChangeArrowheads="1"/>
          </p:cNvSpPr>
          <p:nvPr/>
        </p:nvSpPr>
        <p:spPr bwMode="auto">
          <a:xfrm>
            <a:off x="5835650" y="4370388"/>
            <a:ext cx="2341563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Rectangle 31"/>
          <p:cNvSpPr>
            <a:spLocks noChangeArrowheads="1"/>
          </p:cNvSpPr>
          <p:nvPr/>
        </p:nvSpPr>
        <p:spPr bwMode="auto">
          <a:xfrm>
            <a:off x="1154113" y="359092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Rectangle 32"/>
          <p:cNvSpPr>
            <a:spLocks noChangeArrowheads="1"/>
          </p:cNvSpPr>
          <p:nvPr/>
        </p:nvSpPr>
        <p:spPr bwMode="auto">
          <a:xfrm>
            <a:off x="1154113" y="3981450"/>
            <a:ext cx="781050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Rectangle 33"/>
          <p:cNvSpPr>
            <a:spLocks noChangeArrowheads="1"/>
          </p:cNvSpPr>
          <p:nvPr/>
        </p:nvSpPr>
        <p:spPr bwMode="auto">
          <a:xfrm>
            <a:off x="1935163" y="4760913"/>
            <a:ext cx="388937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Rectangle 34"/>
          <p:cNvSpPr>
            <a:spLocks noChangeArrowheads="1"/>
          </p:cNvSpPr>
          <p:nvPr/>
        </p:nvSpPr>
        <p:spPr bwMode="auto">
          <a:xfrm>
            <a:off x="1154113" y="4760913"/>
            <a:ext cx="390525" cy="1560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Rectangle 35"/>
          <p:cNvSpPr>
            <a:spLocks noChangeArrowheads="1"/>
          </p:cNvSpPr>
          <p:nvPr/>
        </p:nvSpPr>
        <p:spPr bwMode="auto">
          <a:xfrm>
            <a:off x="1154113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Rectangle 36"/>
          <p:cNvSpPr>
            <a:spLocks noChangeArrowheads="1"/>
          </p:cNvSpPr>
          <p:nvPr/>
        </p:nvSpPr>
        <p:spPr bwMode="auto">
          <a:xfrm>
            <a:off x="7786688" y="359092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Rectangle 48"/>
          <p:cNvSpPr>
            <a:spLocks noChangeArrowheads="1"/>
          </p:cNvSpPr>
          <p:nvPr/>
        </p:nvSpPr>
        <p:spPr bwMode="auto">
          <a:xfrm>
            <a:off x="1154113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Rectangle 49"/>
          <p:cNvSpPr>
            <a:spLocks noChangeArrowheads="1"/>
          </p:cNvSpPr>
          <p:nvPr/>
        </p:nvSpPr>
        <p:spPr bwMode="auto">
          <a:xfrm>
            <a:off x="1544638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Rectangle 50"/>
          <p:cNvSpPr>
            <a:spLocks noChangeArrowheads="1"/>
          </p:cNvSpPr>
          <p:nvPr/>
        </p:nvSpPr>
        <p:spPr bwMode="auto">
          <a:xfrm>
            <a:off x="1544638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51"/>
          <p:cNvSpPr>
            <a:spLocks noChangeArrowheads="1"/>
          </p:cNvSpPr>
          <p:nvPr/>
        </p:nvSpPr>
        <p:spPr bwMode="auto">
          <a:xfrm>
            <a:off x="1154113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52"/>
          <p:cNvSpPr>
            <a:spLocks noChangeArrowheads="1"/>
          </p:cNvSpPr>
          <p:nvPr/>
        </p:nvSpPr>
        <p:spPr bwMode="auto">
          <a:xfrm>
            <a:off x="1544638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0" name="Rectangle 53"/>
          <p:cNvSpPr>
            <a:spLocks noChangeArrowheads="1"/>
          </p:cNvSpPr>
          <p:nvPr/>
        </p:nvSpPr>
        <p:spPr bwMode="auto">
          <a:xfrm>
            <a:off x="1154113" y="43703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Rectangle 54"/>
          <p:cNvSpPr>
            <a:spLocks noChangeArrowheads="1"/>
          </p:cNvSpPr>
          <p:nvPr/>
        </p:nvSpPr>
        <p:spPr bwMode="auto">
          <a:xfrm>
            <a:off x="1544638" y="3981450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Rectangle 56"/>
          <p:cNvSpPr>
            <a:spLocks noChangeArrowheads="1"/>
          </p:cNvSpPr>
          <p:nvPr/>
        </p:nvSpPr>
        <p:spPr bwMode="auto">
          <a:xfrm>
            <a:off x="1154113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Rectangle 57"/>
          <p:cNvSpPr>
            <a:spLocks noChangeArrowheads="1"/>
          </p:cNvSpPr>
          <p:nvPr/>
        </p:nvSpPr>
        <p:spPr bwMode="auto">
          <a:xfrm>
            <a:off x="1544638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Rectangle 58"/>
          <p:cNvSpPr>
            <a:spLocks noChangeArrowheads="1"/>
          </p:cNvSpPr>
          <p:nvPr/>
        </p:nvSpPr>
        <p:spPr bwMode="auto">
          <a:xfrm>
            <a:off x="1154113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Rectangle 59"/>
          <p:cNvSpPr>
            <a:spLocks noChangeArrowheads="1"/>
          </p:cNvSpPr>
          <p:nvPr/>
        </p:nvSpPr>
        <p:spPr bwMode="auto">
          <a:xfrm>
            <a:off x="1544638" y="43703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Rectangle 60"/>
          <p:cNvSpPr>
            <a:spLocks noChangeArrowheads="1"/>
          </p:cNvSpPr>
          <p:nvPr/>
        </p:nvSpPr>
        <p:spPr bwMode="auto">
          <a:xfrm>
            <a:off x="1154113" y="3981450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61"/>
          <p:cNvSpPr>
            <a:spLocks noChangeArrowheads="1"/>
          </p:cNvSpPr>
          <p:nvPr/>
        </p:nvSpPr>
        <p:spPr bwMode="auto">
          <a:xfrm>
            <a:off x="5835650" y="3981450"/>
            <a:ext cx="390525" cy="3889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8" name="Rectangle 66"/>
          <p:cNvSpPr>
            <a:spLocks noChangeArrowheads="1"/>
          </p:cNvSpPr>
          <p:nvPr/>
        </p:nvSpPr>
        <p:spPr bwMode="auto">
          <a:xfrm>
            <a:off x="5835650" y="43703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9" name="Rectangle 67"/>
          <p:cNvSpPr>
            <a:spLocks noChangeArrowheads="1"/>
          </p:cNvSpPr>
          <p:nvPr/>
        </p:nvSpPr>
        <p:spPr bwMode="auto">
          <a:xfrm>
            <a:off x="6226175" y="4370388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Rectangle 68"/>
          <p:cNvSpPr>
            <a:spLocks noChangeArrowheads="1"/>
          </p:cNvSpPr>
          <p:nvPr/>
        </p:nvSpPr>
        <p:spPr bwMode="auto">
          <a:xfrm>
            <a:off x="5835650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Rectangle 69"/>
          <p:cNvSpPr>
            <a:spLocks noChangeArrowheads="1"/>
          </p:cNvSpPr>
          <p:nvPr/>
        </p:nvSpPr>
        <p:spPr bwMode="auto">
          <a:xfrm>
            <a:off x="5835650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Rectangle 70"/>
          <p:cNvSpPr>
            <a:spLocks noChangeArrowheads="1"/>
          </p:cNvSpPr>
          <p:nvPr/>
        </p:nvSpPr>
        <p:spPr bwMode="auto">
          <a:xfrm>
            <a:off x="5835650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Rectangle 71"/>
          <p:cNvSpPr>
            <a:spLocks noChangeArrowheads="1"/>
          </p:cNvSpPr>
          <p:nvPr/>
        </p:nvSpPr>
        <p:spPr bwMode="auto">
          <a:xfrm>
            <a:off x="6226175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4" name="Rectangle 72"/>
          <p:cNvSpPr>
            <a:spLocks noChangeArrowheads="1"/>
          </p:cNvSpPr>
          <p:nvPr/>
        </p:nvSpPr>
        <p:spPr bwMode="auto">
          <a:xfrm>
            <a:off x="6226175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5" name="Rectangle 73"/>
          <p:cNvSpPr>
            <a:spLocks noChangeArrowheads="1"/>
          </p:cNvSpPr>
          <p:nvPr/>
        </p:nvSpPr>
        <p:spPr bwMode="auto">
          <a:xfrm>
            <a:off x="6226175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6" name="Rectangle 75"/>
          <p:cNvSpPr>
            <a:spLocks noChangeArrowheads="1"/>
          </p:cNvSpPr>
          <p:nvPr/>
        </p:nvSpPr>
        <p:spPr bwMode="auto">
          <a:xfrm>
            <a:off x="6616700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Rectangle 76"/>
          <p:cNvSpPr>
            <a:spLocks noChangeArrowheads="1"/>
          </p:cNvSpPr>
          <p:nvPr/>
        </p:nvSpPr>
        <p:spPr bwMode="auto">
          <a:xfrm>
            <a:off x="6616700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Rectangle 77"/>
          <p:cNvSpPr>
            <a:spLocks noChangeArrowheads="1"/>
          </p:cNvSpPr>
          <p:nvPr/>
        </p:nvSpPr>
        <p:spPr bwMode="auto">
          <a:xfrm>
            <a:off x="6616700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89" name="Group 131"/>
          <p:cNvGrpSpPr>
            <a:grpSpLocks/>
          </p:cNvGrpSpPr>
          <p:nvPr/>
        </p:nvGrpSpPr>
        <p:grpSpPr bwMode="auto">
          <a:xfrm>
            <a:off x="1154113" y="3590925"/>
            <a:ext cx="7023100" cy="2339975"/>
            <a:chOff x="727" y="2262"/>
            <a:chExt cx="4424" cy="1474"/>
          </a:xfrm>
        </p:grpSpPr>
        <p:sp>
          <p:nvSpPr>
            <p:cNvPr id="44131" name="Rectangle 55"/>
            <p:cNvSpPr>
              <a:spLocks noChangeArrowheads="1"/>
            </p:cNvSpPr>
            <p:nvPr/>
          </p:nvSpPr>
          <p:spPr bwMode="auto">
            <a:xfrm>
              <a:off x="727" y="2262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Rectangle 62"/>
            <p:cNvSpPr>
              <a:spLocks noChangeArrowheads="1"/>
            </p:cNvSpPr>
            <p:nvPr/>
          </p:nvSpPr>
          <p:spPr bwMode="auto">
            <a:xfrm>
              <a:off x="4905" y="2262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Rectangle 63"/>
            <p:cNvSpPr>
              <a:spLocks noChangeArrowheads="1"/>
            </p:cNvSpPr>
            <p:nvPr/>
          </p:nvSpPr>
          <p:spPr bwMode="auto">
            <a:xfrm>
              <a:off x="3922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Rectangle 64"/>
            <p:cNvSpPr>
              <a:spLocks noChangeArrowheads="1"/>
            </p:cNvSpPr>
            <p:nvPr/>
          </p:nvSpPr>
          <p:spPr bwMode="auto">
            <a:xfrm>
              <a:off x="4168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Rectangle 65"/>
            <p:cNvSpPr>
              <a:spLocks noChangeArrowheads="1"/>
            </p:cNvSpPr>
            <p:nvPr/>
          </p:nvSpPr>
          <p:spPr bwMode="auto">
            <a:xfrm>
              <a:off x="4414" y="2508"/>
              <a:ext cx="245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Rectangle 74"/>
            <p:cNvSpPr>
              <a:spLocks noChangeArrowheads="1"/>
            </p:cNvSpPr>
            <p:nvPr/>
          </p:nvSpPr>
          <p:spPr bwMode="auto">
            <a:xfrm>
              <a:off x="4168" y="2753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Rectangle 78"/>
            <p:cNvSpPr>
              <a:spLocks noChangeArrowheads="1"/>
            </p:cNvSpPr>
            <p:nvPr/>
          </p:nvSpPr>
          <p:spPr bwMode="auto">
            <a:xfrm>
              <a:off x="4905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Rectangle 79"/>
            <p:cNvSpPr>
              <a:spLocks noChangeArrowheads="1"/>
            </p:cNvSpPr>
            <p:nvPr/>
          </p:nvSpPr>
          <p:spPr bwMode="auto">
            <a:xfrm>
              <a:off x="4905" y="2753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Rectangle 80"/>
            <p:cNvSpPr>
              <a:spLocks noChangeArrowheads="1"/>
            </p:cNvSpPr>
            <p:nvPr/>
          </p:nvSpPr>
          <p:spPr bwMode="auto">
            <a:xfrm>
              <a:off x="4905" y="2999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Rectangle 81"/>
            <p:cNvSpPr>
              <a:spLocks noChangeArrowheads="1"/>
            </p:cNvSpPr>
            <p:nvPr/>
          </p:nvSpPr>
          <p:spPr bwMode="auto">
            <a:xfrm>
              <a:off x="4905" y="3245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Rectangle 82"/>
            <p:cNvSpPr>
              <a:spLocks noChangeArrowheads="1"/>
            </p:cNvSpPr>
            <p:nvPr/>
          </p:nvSpPr>
          <p:spPr bwMode="auto">
            <a:xfrm>
              <a:off x="4905" y="3490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Rectangle 83"/>
            <p:cNvSpPr>
              <a:spLocks noChangeArrowheads="1"/>
            </p:cNvSpPr>
            <p:nvPr/>
          </p:nvSpPr>
          <p:spPr bwMode="auto">
            <a:xfrm>
              <a:off x="4659" y="2508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Rectangle 84"/>
            <p:cNvSpPr>
              <a:spLocks noChangeArrowheads="1"/>
            </p:cNvSpPr>
            <p:nvPr/>
          </p:nvSpPr>
          <p:spPr bwMode="auto">
            <a:xfrm>
              <a:off x="4659" y="2753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Rectangle 85"/>
            <p:cNvSpPr>
              <a:spLocks noChangeArrowheads="1"/>
            </p:cNvSpPr>
            <p:nvPr/>
          </p:nvSpPr>
          <p:spPr bwMode="auto">
            <a:xfrm>
              <a:off x="4414" y="2753"/>
              <a:ext cx="245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Rectangle 86"/>
            <p:cNvSpPr>
              <a:spLocks noChangeArrowheads="1"/>
            </p:cNvSpPr>
            <p:nvPr/>
          </p:nvSpPr>
          <p:spPr bwMode="auto">
            <a:xfrm>
              <a:off x="4659" y="2999"/>
              <a:ext cx="246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Rectangle 87"/>
            <p:cNvSpPr>
              <a:spLocks noChangeArrowheads="1"/>
            </p:cNvSpPr>
            <p:nvPr/>
          </p:nvSpPr>
          <p:spPr bwMode="auto">
            <a:xfrm>
              <a:off x="4414" y="2999"/>
              <a:ext cx="245" cy="246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Rectangle 88"/>
            <p:cNvSpPr>
              <a:spLocks noChangeArrowheads="1"/>
            </p:cNvSpPr>
            <p:nvPr/>
          </p:nvSpPr>
          <p:spPr bwMode="auto">
            <a:xfrm>
              <a:off x="4659" y="3245"/>
              <a:ext cx="246" cy="245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90" name="Rectangle 89"/>
          <p:cNvSpPr>
            <a:spLocks noChangeArrowheads="1"/>
          </p:cNvSpPr>
          <p:nvPr/>
        </p:nvSpPr>
        <p:spPr bwMode="auto">
          <a:xfrm>
            <a:off x="7396163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Rectangle 90"/>
          <p:cNvSpPr>
            <a:spLocks noChangeArrowheads="1"/>
          </p:cNvSpPr>
          <p:nvPr/>
        </p:nvSpPr>
        <p:spPr bwMode="auto">
          <a:xfrm>
            <a:off x="7007225" y="5151438"/>
            <a:ext cx="388938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Rectangle 91"/>
          <p:cNvSpPr>
            <a:spLocks noChangeArrowheads="1"/>
          </p:cNvSpPr>
          <p:nvPr/>
        </p:nvSpPr>
        <p:spPr bwMode="auto">
          <a:xfrm>
            <a:off x="7007225" y="5540375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Rectangle 92"/>
          <p:cNvSpPr>
            <a:spLocks noChangeArrowheads="1"/>
          </p:cNvSpPr>
          <p:nvPr/>
        </p:nvSpPr>
        <p:spPr bwMode="auto">
          <a:xfrm>
            <a:off x="5446713" y="4760913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4" name="Rectangle 93"/>
          <p:cNvSpPr>
            <a:spLocks noChangeArrowheads="1"/>
          </p:cNvSpPr>
          <p:nvPr/>
        </p:nvSpPr>
        <p:spPr bwMode="auto">
          <a:xfrm>
            <a:off x="5446713" y="5151438"/>
            <a:ext cx="388937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5" name="Rectangle 94"/>
          <p:cNvSpPr>
            <a:spLocks noChangeArrowheads="1"/>
          </p:cNvSpPr>
          <p:nvPr/>
        </p:nvSpPr>
        <p:spPr bwMode="auto">
          <a:xfrm>
            <a:off x="5446713" y="5540375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6" name="Rectangle 95"/>
          <p:cNvSpPr>
            <a:spLocks noChangeArrowheads="1"/>
          </p:cNvSpPr>
          <p:nvPr/>
        </p:nvSpPr>
        <p:spPr bwMode="auto">
          <a:xfrm>
            <a:off x="5056188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7" name="Rectangle 96"/>
          <p:cNvSpPr>
            <a:spLocks noChangeArrowheads="1"/>
          </p:cNvSpPr>
          <p:nvPr/>
        </p:nvSpPr>
        <p:spPr bwMode="auto">
          <a:xfrm>
            <a:off x="5056188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8" name="Rectangle 97"/>
          <p:cNvSpPr>
            <a:spLocks noChangeArrowheads="1"/>
          </p:cNvSpPr>
          <p:nvPr/>
        </p:nvSpPr>
        <p:spPr bwMode="auto">
          <a:xfrm>
            <a:off x="5056188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9" name="Rectangle 98"/>
          <p:cNvSpPr>
            <a:spLocks noChangeArrowheads="1"/>
          </p:cNvSpPr>
          <p:nvPr/>
        </p:nvSpPr>
        <p:spPr bwMode="auto">
          <a:xfrm>
            <a:off x="4665663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0" name="Rectangle 99"/>
          <p:cNvSpPr>
            <a:spLocks noChangeArrowheads="1"/>
          </p:cNvSpPr>
          <p:nvPr/>
        </p:nvSpPr>
        <p:spPr bwMode="auto">
          <a:xfrm>
            <a:off x="4665663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1" name="Rectangle 100"/>
          <p:cNvSpPr>
            <a:spLocks noChangeArrowheads="1"/>
          </p:cNvSpPr>
          <p:nvPr/>
        </p:nvSpPr>
        <p:spPr bwMode="auto">
          <a:xfrm>
            <a:off x="4665663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2" name="Rectangle 101"/>
          <p:cNvSpPr>
            <a:spLocks noChangeArrowheads="1"/>
          </p:cNvSpPr>
          <p:nvPr/>
        </p:nvSpPr>
        <p:spPr bwMode="auto">
          <a:xfrm>
            <a:off x="1935163" y="4760913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3" name="Rectangle 102"/>
          <p:cNvSpPr>
            <a:spLocks noChangeArrowheads="1"/>
          </p:cNvSpPr>
          <p:nvPr/>
        </p:nvSpPr>
        <p:spPr bwMode="auto">
          <a:xfrm>
            <a:off x="1935163" y="5151438"/>
            <a:ext cx="388937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4" name="Rectangle 103"/>
          <p:cNvSpPr>
            <a:spLocks noChangeArrowheads="1"/>
          </p:cNvSpPr>
          <p:nvPr/>
        </p:nvSpPr>
        <p:spPr bwMode="auto">
          <a:xfrm>
            <a:off x="1935163" y="5540375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5" name="Rectangle 104"/>
          <p:cNvSpPr>
            <a:spLocks noChangeArrowheads="1"/>
          </p:cNvSpPr>
          <p:nvPr/>
        </p:nvSpPr>
        <p:spPr bwMode="auto">
          <a:xfrm>
            <a:off x="1935163" y="5930900"/>
            <a:ext cx="388937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6" name="Rectangle 105"/>
          <p:cNvSpPr>
            <a:spLocks noChangeArrowheads="1"/>
          </p:cNvSpPr>
          <p:nvPr/>
        </p:nvSpPr>
        <p:spPr bwMode="auto">
          <a:xfrm>
            <a:off x="2324100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7" name="Rectangle 106"/>
          <p:cNvSpPr>
            <a:spLocks noChangeArrowheads="1"/>
          </p:cNvSpPr>
          <p:nvPr/>
        </p:nvSpPr>
        <p:spPr bwMode="auto">
          <a:xfrm>
            <a:off x="2324100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8" name="Rectangle 107"/>
          <p:cNvSpPr>
            <a:spLocks noChangeArrowheads="1"/>
          </p:cNvSpPr>
          <p:nvPr/>
        </p:nvSpPr>
        <p:spPr bwMode="auto">
          <a:xfrm>
            <a:off x="2324100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9" name="Rectangle 108"/>
          <p:cNvSpPr>
            <a:spLocks noChangeArrowheads="1"/>
          </p:cNvSpPr>
          <p:nvPr/>
        </p:nvSpPr>
        <p:spPr bwMode="auto">
          <a:xfrm>
            <a:off x="2324100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0" name="Rectangle 109"/>
          <p:cNvSpPr>
            <a:spLocks noChangeArrowheads="1"/>
          </p:cNvSpPr>
          <p:nvPr/>
        </p:nvSpPr>
        <p:spPr bwMode="auto">
          <a:xfrm>
            <a:off x="2714625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1" name="Rectangle 110"/>
          <p:cNvSpPr>
            <a:spLocks noChangeArrowheads="1"/>
          </p:cNvSpPr>
          <p:nvPr/>
        </p:nvSpPr>
        <p:spPr bwMode="auto">
          <a:xfrm>
            <a:off x="2714625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2" name="Rectangle 111"/>
          <p:cNvSpPr>
            <a:spLocks noChangeArrowheads="1"/>
          </p:cNvSpPr>
          <p:nvPr/>
        </p:nvSpPr>
        <p:spPr bwMode="auto">
          <a:xfrm>
            <a:off x="2714625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3" name="Rectangle 112"/>
          <p:cNvSpPr>
            <a:spLocks noChangeArrowheads="1"/>
          </p:cNvSpPr>
          <p:nvPr/>
        </p:nvSpPr>
        <p:spPr bwMode="auto">
          <a:xfrm>
            <a:off x="2714625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4" name="Rectangle 113"/>
          <p:cNvSpPr>
            <a:spLocks noChangeArrowheads="1"/>
          </p:cNvSpPr>
          <p:nvPr/>
        </p:nvSpPr>
        <p:spPr bwMode="auto">
          <a:xfrm>
            <a:off x="3105150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5" name="Rectangle 114"/>
          <p:cNvSpPr>
            <a:spLocks noChangeArrowheads="1"/>
          </p:cNvSpPr>
          <p:nvPr/>
        </p:nvSpPr>
        <p:spPr bwMode="auto">
          <a:xfrm>
            <a:off x="3105150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6" name="Rectangle 115"/>
          <p:cNvSpPr>
            <a:spLocks noChangeArrowheads="1"/>
          </p:cNvSpPr>
          <p:nvPr/>
        </p:nvSpPr>
        <p:spPr bwMode="auto">
          <a:xfrm>
            <a:off x="3105150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7" name="Rectangle 116"/>
          <p:cNvSpPr>
            <a:spLocks noChangeArrowheads="1"/>
          </p:cNvSpPr>
          <p:nvPr/>
        </p:nvSpPr>
        <p:spPr bwMode="auto">
          <a:xfrm>
            <a:off x="3105150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8" name="Rectangle 117"/>
          <p:cNvSpPr>
            <a:spLocks noChangeArrowheads="1"/>
          </p:cNvSpPr>
          <p:nvPr/>
        </p:nvSpPr>
        <p:spPr bwMode="auto">
          <a:xfrm>
            <a:off x="3495675" y="4760913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9" name="Rectangle 118"/>
          <p:cNvSpPr>
            <a:spLocks noChangeArrowheads="1"/>
          </p:cNvSpPr>
          <p:nvPr/>
        </p:nvSpPr>
        <p:spPr bwMode="auto">
          <a:xfrm>
            <a:off x="3495675" y="5151438"/>
            <a:ext cx="388938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0" name="Rectangle 119"/>
          <p:cNvSpPr>
            <a:spLocks noChangeArrowheads="1"/>
          </p:cNvSpPr>
          <p:nvPr/>
        </p:nvSpPr>
        <p:spPr bwMode="auto">
          <a:xfrm>
            <a:off x="3495675" y="5540375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1" name="Rectangle 120"/>
          <p:cNvSpPr>
            <a:spLocks noChangeArrowheads="1"/>
          </p:cNvSpPr>
          <p:nvPr/>
        </p:nvSpPr>
        <p:spPr bwMode="auto">
          <a:xfrm>
            <a:off x="3495675" y="5930900"/>
            <a:ext cx="388938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2" name="Rectangle 121"/>
          <p:cNvSpPr>
            <a:spLocks noChangeArrowheads="1"/>
          </p:cNvSpPr>
          <p:nvPr/>
        </p:nvSpPr>
        <p:spPr bwMode="auto">
          <a:xfrm>
            <a:off x="3884613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3" name="Rectangle 122"/>
          <p:cNvSpPr>
            <a:spLocks noChangeArrowheads="1"/>
          </p:cNvSpPr>
          <p:nvPr/>
        </p:nvSpPr>
        <p:spPr bwMode="auto">
          <a:xfrm>
            <a:off x="3884613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4" name="Rectangle 123"/>
          <p:cNvSpPr>
            <a:spLocks noChangeArrowheads="1"/>
          </p:cNvSpPr>
          <p:nvPr/>
        </p:nvSpPr>
        <p:spPr bwMode="auto">
          <a:xfrm>
            <a:off x="3884613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5" name="Rectangle 124"/>
          <p:cNvSpPr>
            <a:spLocks noChangeArrowheads="1"/>
          </p:cNvSpPr>
          <p:nvPr/>
        </p:nvSpPr>
        <p:spPr bwMode="auto">
          <a:xfrm>
            <a:off x="3884613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6" name="Rectangle 125"/>
          <p:cNvSpPr>
            <a:spLocks noChangeArrowheads="1"/>
          </p:cNvSpPr>
          <p:nvPr/>
        </p:nvSpPr>
        <p:spPr bwMode="auto">
          <a:xfrm>
            <a:off x="4275138" y="4760913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7" name="Rectangle 126"/>
          <p:cNvSpPr>
            <a:spLocks noChangeArrowheads="1"/>
          </p:cNvSpPr>
          <p:nvPr/>
        </p:nvSpPr>
        <p:spPr bwMode="auto">
          <a:xfrm>
            <a:off x="4275138" y="5151438"/>
            <a:ext cx="390525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8" name="Rectangle 127"/>
          <p:cNvSpPr>
            <a:spLocks noChangeArrowheads="1"/>
          </p:cNvSpPr>
          <p:nvPr/>
        </p:nvSpPr>
        <p:spPr bwMode="auto">
          <a:xfrm>
            <a:off x="4275138" y="5540375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29" name="Rectangle 128"/>
          <p:cNvSpPr>
            <a:spLocks noChangeArrowheads="1"/>
          </p:cNvSpPr>
          <p:nvPr/>
        </p:nvSpPr>
        <p:spPr bwMode="auto">
          <a:xfrm>
            <a:off x="4275138" y="5930900"/>
            <a:ext cx="390525" cy="390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0" name="Picture 133" descr="butter_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412875"/>
            <a:ext cx="2327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6" name="Picture 22" descr="j04349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39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236788" y="381000"/>
            <a:ext cx="4953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Dihydrogen Monoxide:</a:t>
            </a:r>
          </a:p>
          <a:p>
            <a:pPr algn="ctr"/>
            <a:r>
              <a:rPr lang="en-US" sz="2800" b="0" i="1">
                <a:solidFill>
                  <a:srgbClr val="0000FF"/>
                </a:solidFill>
              </a:rPr>
              <a:t>A Tale of Danger and Irresponsibility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57188" y="1819275"/>
            <a:ext cx="521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major component of acid rain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360363" y="2390775"/>
            <a:ext cx="4633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found in all cancer cells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58775" y="2943225"/>
            <a:ext cx="467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inhalation can be deadly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58775" y="347980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excessive ingestion results in </a:t>
            </a:r>
          </a:p>
          <a:p>
            <a:r>
              <a:rPr lang="en-US" sz="2800" b="0"/>
              <a:t>acute physical symptoms: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85825" y="4359275"/>
            <a:ext cx="38639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/>
              <a:t>e.g., frequent urination,</a:t>
            </a:r>
          </a:p>
          <a:p>
            <a:r>
              <a:rPr lang="en-US" sz="2800" b="0"/>
              <a:t>        bloated sensation,</a:t>
            </a:r>
          </a:p>
          <a:p>
            <a:r>
              <a:rPr lang="en-US" sz="2800" b="0"/>
              <a:t>        profuse sweating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350838" y="5648325"/>
            <a:ext cx="858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often an industrial byproduct of chemical</a:t>
            </a:r>
          </a:p>
          <a:p>
            <a:r>
              <a:rPr lang="en-US" sz="2800" b="0"/>
              <a:t>reactions; dumped wholesale into rivers and lakes</a:t>
            </a:r>
          </a:p>
        </p:txBody>
      </p:sp>
      <p:pic>
        <p:nvPicPr>
          <p:cNvPr id="72724" name="Picture 20" descr="j021731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58763"/>
            <a:ext cx="20224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5" name="Picture 21" descr="j0404353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306638"/>
            <a:ext cx="28638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7" name="Picture 23" descr="j031112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954213"/>
            <a:ext cx="1479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9" name="Picture 25" descr="000B473F-1837-1346-93390C01AC1BF8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135188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0" name="Picture 26" descr="j042444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438650"/>
            <a:ext cx="949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1" name="Picture 27" descr="j0312078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648200"/>
            <a:ext cx="12827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2" name="Picture 28" descr="pe03017_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078163"/>
            <a:ext cx="8096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3" name="Picture 29" descr="j042384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19075"/>
            <a:ext cx="1374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Picture 30" descr="j0424466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290513"/>
            <a:ext cx="1701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6" name="Picture 32" descr="toxic_chemical_stor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005138"/>
            <a:ext cx="1057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4" grpId="0"/>
      <p:bldP spid="72715" grpId="0"/>
      <p:bldP spid="72716" grpId="0"/>
      <p:bldP spid="72717" grpId="0"/>
      <p:bldP spid="727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747963" y="4040188"/>
            <a:ext cx="144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mono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2395538" y="36513"/>
            <a:ext cx="4489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Covalent Compounds 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427038" y="620713"/>
            <a:ext cx="3824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-- contain </a:t>
            </a:r>
            <a:r>
              <a:rPr lang="en-US" sz="2800">
                <a:solidFill>
                  <a:srgbClr val="FF0000"/>
                </a:solidFill>
              </a:rPr>
              <a:t>two</a:t>
            </a:r>
            <a:r>
              <a:rPr lang="en-US" sz="2800" b="0">
                <a:solidFill>
                  <a:srgbClr val="FF0000"/>
                </a:solidFill>
              </a:rPr>
              <a:t> types of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508125" y="157956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** Key: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101975" y="2520950"/>
            <a:ext cx="57070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</a:rPr>
              <a:t>Use Greek prefixes to indicate how</a:t>
            </a:r>
          </a:p>
          <a:p>
            <a:pPr algn="ctr"/>
            <a:r>
              <a:rPr lang="en-US" sz="2800" b="0">
                <a:solidFill>
                  <a:srgbClr val="FF0000"/>
                </a:solidFill>
              </a:rPr>
              <a:t>many atoms of each element, but</a:t>
            </a:r>
          </a:p>
          <a:p>
            <a:pPr algn="ctr"/>
            <a:r>
              <a:rPr lang="en-US" sz="2800" b="0">
                <a:solidFill>
                  <a:srgbClr val="FF0000"/>
                </a:solidFill>
              </a:rPr>
              <a:t>don’t use “mono” on first element.  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268413" y="1073150"/>
            <a:ext cx="192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nonmetals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66825" y="1081088"/>
            <a:ext cx="192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nonmetals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29138" y="706438"/>
            <a:ext cx="4260850" cy="1657350"/>
            <a:chOff x="691" y="2271"/>
            <a:chExt cx="4424" cy="1720"/>
          </a:xfrm>
        </p:grpSpPr>
        <p:sp>
          <p:nvSpPr>
            <p:cNvPr id="46117" name="Rectangle 14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15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16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17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Rectangle 18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19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Rectangle 20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Rectangle 21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Rectangle 22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23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Rectangle 24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Rectangle 25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Rectangle 26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Rectangle 27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Rectangle 28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Rectangle 29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30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Rectangle 31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Rectangle 32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Rectangle 33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Rectangle 34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Rectangle 35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36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Rectangle 37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Rectangle 38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39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Rectangle 40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41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Rectangle 42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Rectangle 43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Rectangle 44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Rectangle 45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Rectangle 46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Rectangle 47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Rectangle 48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Rectangle 49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Rectangle 50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Rectangle 51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Rectangle 52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Rectangle 53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Rectangle 54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Rectangle 55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Rectangle 56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Rectangle 57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Rectangle 58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Rectangle 59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Rectangle 60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Rectangle 61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Rectangle 62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Rectangle 63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Rectangle 64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68" name="Group 65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46209" name="Rectangle 66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0" name="Rectangle 67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1" name="Rectangle 68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2" name="Rectangle 69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3" name="Rectangle 70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4" name="Rectangle 71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5" name="Rectangle 72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6" name="Rectangle 73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7" name="Rectangle 74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8" name="Rectangle 75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9" name="Rectangle 76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0" name="Rectangle 77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1" name="Rectangle 78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2" name="Rectangle 79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3" name="Rectangle 80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4" name="Rectangle 81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5" name="Rectangle 82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69" name="Rectangle 83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Rectangle 84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Rectangle 85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Rectangle 86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Rectangle 87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Rectangle 88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Rectangle 89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Rectangle 90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Rectangle 91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Rectangle 92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Rectangle 93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Rectangle 94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Rectangle 95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Rectangle 96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Rectangle 97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Rectangle 98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Rectangle 99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Rectangle 100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Rectangle 101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Rectangle 102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Rectangle 103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Rectangle 104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Rectangle 105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Rectangle 106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Rectangle 107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Rectangle 108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Rectangle 109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Rectangle 110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Rectangle 111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Rectangle 112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Rectangle 113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Rectangle 114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Rectangle 115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Rectangle 116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Rectangle 117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Rectangle 118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Rectangle 119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Rectangle 120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Rectangle 121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Rectangle 122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79" name="Rectangle 123"/>
          <p:cNvSpPr>
            <a:spLocks noChangeArrowheads="1"/>
          </p:cNvSpPr>
          <p:nvPr/>
        </p:nvSpPr>
        <p:spPr bwMode="auto">
          <a:xfrm>
            <a:off x="571500" y="2057400"/>
            <a:ext cx="371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FORGET CHARGES!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833438" y="2525713"/>
            <a:ext cx="2289175" cy="1276350"/>
            <a:chOff x="525" y="1591"/>
            <a:chExt cx="1442" cy="804"/>
          </a:xfrm>
        </p:grpSpPr>
        <p:sp>
          <p:nvSpPr>
            <p:cNvPr id="46115" name="Rectangle 9"/>
            <p:cNvSpPr>
              <a:spLocks noChangeArrowheads="1"/>
            </p:cNvSpPr>
            <p:nvPr/>
          </p:nvSpPr>
          <p:spPr bwMode="auto">
            <a:xfrm>
              <a:off x="525" y="1810"/>
              <a:ext cx="13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What to do:</a:t>
              </a:r>
              <a:r>
                <a:rPr 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6116" name="AutoShape 128"/>
            <p:cNvSpPr>
              <a:spLocks/>
            </p:cNvSpPr>
            <p:nvPr/>
          </p:nvSpPr>
          <p:spPr bwMode="auto">
            <a:xfrm>
              <a:off x="1784" y="1591"/>
              <a:ext cx="183" cy="804"/>
            </a:xfrm>
            <a:prstGeom prst="leftBrace">
              <a:avLst>
                <a:gd name="adj1" fmla="val 36612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1803400" y="4006850"/>
            <a:ext cx="5543550" cy="2625725"/>
            <a:chOff x="1136" y="2524"/>
            <a:chExt cx="3492" cy="1654"/>
          </a:xfrm>
        </p:grpSpPr>
        <p:sp>
          <p:nvSpPr>
            <p:cNvPr id="46102" name="Rectangle 2"/>
            <p:cNvSpPr>
              <a:spLocks noChangeArrowheads="1"/>
            </p:cNvSpPr>
            <p:nvPr/>
          </p:nvSpPr>
          <p:spPr bwMode="auto">
            <a:xfrm>
              <a:off x="1343" y="2544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1 –</a:t>
              </a:r>
            </a:p>
          </p:txBody>
        </p:sp>
        <p:grpSp>
          <p:nvGrpSpPr>
            <p:cNvPr id="46103" name="Group 127"/>
            <p:cNvGrpSpPr>
              <a:grpSpLocks/>
            </p:cNvGrpSpPr>
            <p:nvPr/>
          </p:nvGrpSpPr>
          <p:grpSpPr bwMode="auto">
            <a:xfrm>
              <a:off x="1136" y="2524"/>
              <a:ext cx="3492" cy="1654"/>
              <a:chOff x="695" y="2743"/>
              <a:chExt cx="4388" cy="1435"/>
            </a:xfrm>
          </p:grpSpPr>
          <p:sp>
            <p:nvSpPr>
              <p:cNvPr id="46113" name="Rectangle 125"/>
              <p:cNvSpPr>
                <a:spLocks noChangeArrowheads="1"/>
              </p:cNvSpPr>
              <p:nvPr/>
            </p:nvSpPr>
            <p:spPr bwMode="auto">
              <a:xfrm>
                <a:off x="695" y="2743"/>
                <a:ext cx="4388" cy="14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Line 126"/>
              <p:cNvSpPr>
                <a:spLocks noChangeShapeType="1"/>
              </p:cNvSpPr>
              <p:nvPr/>
            </p:nvSpPr>
            <p:spPr bwMode="auto">
              <a:xfrm flipV="1">
                <a:off x="2889" y="2743"/>
                <a:ext cx="0" cy="14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4" name="Rectangle 133"/>
            <p:cNvSpPr>
              <a:spLocks noChangeArrowheads="1"/>
            </p:cNvSpPr>
            <p:nvPr/>
          </p:nvSpPr>
          <p:spPr bwMode="auto">
            <a:xfrm>
              <a:off x="1334" y="2854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2 –</a:t>
              </a:r>
            </a:p>
          </p:txBody>
        </p:sp>
        <p:sp>
          <p:nvSpPr>
            <p:cNvPr id="46105" name="Rectangle 134"/>
            <p:cNvSpPr>
              <a:spLocks noChangeArrowheads="1"/>
            </p:cNvSpPr>
            <p:nvPr/>
          </p:nvSpPr>
          <p:spPr bwMode="auto">
            <a:xfrm>
              <a:off x="1325" y="3174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3 –</a:t>
              </a:r>
            </a:p>
          </p:txBody>
        </p:sp>
        <p:sp>
          <p:nvSpPr>
            <p:cNvPr id="46106" name="Rectangle 135"/>
            <p:cNvSpPr>
              <a:spLocks noChangeArrowheads="1"/>
            </p:cNvSpPr>
            <p:nvPr/>
          </p:nvSpPr>
          <p:spPr bwMode="auto">
            <a:xfrm>
              <a:off x="1316" y="3512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4 –</a:t>
              </a:r>
            </a:p>
          </p:txBody>
        </p:sp>
        <p:sp>
          <p:nvSpPr>
            <p:cNvPr id="46107" name="Rectangle 136"/>
            <p:cNvSpPr>
              <a:spLocks noChangeArrowheads="1"/>
            </p:cNvSpPr>
            <p:nvPr/>
          </p:nvSpPr>
          <p:spPr bwMode="auto">
            <a:xfrm>
              <a:off x="1307" y="3832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5 –</a:t>
              </a:r>
            </a:p>
          </p:txBody>
        </p:sp>
        <p:sp>
          <p:nvSpPr>
            <p:cNvPr id="46108" name="Rectangle 137"/>
            <p:cNvSpPr>
              <a:spLocks noChangeArrowheads="1"/>
            </p:cNvSpPr>
            <p:nvPr/>
          </p:nvSpPr>
          <p:spPr bwMode="auto">
            <a:xfrm>
              <a:off x="3183" y="2548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6 –</a:t>
              </a:r>
            </a:p>
          </p:txBody>
        </p:sp>
        <p:sp>
          <p:nvSpPr>
            <p:cNvPr id="46109" name="Rectangle 138"/>
            <p:cNvSpPr>
              <a:spLocks noChangeArrowheads="1"/>
            </p:cNvSpPr>
            <p:nvPr/>
          </p:nvSpPr>
          <p:spPr bwMode="auto">
            <a:xfrm>
              <a:off x="3183" y="2858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7 –</a:t>
              </a:r>
            </a:p>
          </p:txBody>
        </p:sp>
        <p:sp>
          <p:nvSpPr>
            <p:cNvPr id="46110" name="Rectangle 139"/>
            <p:cNvSpPr>
              <a:spLocks noChangeArrowheads="1"/>
            </p:cNvSpPr>
            <p:nvPr/>
          </p:nvSpPr>
          <p:spPr bwMode="auto">
            <a:xfrm>
              <a:off x="3183" y="3178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8 –</a:t>
              </a:r>
            </a:p>
          </p:txBody>
        </p:sp>
        <p:sp>
          <p:nvSpPr>
            <p:cNvPr id="46111" name="Rectangle 140"/>
            <p:cNvSpPr>
              <a:spLocks noChangeArrowheads="1"/>
            </p:cNvSpPr>
            <p:nvPr/>
          </p:nvSpPr>
          <p:spPr bwMode="auto">
            <a:xfrm>
              <a:off x="3183" y="3516"/>
              <a:ext cx="5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9 –</a:t>
              </a:r>
            </a:p>
          </p:txBody>
        </p:sp>
        <p:sp>
          <p:nvSpPr>
            <p:cNvPr id="46112" name="Rectangle 141"/>
            <p:cNvSpPr>
              <a:spLocks noChangeArrowheads="1"/>
            </p:cNvSpPr>
            <p:nvPr/>
          </p:nvSpPr>
          <p:spPr bwMode="auto">
            <a:xfrm>
              <a:off x="3021" y="3836"/>
              <a:ext cx="7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rgbClr val="FF0000"/>
                  </a:solidFill>
                </a:rPr>
                <a:t>10 –</a:t>
              </a:r>
            </a:p>
          </p:txBody>
        </p:sp>
      </p:grpSp>
      <p:sp>
        <p:nvSpPr>
          <p:cNvPr id="70798" name="Rectangle 142"/>
          <p:cNvSpPr>
            <a:spLocks noChangeArrowheads="1"/>
          </p:cNvSpPr>
          <p:nvPr/>
        </p:nvSpPr>
        <p:spPr bwMode="auto">
          <a:xfrm>
            <a:off x="2816225" y="4532313"/>
            <a:ext cx="701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di</a:t>
            </a:r>
          </a:p>
        </p:txBody>
      </p:sp>
      <p:sp>
        <p:nvSpPr>
          <p:cNvPr id="70799" name="Rectangle 143"/>
          <p:cNvSpPr>
            <a:spLocks noChangeArrowheads="1"/>
          </p:cNvSpPr>
          <p:nvPr/>
        </p:nvSpPr>
        <p:spPr bwMode="auto">
          <a:xfrm>
            <a:off x="2714625" y="5040313"/>
            <a:ext cx="933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tri</a:t>
            </a:r>
          </a:p>
        </p:txBody>
      </p:sp>
      <p:sp>
        <p:nvSpPr>
          <p:cNvPr id="70800" name="Rectangle 144"/>
          <p:cNvSpPr>
            <a:spLocks noChangeArrowheads="1"/>
          </p:cNvSpPr>
          <p:nvPr/>
        </p:nvSpPr>
        <p:spPr bwMode="auto">
          <a:xfrm>
            <a:off x="2898775" y="5578475"/>
            <a:ext cx="96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tetra</a:t>
            </a:r>
          </a:p>
        </p:txBody>
      </p:sp>
      <p:sp>
        <p:nvSpPr>
          <p:cNvPr id="70801" name="Rectangle 145"/>
          <p:cNvSpPr>
            <a:spLocks noChangeArrowheads="1"/>
          </p:cNvSpPr>
          <p:nvPr/>
        </p:nvSpPr>
        <p:spPr bwMode="auto">
          <a:xfrm>
            <a:off x="2868613" y="6086475"/>
            <a:ext cx="117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penta</a:t>
            </a:r>
          </a:p>
        </p:txBody>
      </p:sp>
      <p:sp>
        <p:nvSpPr>
          <p:cNvPr id="70802" name="Rectangle 146"/>
          <p:cNvSpPr>
            <a:spLocks noChangeArrowheads="1"/>
          </p:cNvSpPr>
          <p:nvPr/>
        </p:nvSpPr>
        <p:spPr bwMode="auto">
          <a:xfrm>
            <a:off x="5718175" y="4032250"/>
            <a:ext cx="113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hexa</a:t>
            </a:r>
          </a:p>
        </p:txBody>
      </p:sp>
      <p:sp>
        <p:nvSpPr>
          <p:cNvPr id="70803" name="Rectangle 147"/>
          <p:cNvSpPr>
            <a:spLocks noChangeArrowheads="1"/>
          </p:cNvSpPr>
          <p:nvPr/>
        </p:nvSpPr>
        <p:spPr bwMode="auto">
          <a:xfrm>
            <a:off x="5805488" y="4538663"/>
            <a:ext cx="1120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hepta</a:t>
            </a:r>
          </a:p>
        </p:txBody>
      </p:sp>
      <p:sp>
        <p:nvSpPr>
          <p:cNvPr id="70804" name="Rectangle 148"/>
          <p:cNvSpPr>
            <a:spLocks noChangeArrowheads="1"/>
          </p:cNvSpPr>
          <p:nvPr/>
        </p:nvSpPr>
        <p:spPr bwMode="auto">
          <a:xfrm>
            <a:off x="5749925" y="5046663"/>
            <a:ext cx="103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octa</a:t>
            </a:r>
          </a:p>
        </p:txBody>
      </p:sp>
      <p:sp>
        <p:nvSpPr>
          <p:cNvPr id="70805" name="Rectangle 149"/>
          <p:cNvSpPr>
            <a:spLocks noChangeArrowheads="1"/>
          </p:cNvSpPr>
          <p:nvPr/>
        </p:nvSpPr>
        <p:spPr bwMode="auto">
          <a:xfrm>
            <a:off x="5835650" y="5584825"/>
            <a:ext cx="100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nona</a:t>
            </a:r>
          </a:p>
        </p:txBody>
      </p:sp>
      <p:sp>
        <p:nvSpPr>
          <p:cNvPr id="70806" name="Rectangle 150"/>
          <p:cNvSpPr>
            <a:spLocks noChangeArrowheads="1"/>
          </p:cNvSpPr>
          <p:nvPr/>
        </p:nvSpPr>
        <p:spPr bwMode="auto">
          <a:xfrm>
            <a:off x="5835650" y="6092825"/>
            <a:ext cx="96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66"/>
                </a:solidFill>
              </a:rPr>
              <a:t>deca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0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4" grpId="0"/>
      <p:bldP spid="70666" grpId="0"/>
      <p:bldP spid="70667" grpId="0"/>
      <p:bldP spid="70668" grpId="0"/>
      <p:bldP spid="70779" grpId="0"/>
      <p:bldP spid="70798" grpId="0"/>
      <p:bldP spid="70800" grpId="0"/>
      <p:bldP spid="70801" grpId="0"/>
      <p:bldP spid="70802" grpId="0"/>
      <p:bldP spid="70803" grpId="0"/>
      <p:bldP spid="70804" grpId="0"/>
      <p:bldP spid="70805" grpId="0"/>
      <p:bldP spid="708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4"/>
          <p:cNvGrpSpPr>
            <a:grpSpLocks/>
          </p:cNvGrpSpPr>
          <p:nvPr/>
        </p:nvGrpSpPr>
        <p:grpSpPr bwMode="auto">
          <a:xfrm>
            <a:off x="3814763" y="530225"/>
            <a:ext cx="4260850" cy="1657350"/>
            <a:chOff x="691" y="2271"/>
            <a:chExt cx="4424" cy="1720"/>
          </a:xfrm>
        </p:grpSpPr>
        <p:sp>
          <p:nvSpPr>
            <p:cNvPr id="47120" name="Rectangle 25"/>
            <p:cNvSpPr>
              <a:spLocks noChangeArrowheads="1"/>
            </p:cNvSpPr>
            <p:nvPr/>
          </p:nvSpPr>
          <p:spPr bwMode="auto">
            <a:xfrm>
              <a:off x="1428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Rectangle 26"/>
            <p:cNvSpPr>
              <a:spLocks noChangeArrowheads="1"/>
            </p:cNvSpPr>
            <p:nvPr/>
          </p:nvSpPr>
          <p:spPr bwMode="auto">
            <a:xfrm>
              <a:off x="1674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Rectangle 27"/>
            <p:cNvSpPr>
              <a:spLocks noChangeArrowheads="1"/>
            </p:cNvSpPr>
            <p:nvPr/>
          </p:nvSpPr>
          <p:spPr bwMode="auto">
            <a:xfrm>
              <a:off x="1920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Rectangle 28"/>
            <p:cNvSpPr>
              <a:spLocks noChangeArrowheads="1"/>
            </p:cNvSpPr>
            <p:nvPr/>
          </p:nvSpPr>
          <p:spPr bwMode="auto">
            <a:xfrm>
              <a:off x="2166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Rectangle 29"/>
            <p:cNvSpPr>
              <a:spLocks noChangeArrowheads="1"/>
            </p:cNvSpPr>
            <p:nvPr/>
          </p:nvSpPr>
          <p:spPr bwMode="auto">
            <a:xfrm>
              <a:off x="937" y="2517"/>
              <a:ext cx="246" cy="147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30"/>
            <p:cNvSpPr>
              <a:spLocks noChangeArrowheads="1"/>
            </p:cNvSpPr>
            <p:nvPr/>
          </p:nvSpPr>
          <p:spPr bwMode="auto">
            <a:xfrm>
              <a:off x="691" y="2271"/>
              <a:ext cx="246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Rectangle 31"/>
            <p:cNvSpPr>
              <a:spLocks noChangeArrowheads="1"/>
            </p:cNvSpPr>
            <p:nvPr/>
          </p:nvSpPr>
          <p:spPr bwMode="auto">
            <a:xfrm>
              <a:off x="2411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Rectangle 32"/>
            <p:cNvSpPr>
              <a:spLocks noChangeArrowheads="1"/>
            </p:cNvSpPr>
            <p:nvPr/>
          </p:nvSpPr>
          <p:spPr bwMode="auto">
            <a:xfrm>
              <a:off x="2657" y="3008"/>
              <a:ext cx="246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Rectangle 33"/>
            <p:cNvSpPr>
              <a:spLocks noChangeArrowheads="1"/>
            </p:cNvSpPr>
            <p:nvPr/>
          </p:nvSpPr>
          <p:spPr bwMode="auto">
            <a:xfrm>
              <a:off x="3395" y="3008"/>
              <a:ext cx="245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Rectangle 34"/>
            <p:cNvSpPr>
              <a:spLocks noChangeArrowheads="1"/>
            </p:cNvSpPr>
            <p:nvPr/>
          </p:nvSpPr>
          <p:spPr bwMode="auto">
            <a:xfrm>
              <a:off x="3640" y="2517"/>
              <a:ext cx="246" cy="1228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Rectangle 35"/>
            <p:cNvSpPr>
              <a:spLocks noChangeArrowheads="1"/>
            </p:cNvSpPr>
            <p:nvPr/>
          </p:nvSpPr>
          <p:spPr bwMode="auto">
            <a:xfrm>
              <a:off x="3886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Rectangle 36"/>
            <p:cNvSpPr>
              <a:spLocks noChangeArrowheads="1"/>
            </p:cNvSpPr>
            <p:nvPr/>
          </p:nvSpPr>
          <p:spPr bwMode="auto">
            <a:xfrm>
              <a:off x="4132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37"/>
            <p:cNvSpPr>
              <a:spLocks noChangeArrowheads="1"/>
            </p:cNvSpPr>
            <p:nvPr/>
          </p:nvSpPr>
          <p:spPr bwMode="auto">
            <a:xfrm>
              <a:off x="4378" y="2517"/>
              <a:ext cx="245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Rectangle 38"/>
            <p:cNvSpPr>
              <a:spLocks noChangeArrowheads="1"/>
            </p:cNvSpPr>
            <p:nvPr/>
          </p:nvSpPr>
          <p:spPr bwMode="auto">
            <a:xfrm>
              <a:off x="4623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Rectangle 39"/>
            <p:cNvSpPr>
              <a:spLocks noChangeArrowheads="1"/>
            </p:cNvSpPr>
            <p:nvPr/>
          </p:nvSpPr>
          <p:spPr bwMode="auto">
            <a:xfrm>
              <a:off x="4869" y="2517"/>
              <a:ext cx="246" cy="12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Rectangle 40"/>
            <p:cNvSpPr>
              <a:spLocks noChangeArrowheads="1"/>
            </p:cNvSpPr>
            <p:nvPr/>
          </p:nvSpPr>
          <p:spPr bwMode="auto">
            <a:xfrm>
              <a:off x="3149" y="3008"/>
              <a:ext cx="246" cy="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Rectangle 41"/>
            <p:cNvSpPr>
              <a:spLocks noChangeArrowheads="1"/>
            </p:cNvSpPr>
            <p:nvPr/>
          </p:nvSpPr>
          <p:spPr bwMode="auto">
            <a:xfrm>
              <a:off x="2903" y="3008"/>
              <a:ext cx="246" cy="737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Rectangle 42"/>
            <p:cNvSpPr>
              <a:spLocks noChangeArrowheads="1"/>
            </p:cNvSpPr>
            <p:nvPr/>
          </p:nvSpPr>
          <p:spPr bwMode="auto">
            <a:xfrm>
              <a:off x="937" y="3008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Rectangle 43"/>
            <p:cNvSpPr>
              <a:spLocks noChangeArrowheads="1"/>
            </p:cNvSpPr>
            <p:nvPr/>
          </p:nvSpPr>
          <p:spPr bwMode="auto">
            <a:xfrm>
              <a:off x="691" y="3254"/>
              <a:ext cx="4424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Rectangle 44"/>
            <p:cNvSpPr>
              <a:spLocks noChangeArrowheads="1"/>
            </p:cNvSpPr>
            <p:nvPr/>
          </p:nvSpPr>
          <p:spPr bwMode="auto">
            <a:xfrm>
              <a:off x="937" y="3499"/>
              <a:ext cx="4178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Rectangle 45"/>
            <p:cNvSpPr>
              <a:spLocks noChangeArrowheads="1"/>
            </p:cNvSpPr>
            <p:nvPr/>
          </p:nvSpPr>
          <p:spPr bwMode="auto">
            <a:xfrm>
              <a:off x="3640" y="2762"/>
              <a:ext cx="147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Rectangle 46"/>
            <p:cNvSpPr>
              <a:spLocks noChangeArrowheads="1"/>
            </p:cNvSpPr>
            <p:nvPr/>
          </p:nvSpPr>
          <p:spPr bwMode="auto">
            <a:xfrm>
              <a:off x="691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Rectangle 47"/>
            <p:cNvSpPr>
              <a:spLocks noChangeArrowheads="1"/>
            </p:cNvSpPr>
            <p:nvPr/>
          </p:nvSpPr>
          <p:spPr bwMode="auto">
            <a:xfrm>
              <a:off x="691" y="2517"/>
              <a:ext cx="492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Rectangle 48"/>
            <p:cNvSpPr>
              <a:spLocks noChangeArrowheads="1"/>
            </p:cNvSpPr>
            <p:nvPr/>
          </p:nvSpPr>
          <p:spPr bwMode="auto">
            <a:xfrm>
              <a:off x="1183" y="3008"/>
              <a:ext cx="245" cy="983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Rectangle 49"/>
            <p:cNvSpPr>
              <a:spLocks noChangeArrowheads="1"/>
            </p:cNvSpPr>
            <p:nvPr/>
          </p:nvSpPr>
          <p:spPr bwMode="auto">
            <a:xfrm>
              <a:off x="691" y="3008"/>
              <a:ext cx="246" cy="98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Rectangle 50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Rectangle 51"/>
            <p:cNvSpPr>
              <a:spLocks noChangeArrowheads="1"/>
            </p:cNvSpPr>
            <p:nvPr/>
          </p:nvSpPr>
          <p:spPr bwMode="auto">
            <a:xfrm>
              <a:off x="4869" y="2271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Rectangle 52"/>
            <p:cNvSpPr>
              <a:spLocks noChangeArrowheads="1"/>
            </p:cNvSpPr>
            <p:nvPr/>
          </p:nvSpPr>
          <p:spPr bwMode="auto">
            <a:xfrm>
              <a:off x="691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Rectangle 53"/>
            <p:cNvSpPr>
              <a:spLocks noChangeArrowheads="1"/>
            </p:cNvSpPr>
            <p:nvPr/>
          </p:nvSpPr>
          <p:spPr bwMode="auto">
            <a:xfrm>
              <a:off x="937" y="3745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Rectangle 54"/>
            <p:cNvSpPr>
              <a:spLocks noChangeArrowheads="1"/>
            </p:cNvSpPr>
            <p:nvPr/>
          </p:nvSpPr>
          <p:spPr bwMode="auto">
            <a:xfrm>
              <a:off x="937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Rectangle 55"/>
            <p:cNvSpPr>
              <a:spLocks noChangeArrowheads="1"/>
            </p:cNvSpPr>
            <p:nvPr/>
          </p:nvSpPr>
          <p:spPr bwMode="auto">
            <a:xfrm>
              <a:off x="691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Rectangle 56"/>
            <p:cNvSpPr>
              <a:spLocks noChangeArrowheads="1"/>
            </p:cNvSpPr>
            <p:nvPr/>
          </p:nvSpPr>
          <p:spPr bwMode="auto">
            <a:xfrm>
              <a:off x="937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Rectangle 57"/>
            <p:cNvSpPr>
              <a:spLocks noChangeArrowheads="1"/>
            </p:cNvSpPr>
            <p:nvPr/>
          </p:nvSpPr>
          <p:spPr bwMode="auto">
            <a:xfrm>
              <a:off x="691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Rectangle 58"/>
            <p:cNvSpPr>
              <a:spLocks noChangeArrowheads="1"/>
            </p:cNvSpPr>
            <p:nvPr/>
          </p:nvSpPr>
          <p:spPr bwMode="auto">
            <a:xfrm>
              <a:off x="937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Rectangle 59"/>
            <p:cNvSpPr>
              <a:spLocks noChangeArrowheads="1"/>
            </p:cNvSpPr>
            <p:nvPr/>
          </p:nvSpPr>
          <p:spPr bwMode="auto">
            <a:xfrm>
              <a:off x="691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Rectangle 60"/>
            <p:cNvSpPr>
              <a:spLocks noChangeArrowheads="1"/>
            </p:cNvSpPr>
            <p:nvPr/>
          </p:nvSpPr>
          <p:spPr bwMode="auto">
            <a:xfrm>
              <a:off x="937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Rectangle 61"/>
            <p:cNvSpPr>
              <a:spLocks noChangeArrowheads="1"/>
            </p:cNvSpPr>
            <p:nvPr/>
          </p:nvSpPr>
          <p:spPr bwMode="auto">
            <a:xfrm>
              <a:off x="691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Rectangle 62"/>
            <p:cNvSpPr>
              <a:spLocks noChangeArrowheads="1"/>
            </p:cNvSpPr>
            <p:nvPr/>
          </p:nvSpPr>
          <p:spPr bwMode="auto">
            <a:xfrm>
              <a:off x="937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Rectangle 63"/>
            <p:cNvSpPr>
              <a:spLocks noChangeArrowheads="1"/>
            </p:cNvSpPr>
            <p:nvPr/>
          </p:nvSpPr>
          <p:spPr bwMode="auto">
            <a:xfrm>
              <a:off x="691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Rectangle 64"/>
            <p:cNvSpPr>
              <a:spLocks noChangeArrowheads="1"/>
            </p:cNvSpPr>
            <p:nvPr/>
          </p:nvSpPr>
          <p:spPr bwMode="auto">
            <a:xfrm>
              <a:off x="3640" y="2517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Rectangle 65"/>
            <p:cNvSpPr>
              <a:spLocks noChangeArrowheads="1"/>
            </p:cNvSpPr>
            <p:nvPr/>
          </p:nvSpPr>
          <p:spPr bwMode="auto">
            <a:xfrm>
              <a:off x="3640" y="2762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Rectangle 66"/>
            <p:cNvSpPr>
              <a:spLocks noChangeArrowheads="1"/>
            </p:cNvSpPr>
            <p:nvPr/>
          </p:nvSpPr>
          <p:spPr bwMode="auto">
            <a:xfrm>
              <a:off x="3886" y="2762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Rectangle 67"/>
            <p:cNvSpPr>
              <a:spLocks noChangeArrowheads="1"/>
            </p:cNvSpPr>
            <p:nvPr/>
          </p:nvSpPr>
          <p:spPr bwMode="auto">
            <a:xfrm>
              <a:off x="3640" y="3008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Rectangle 68"/>
            <p:cNvSpPr>
              <a:spLocks noChangeArrowheads="1"/>
            </p:cNvSpPr>
            <p:nvPr/>
          </p:nvSpPr>
          <p:spPr bwMode="auto">
            <a:xfrm>
              <a:off x="3640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69"/>
            <p:cNvSpPr>
              <a:spLocks noChangeArrowheads="1"/>
            </p:cNvSpPr>
            <p:nvPr/>
          </p:nvSpPr>
          <p:spPr bwMode="auto">
            <a:xfrm>
              <a:off x="3640" y="3499"/>
              <a:ext cx="246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Rectangle 70"/>
            <p:cNvSpPr>
              <a:spLocks noChangeArrowheads="1"/>
            </p:cNvSpPr>
            <p:nvPr/>
          </p:nvSpPr>
          <p:spPr bwMode="auto">
            <a:xfrm>
              <a:off x="3886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Rectangle 71"/>
            <p:cNvSpPr>
              <a:spLocks noChangeArrowheads="1"/>
            </p:cNvSpPr>
            <p:nvPr/>
          </p:nvSpPr>
          <p:spPr bwMode="auto">
            <a:xfrm>
              <a:off x="3886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Rectangle 72"/>
            <p:cNvSpPr>
              <a:spLocks noChangeArrowheads="1"/>
            </p:cNvSpPr>
            <p:nvPr/>
          </p:nvSpPr>
          <p:spPr bwMode="auto">
            <a:xfrm>
              <a:off x="3886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Rectangle 73"/>
            <p:cNvSpPr>
              <a:spLocks noChangeArrowheads="1"/>
            </p:cNvSpPr>
            <p:nvPr/>
          </p:nvSpPr>
          <p:spPr bwMode="auto">
            <a:xfrm>
              <a:off x="4132" y="3008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Rectangle 74"/>
            <p:cNvSpPr>
              <a:spLocks noChangeArrowheads="1"/>
            </p:cNvSpPr>
            <p:nvPr/>
          </p:nvSpPr>
          <p:spPr bwMode="auto">
            <a:xfrm>
              <a:off x="4132" y="3254"/>
              <a:ext cx="246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Rectangle 75"/>
            <p:cNvSpPr>
              <a:spLocks noChangeArrowheads="1"/>
            </p:cNvSpPr>
            <p:nvPr/>
          </p:nvSpPr>
          <p:spPr bwMode="auto">
            <a:xfrm>
              <a:off x="4132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71" name="Group 76"/>
            <p:cNvGrpSpPr>
              <a:grpSpLocks/>
            </p:cNvGrpSpPr>
            <p:nvPr/>
          </p:nvGrpSpPr>
          <p:grpSpPr bwMode="auto">
            <a:xfrm>
              <a:off x="691" y="2271"/>
              <a:ext cx="4424" cy="1474"/>
              <a:chOff x="727" y="2262"/>
              <a:chExt cx="4424" cy="1474"/>
            </a:xfrm>
          </p:grpSpPr>
          <p:sp>
            <p:nvSpPr>
              <p:cNvPr id="47212" name="Rectangle 77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Rectangle 78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Rectangle 79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5" name="Rectangle 80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Rectangle 81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Rectangle 82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Rectangle 83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9" name="Rectangle 84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0" name="Rectangle 85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1" name="Rectangle 86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2" name="Rectangle 87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" name="Rectangle 88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4" name="Rectangle 89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5" name="Rectangle 90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6" name="Rectangle 91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7" name="Rectangle 92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8" name="Rectangle 93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72" name="Rectangle 94"/>
            <p:cNvSpPr>
              <a:spLocks noChangeArrowheads="1"/>
            </p:cNvSpPr>
            <p:nvPr/>
          </p:nvSpPr>
          <p:spPr bwMode="auto">
            <a:xfrm>
              <a:off x="4623" y="3499"/>
              <a:ext cx="246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Rectangle 95"/>
            <p:cNvSpPr>
              <a:spLocks noChangeArrowheads="1"/>
            </p:cNvSpPr>
            <p:nvPr/>
          </p:nvSpPr>
          <p:spPr bwMode="auto">
            <a:xfrm>
              <a:off x="4378" y="3254"/>
              <a:ext cx="245" cy="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Rectangle 96"/>
            <p:cNvSpPr>
              <a:spLocks noChangeArrowheads="1"/>
            </p:cNvSpPr>
            <p:nvPr/>
          </p:nvSpPr>
          <p:spPr bwMode="auto">
            <a:xfrm>
              <a:off x="4378" y="3499"/>
              <a:ext cx="245" cy="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Rectangle 97"/>
            <p:cNvSpPr>
              <a:spLocks noChangeArrowheads="1"/>
            </p:cNvSpPr>
            <p:nvPr/>
          </p:nvSpPr>
          <p:spPr bwMode="auto">
            <a:xfrm>
              <a:off x="3395" y="3008"/>
              <a:ext cx="245" cy="24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Rectangle 98"/>
            <p:cNvSpPr>
              <a:spLocks noChangeArrowheads="1"/>
            </p:cNvSpPr>
            <p:nvPr/>
          </p:nvSpPr>
          <p:spPr bwMode="auto">
            <a:xfrm>
              <a:off x="3395" y="3254"/>
              <a:ext cx="245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Rectangle 99"/>
            <p:cNvSpPr>
              <a:spLocks noChangeArrowheads="1"/>
            </p:cNvSpPr>
            <p:nvPr/>
          </p:nvSpPr>
          <p:spPr bwMode="auto">
            <a:xfrm>
              <a:off x="3395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Rectangle 100"/>
            <p:cNvSpPr>
              <a:spLocks noChangeArrowheads="1"/>
            </p:cNvSpPr>
            <p:nvPr/>
          </p:nvSpPr>
          <p:spPr bwMode="auto">
            <a:xfrm>
              <a:off x="3149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Rectangle 101"/>
            <p:cNvSpPr>
              <a:spLocks noChangeArrowheads="1"/>
            </p:cNvSpPr>
            <p:nvPr/>
          </p:nvSpPr>
          <p:spPr bwMode="auto">
            <a:xfrm>
              <a:off x="3149" y="3254"/>
              <a:ext cx="246" cy="245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Rectangle 102"/>
            <p:cNvSpPr>
              <a:spLocks noChangeArrowheads="1"/>
            </p:cNvSpPr>
            <p:nvPr/>
          </p:nvSpPr>
          <p:spPr bwMode="auto">
            <a:xfrm>
              <a:off x="3149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Rectangle 103"/>
            <p:cNvSpPr>
              <a:spLocks noChangeArrowheads="1"/>
            </p:cNvSpPr>
            <p:nvPr/>
          </p:nvSpPr>
          <p:spPr bwMode="auto">
            <a:xfrm>
              <a:off x="2903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Rectangle 104"/>
            <p:cNvSpPr>
              <a:spLocks noChangeArrowheads="1"/>
            </p:cNvSpPr>
            <p:nvPr/>
          </p:nvSpPr>
          <p:spPr bwMode="auto">
            <a:xfrm>
              <a:off x="2903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Rectangle 105"/>
            <p:cNvSpPr>
              <a:spLocks noChangeArrowheads="1"/>
            </p:cNvSpPr>
            <p:nvPr/>
          </p:nvSpPr>
          <p:spPr bwMode="auto">
            <a:xfrm>
              <a:off x="2903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Rectangle 106"/>
            <p:cNvSpPr>
              <a:spLocks noChangeArrowheads="1"/>
            </p:cNvSpPr>
            <p:nvPr/>
          </p:nvSpPr>
          <p:spPr bwMode="auto">
            <a:xfrm>
              <a:off x="1183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Rectangle 107"/>
            <p:cNvSpPr>
              <a:spLocks noChangeArrowheads="1"/>
            </p:cNvSpPr>
            <p:nvPr/>
          </p:nvSpPr>
          <p:spPr bwMode="auto">
            <a:xfrm>
              <a:off x="1183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6" name="Rectangle 108"/>
            <p:cNvSpPr>
              <a:spLocks noChangeArrowheads="1"/>
            </p:cNvSpPr>
            <p:nvPr/>
          </p:nvSpPr>
          <p:spPr bwMode="auto">
            <a:xfrm>
              <a:off x="1183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Rectangle 109"/>
            <p:cNvSpPr>
              <a:spLocks noChangeArrowheads="1"/>
            </p:cNvSpPr>
            <p:nvPr/>
          </p:nvSpPr>
          <p:spPr bwMode="auto">
            <a:xfrm>
              <a:off x="1183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8" name="Rectangle 110"/>
            <p:cNvSpPr>
              <a:spLocks noChangeArrowheads="1"/>
            </p:cNvSpPr>
            <p:nvPr/>
          </p:nvSpPr>
          <p:spPr bwMode="auto">
            <a:xfrm>
              <a:off x="1428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Rectangle 111"/>
            <p:cNvSpPr>
              <a:spLocks noChangeArrowheads="1"/>
            </p:cNvSpPr>
            <p:nvPr/>
          </p:nvSpPr>
          <p:spPr bwMode="auto">
            <a:xfrm>
              <a:off x="1428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Rectangle 112"/>
            <p:cNvSpPr>
              <a:spLocks noChangeArrowheads="1"/>
            </p:cNvSpPr>
            <p:nvPr/>
          </p:nvSpPr>
          <p:spPr bwMode="auto">
            <a:xfrm>
              <a:off x="1428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Rectangle 113"/>
            <p:cNvSpPr>
              <a:spLocks noChangeArrowheads="1"/>
            </p:cNvSpPr>
            <p:nvPr/>
          </p:nvSpPr>
          <p:spPr bwMode="auto">
            <a:xfrm>
              <a:off x="1428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Rectangle 114"/>
            <p:cNvSpPr>
              <a:spLocks noChangeArrowheads="1"/>
            </p:cNvSpPr>
            <p:nvPr/>
          </p:nvSpPr>
          <p:spPr bwMode="auto">
            <a:xfrm>
              <a:off x="1674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Rectangle 115"/>
            <p:cNvSpPr>
              <a:spLocks noChangeArrowheads="1"/>
            </p:cNvSpPr>
            <p:nvPr/>
          </p:nvSpPr>
          <p:spPr bwMode="auto">
            <a:xfrm>
              <a:off x="1674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Rectangle 116"/>
            <p:cNvSpPr>
              <a:spLocks noChangeArrowheads="1"/>
            </p:cNvSpPr>
            <p:nvPr/>
          </p:nvSpPr>
          <p:spPr bwMode="auto">
            <a:xfrm>
              <a:off x="1674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Rectangle 117"/>
            <p:cNvSpPr>
              <a:spLocks noChangeArrowheads="1"/>
            </p:cNvSpPr>
            <p:nvPr/>
          </p:nvSpPr>
          <p:spPr bwMode="auto">
            <a:xfrm>
              <a:off x="1674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Rectangle 118"/>
            <p:cNvSpPr>
              <a:spLocks noChangeArrowheads="1"/>
            </p:cNvSpPr>
            <p:nvPr/>
          </p:nvSpPr>
          <p:spPr bwMode="auto">
            <a:xfrm>
              <a:off x="1920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Rectangle 119"/>
            <p:cNvSpPr>
              <a:spLocks noChangeArrowheads="1"/>
            </p:cNvSpPr>
            <p:nvPr/>
          </p:nvSpPr>
          <p:spPr bwMode="auto">
            <a:xfrm>
              <a:off x="1920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Rectangle 120"/>
            <p:cNvSpPr>
              <a:spLocks noChangeArrowheads="1"/>
            </p:cNvSpPr>
            <p:nvPr/>
          </p:nvSpPr>
          <p:spPr bwMode="auto">
            <a:xfrm>
              <a:off x="1920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Rectangle 121"/>
            <p:cNvSpPr>
              <a:spLocks noChangeArrowheads="1"/>
            </p:cNvSpPr>
            <p:nvPr/>
          </p:nvSpPr>
          <p:spPr bwMode="auto">
            <a:xfrm>
              <a:off x="1920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Rectangle 122"/>
            <p:cNvSpPr>
              <a:spLocks noChangeArrowheads="1"/>
            </p:cNvSpPr>
            <p:nvPr/>
          </p:nvSpPr>
          <p:spPr bwMode="auto">
            <a:xfrm>
              <a:off x="2166" y="3008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1" name="Rectangle 123"/>
            <p:cNvSpPr>
              <a:spLocks noChangeArrowheads="1"/>
            </p:cNvSpPr>
            <p:nvPr/>
          </p:nvSpPr>
          <p:spPr bwMode="auto">
            <a:xfrm>
              <a:off x="2166" y="3254"/>
              <a:ext cx="245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Rectangle 124"/>
            <p:cNvSpPr>
              <a:spLocks noChangeArrowheads="1"/>
            </p:cNvSpPr>
            <p:nvPr/>
          </p:nvSpPr>
          <p:spPr bwMode="auto">
            <a:xfrm>
              <a:off x="2166" y="3499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Rectangle 125"/>
            <p:cNvSpPr>
              <a:spLocks noChangeArrowheads="1"/>
            </p:cNvSpPr>
            <p:nvPr/>
          </p:nvSpPr>
          <p:spPr bwMode="auto">
            <a:xfrm>
              <a:off x="2166" y="3745"/>
              <a:ext cx="245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4" name="Rectangle 126"/>
            <p:cNvSpPr>
              <a:spLocks noChangeArrowheads="1"/>
            </p:cNvSpPr>
            <p:nvPr/>
          </p:nvSpPr>
          <p:spPr bwMode="auto">
            <a:xfrm>
              <a:off x="2411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Rectangle 127"/>
            <p:cNvSpPr>
              <a:spLocks noChangeArrowheads="1"/>
            </p:cNvSpPr>
            <p:nvPr/>
          </p:nvSpPr>
          <p:spPr bwMode="auto">
            <a:xfrm>
              <a:off x="2411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6" name="Rectangle 128"/>
            <p:cNvSpPr>
              <a:spLocks noChangeArrowheads="1"/>
            </p:cNvSpPr>
            <p:nvPr/>
          </p:nvSpPr>
          <p:spPr bwMode="auto">
            <a:xfrm>
              <a:off x="2411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Rectangle 129"/>
            <p:cNvSpPr>
              <a:spLocks noChangeArrowheads="1"/>
            </p:cNvSpPr>
            <p:nvPr/>
          </p:nvSpPr>
          <p:spPr bwMode="auto">
            <a:xfrm>
              <a:off x="2411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" name="Rectangle 130"/>
            <p:cNvSpPr>
              <a:spLocks noChangeArrowheads="1"/>
            </p:cNvSpPr>
            <p:nvPr/>
          </p:nvSpPr>
          <p:spPr bwMode="auto">
            <a:xfrm>
              <a:off x="2657" y="3008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" name="Rectangle 131"/>
            <p:cNvSpPr>
              <a:spLocks noChangeArrowheads="1"/>
            </p:cNvSpPr>
            <p:nvPr/>
          </p:nvSpPr>
          <p:spPr bwMode="auto">
            <a:xfrm>
              <a:off x="2657" y="3254"/>
              <a:ext cx="246" cy="245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" name="Rectangle 132"/>
            <p:cNvSpPr>
              <a:spLocks noChangeArrowheads="1"/>
            </p:cNvSpPr>
            <p:nvPr/>
          </p:nvSpPr>
          <p:spPr bwMode="auto">
            <a:xfrm>
              <a:off x="2657" y="3499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1" name="Rectangle 133"/>
            <p:cNvSpPr>
              <a:spLocks noChangeArrowheads="1"/>
            </p:cNvSpPr>
            <p:nvPr/>
          </p:nvSpPr>
          <p:spPr bwMode="auto">
            <a:xfrm>
              <a:off x="2657" y="3745"/>
              <a:ext cx="246" cy="246"/>
            </a:xfrm>
            <a:prstGeom prst="rect">
              <a:avLst/>
            </a:prstGeom>
            <a:solidFill>
              <a:srgbClr val="A5002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760413" y="1116013"/>
            <a:ext cx="2295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EXAMPLES:</a:t>
            </a:r>
            <a:r>
              <a:rPr lang="en-US" sz="2800"/>
              <a:t> 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100138" y="2622550"/>
            <a:ext cx="2601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carbon dioxide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104900" y="3190875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CO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098550" y="3741738"/>
            <a:ext cx="3097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dinitrogen trioxide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108075" y="4370388"/>
            <a:ext cx="1085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-25000"/>
              <a:t>5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108075" y="5008563"/>
            <a:ext cx="3433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carbon tetrachloride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085850" y="5619750"/>
            <a:ext cx="773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NI</a:t>
            </a:r>
            <a:r>
              <a:rPr lang="en-US" sz="2800" b="0" baseline="-25000"/>
              <a:t>3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803775" y="2614613"/>
            <a:ext cx="950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CO</a:t>
            </a:r>
            <a:r>
              <a:rPr lang="en-US" sz="2800" b="0" baseline="-25000"/>
              <a:t>2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808538" y="3182938"/>
            <a:ext cx="3017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carbon monoxide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4802188" y="3733800"/>
            <a:ext cx="108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66"/>
                </a:solidFill>
              </a:rPr>
              <a:t>O</a:t>
            </a:r>
            <a:r>
              <a:rPr lang="en-US" sz="2800" b="0" baseline="-25000"/>
              <a:t>3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4811713" y="4362450"/>
            <a:ext cx="3494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dinitrogen pentoxide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811713" y="5000625"/>
            <a:ext cx="1011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CCl</a:t>
            </a:r>
            <a:r>
              <a:rPr lang="en-US" sz="2800" b="0" baseline="-25000">
                <a:solidFill>
                  <a:srgbClr val="000066"/>
                </a:solidFill>
              </a:rPr>
              <a:t>4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789488" y="5611813"/>
            <a:ext cx="291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000066"/>
                </a:solidFill>
              </a:rPr>
              <a:t>nitrogen triiodide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71689" grpId="0"/>
      <p:bldP spid="71690" grpId="0"/>
      <p:bldP spid="71691" grpId="0"/>
      <p:bldP spid="71692" grpId="0"/>
      <p:bldP spid="71694" grpId="0"/>
      <p:bldP spid="71695" grpId="0"/>
      <p:bldP spid="71696" grpId="0"/>
      <p:bldP spid="71697" grpId="0"/>
      <p:bldP spid="71698" grpId="0"/>
      <p:bldP spid="7169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51"/>
          <p:cNvGrpSpPr>
            <a:grpSpLocks/>
          </p:cNvGrpSpPr>
          <p:nvPr/>
        </p:nvGrpSpPr>
        <p:grpSpPr bwMode="auto">
          <a:xfrm>
            <a:off x="5395913" y="2000250"/>
            <a:ext cx="2425700" cy="2932113"/>
            <a:chOff x="3057" y="1422"/>
            <a:chExt cx="1528" cy="1847"/>
          </a:xfrm>
        </p:grpSpPr>
        <p:sp>
          <p:nvSpPr>
            <p:cNvPr id="48408" name="Oval 162"/>
            <p:cNvSpPr>
              <a:spLocks noChangeArrowheads="1"/>
            </p:cNvSpPr>
            <p:nvPr/>
          </p:nvSpPr>
          <p:spPr bwMode="auto">
            <a:xfrm>
              <a:off x="3451" y="207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9" name="Oval 172"/>
            <p:cNvSpPr>
              <a:spLocks noChangeArrowheads="1"/>
            </p:cNvSpPr>
            <p:nvPr/>
          </p:nvSpPr>
          <p:spPr bwMode="auto">
            <a:xfrm>
              <a:off x="3835" y="185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0" name="Oval 182"/>
            <p:cNvSpPr>
              <a:spLocks noChangeArrowheads="1"/>
            </p:cNvSpPr>
            <p:nvPr/>
          </p:nvSpPr>
          <p:spPr bwMode="auto">
            <a:xfrm>
              <a:off x="3845" y="142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1" name="Oval 192"/>
            <p:cNvSpPr>
              <a:spLocks noChangeArrowheads="1"/>
            </p:cNvSpPr>
            <p:nvPr/>
          </p:nvSpPr>
          <p:spPr bwMode="auto">
            <a:xfrm>
              <a:off x="3450" y="163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2" name="Oval 202"/>
            <p:cNvSpPr>
              <a:spLocks noChangeArrowheads="1"/>
            </p:cNvSpPr>
            <p:nvPr/>
          </p:nvSpPr>
          <p:spPr bwMode="auto">
            <a:xfrm>
              <a:off x="3057" y="1860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3" name="Oval 212"/>
            <p:cNvSpPr>
              <a:spLocks noChangeArrowheads="1"/>
            </p:cNvSpPr>
            <p:nvPr/>
          </p:nvSpPr>
          <p:spPr bwMode="auto">
            <a:xfrm>
              <a:off x="3808" y="2264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4" name="Oval 222"/>
            <p:cNvSpPr>
              <a:spLocks noChangeArrowheads="1"/>
            </p:cNvSpPr>
            <p:nvPr/>
          </p:nvSpPr>
          <p:spPr bwMode="auto">
            <a:xfrm>
              <a:off x="3442" y="248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5" name="Oval 232"/>
            <p:cNvSpPr>
              <a:spLocks noChangeArrowheads="1"/>
            </p:cNvSpPr>
            <p:nvPr/>
          </p:nvSpPr>
          <p:spPr bwMode="auto">
            <a:xfrm>
              <a:off x="4202" y="208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6" name="Oval 242"/>
            <p:cNvSpPr>
              <a:spLocks noChangeArrowheads="1"/>
            </p:cNvSpPr>
            <p:nvPr/>
          </p:nvSpPr>
          <p:spPr bwMode="auto">
            <a:xfrm>
              <a:off x="3076" y="228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7" name="Oval 252"/>
            <p:cNvSpPr>
              <a:spLocks noChangeArrowheads="1"/>
            </p:cNvSpPr>
            <p:nvPr/>
          </p:nvSpPr>
          <p:spPr bwMode="auto">
            <a:xfrm>
              <a:off x="4219" y="1660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8" name="Oval 262"/>
            <p:cNvSpPr>
              <a:spLocks noChangeArrowheads="1"/>
            </p:cNvSpPr>
            <p:nvPr/>
          </p:nvSpPr>
          <p:spPr bwMode="auto">
            <a:xfrm>
              <a:off x="3808" y="2693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19" name="Oval 272"/>
            <p:cNvSpPr>
              <a:spLocks noChangeArrowheads="1"/>
            </p:cNvSpPr>
            <p:nvPr/>
          </p:nvSpPr>
          <p:spPr bwMode="auto">
            <a:xfrm>
              <a:off x="4165" y="248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20" name="Oval 282"/>
            <p:cNvSpPr>
              <a:spLocks noChangeArrowheads="1"/>
            </p:cNvSpPr>
            <p:nvPr/>
          </p:nvSpPr>
          <p:spPr bwMode="auto">
            <a:xfrm>
              <a:off x="3068" y="269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21" name="Oval 292"/>
            <p:cNvSpPr>
              <a:spLocks noChangeArrowheads="1"/>
            </p:cNvSpPr>
            <p:nvPr/>
          </p:nvSpPr>
          <p:spPr bwMode="auto">
            <a:xfrm>
              <a:off x="3443" y="2903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31838" y="5086350"/>
            <a:ext cx="41830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FF"/>
                </a:solidFill>
              </a:rPr>
              <a:t>In insulators (like wood),</a:t>
            </a:r>
          </a:p>
          <a:p>
            <a:pPr algn="ctr"/>
            <a:r>
              <a:rPr lang="en-US" sz="2800" b="0">
                <a:solidFill>
                  <a:srgbClr val="0000FF"/>
                </a:solidFill>
              </a:rPr>
              <a:t>the v.e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  <a:r>
              <a:rPr lang="en-US" sz="2800" b="0">
                <a:solidFill>
                  <a:srgbClr val="0000FF"/>
                </a:solidFill>
              </a:rPr>
              <a:t> are attached</a:t>
            </a:r>
          </a:p>
          <a:p>
            <a:pPr algn="ctr"/>
            <a:r>
              <a:rPr lang="en-US" sz="2800" b="0">
                <a:solidFill>
                  <a:srgbClr val="0000FF"/>
                </a:solidFill>
              </a:rPr>
              <a:t>to particular atoms.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013075" y="209550"/>
            <a:ext cx="318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Metallic Bonds</a:t>
            </a:r>
            <a:r>
              <a:rPr lang="en-US" sz="32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439738" y="911225"/>
            <a:ext cx="8175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2800" b="0">
                <a:solidFill>
                  <a:srgbClr val="FF0000"/>
                </a:solidFill>
              </a:rPr>
              <a:t>In metals, valence shells of atoms overlap, so v.e</a:t>
            </a:r>
            <a:r>
              <a:rPr lang="en-US" sz="2800" b="0" baseline="30000">
                <a:solidFill>
                  <a:srgbClr val="FF0000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en-US" sz="2800" b="0">
                <a:solidFill>
                  <a:srgbClr val="FF0000"/>
                </a:solidFill>
              </a:rPr>
              <a:t>are free to travel between atoms through material. </a:t>
            </a: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2044700" y="4260850"/>
            <a:ext cx="674688" cy="660400"/>
            <a:chOff x="1245" y="2278"/>
            <a:chExt cx="425" cy="416"/>
          </a:xfrm>
        </p:grpSpPr>
        <p:sp>
          <p:nvSpPr>
            <p:cNvPr id="48399" name="Oval 141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0" name="Oval 142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1" name="Oval 143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2" name="Oval 144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3" name="Oval 145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4" name="Oval 146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5" name="Oval 147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6" name="Oval 148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07" name="Oval 149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5" name="Oval 166"/>
          <p:cNvSpPr>
            <a:spLocks noChangeArrowheads="1"/>
          </p:cNvSpPr>
          <p:nvPr/>
        </p:nvSpPr>
        <p:spPr bwMode="auto">
          <a:xfrm>
            <a:off x="6551613" y="33035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84"/>
          <p:cNvSpPr>
            <a:spLocks noChangeArrowheads="1"/>
          </p:cNvSpPr>
          <p:nvPr/>
        </p:nvSpPr>
        <p:spPr bwMode="auto">
          <a:xfrm>
            <a:off x="6688138" y="20351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85"/>
          <p:cNvSpPr>
            <a:spLocks noChangeArrowheads="1"/>
          </p:cNvSpPr>
          <p:nvPr/>
        </p:nvSpPr>
        <p:spPr bwMode="auto">
          <a:xfrm>
            <a:off x="7091363" y="20447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87"/>
          <p:cNvSpPr>
            <a:spLocks noChangeArrowheads="1"/>
          </p:cNvSpPr>
          <p:nvPr/>
        </p:nvSpPr>
        <p:spPr bwMode="auto">
          <a:xfrm>
            <a:off x="6905625" y="19589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56"/>
          <p:cNvGrpSpPr>
            <a:grpSpLocks/>
          </p:cNvGrpSpPr>
          <p:nvPr/>
        </p:nvGrpSpPr>
        <p:grpSpPr bwMode="auto">
          <a:xfrm>
            <a:off x="6278563" y="2216150"/>
            <a:ext cx="700087" cy="588963"/>
            <a:chOff x="3622" y="1558"/>
            <a:chExt cx="441" cy="371"/>
          </a:xfrm>
        </p:grpSpPr>
        <p:sp>
          <p:nvSpPr>
            <p:cNvPr id="48391" name="Oval 174"/>
            <p:cNvSpPr>
              <a:spLocks noChangeArrowheads="1"/>
            </p:cNvSpPr>
            <p:nvPr/>
          </p:nvSpPr>
          <p:spPr bwMode="auto">
            <a:xfrm>
              <a:off x="3870" y="187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2" name="Oval 177"/>
            <p:cNvSpPr>
              <a:spLocks noChangeArrowheads="1"/>
            </p:cNvSpPr>
            <p:nvPr/>
          </p:nvSpPr>
          <p:spPr bwMode="auto">
            <a:xfrm>
              <a:off x="4007" y="182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3" name="Oval 188"/>
            <p:cNvSpPr>
              <a:spLocks noChangeArrowheads="1"/>
            </p:cNvSpPr>
            <p:nvPr/>
          </p:nvSpPr>
          <p:spPr bwMode="auto">
            <a:xfrm>
              <a:off x="3972" y="17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4" name="Oval 189"/>
            <p:cNvSpPr>
              <a:spLocks noChangeArrowheads="1"/>
            </p:cNvSpPr>
            <p:nvPr/>
          </p:nvSpPr>
          <p:spPr bwMode="auto">
            <a:xfrm>
              <a:off x="3855" y="168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5" name="Oval 190"/>
            <p:cNvSpPr>
              <a:spLocks noChangeArrowheads="1"/>
            </p:cNvSpPr>
            <p:nvPr/>
          </p:nvSpPr>
          <p:spPr bwMode="auto">
            <a:xfrm>
              <a:off x="3819" y="155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6" name="Oval 195"/>
            <p:cNvSpPr>
              <a:spLocks noChangeArrowheads="1"/>
            </p:cNvSpPr>
            <p:nvPr/>
          </p:nvSpPr>
          <p:spPr bwMode="auto">
            <a:xfrm>
              <a:off x="3739" y="16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7" name="Oval 196"/>
            <p:cNvSpPr>
              <a:spLocks noChangeArrowheads="1"/>
            </p:cNvSpPr>
            <p:nvPr/>
          </p:nvSpPr>
          <p:spPr bwMode="auto">
            <a:xfrm>
              <a:off x="3793" y="180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8" name="Oval 197"/>
            <p:cNvSpPr>
              <a:spLocks noChangeArrowheads="1"/>
            </p:cNvSpPr>
            <p:nvPr/>
          </p:nvSpPr>
          <p:spPr bwMode="auto">
            <a:xfrm>
              <a:off x="3622" y="16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0"/>
          <p:cNvGrpSpPr>
            <a:grpSpLocks/>
          </p:cNvGrpSpPr>
          <p:nvPr/>
        </p:nvGrpSpPr>
        <p:grpSpPr bwMode="auto">
          <a:xfrm>
            <a:off x="6207125" y="2811463"/>
            <a:ext cx="700088" cy="488950"/>
            <a:chOff x="3577" y="1933"/>
            <a:chExt cx="441" cy="308"/>
          </a:xfrm>
        </p:grpSpPr>
        <p:sp>
          <p:nvSpPr>
            <p:cNvPr id="48384" name="Oval 165"/>
            <p:cNvSpPr>
              <a:spLocks noChangeArrowheads="1"/>
            </p:cNvSpPr>
            <p:nvPr/>
          </p:nvSpPr>
          <p:spPr bwMode="auto">
            <a:xfrm>
              <a:off x="3740" y="209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5" name="Oval 167"/>
            <p:cNvSpPr>
              <a:spLocks noChangeArrowheads="1"/>
            </p:cNvSpPr>
            <p:nvPr/>
          </p:nvSpPr>
          <p:spPr bwMode="auto">
            <a:xfrm>
              <a:off x="3623" y="204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6" name="Oval 178"/>
            <p:cNvSpPr>
              <a:spLocks noChangeArrowheads="1"/>
            </p:cNvSpPr>
            <p:nvPr/>
          </p:nvSpPr>
          <p:spPr bwMode="auto">
            <a:xfrm>
              <a:off x="3962" y="218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7" name="Oval 179"/>
            <p:cNvSpPr>
              <a:spLocks noChangeArrowheads="1"/>
            </p:cNvSpPr>
            <p:nvPr/>
          </p:nvSpPr>
          <p:spPr bwMode="auto">
            <a:xfrm>
              <a:off x="3845" y="211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8" name="Oval 180"/>
            <p:cNvSpPr>
              <a:spLocks noChangeArrowheads="1"/>
            </p:cNvSpPr>
            <p:nvPr/>
          </p:nvSpPr>
          <p:spPr bwMode="auto">
            <a:xfrm>
              <a:off x="3809" y="198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9" name="Oval 193"/>
            <p:cNvSpPr>
              <a:spLocks noChangeArrowheads="1"/>
            </p:cNvSpPr>
            <p:nvPr/>
          </p:nvSpPr>
          <p:spPr bwMode="auto">
            <a:xfrm>
              <a:off x="3715" y="193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90" name="Oval 198"/>
            <p:cNvSpPr>
              <a:spLocks noChangeArrowheads="1"/>
            </p:cNvSpPr>
            <p:nvPr/>
          </p:nvSpPr>
          <p:spPr bwMode="auto">
            <a:xfrm>
              <a:off x="3577" y="19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1" name="Oval 204"/>
          <p:cNvSpPr>
            <a:spLocks noChangeArrowheads="1"/>
          </p:cNvSpPr>
          <p:nvPr/>
        </p:nvSpPr>
        <p:spPr bwMode="auto">
          <a:xfrm>
            <a:off x="5437188" y="27305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206"/>
          <p:cNvSpPr>
            <a:spLocks noChangeArrowheads="1"/>
          </p:cNvSpPr>
          <p:nvPr/>
        </p:nvSpPr>
        <p:spPr bwMode="auto">
          <a:xfrm>
            <a:off x="5926138" y="29686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55"/>
          <p:cNvGrpSpPr>
            <a:grpSpLocks/>
          </p:cNvGrpSpPr>
          <p:nvPr/>
        </p:nvGrpSpPr>
        <p:grpSpPr bwMode="auto">
          <a:xfrm>
            <a:off x="5654675" y="2368550"/>
            <a:ext cx="495300" cy="469900"/>
            <a:chOff x="3229" y="1654"/>
            <a:chExt cx="312" cy="296"/>
          </a:xfrm>
        </p:grpSpPr>
        <p:sp>
          <p:nvSpPr>
            <p:cNvPr id="48379" name="Oval 194"/>
            <p:cNvSpPr>
              <a:spLocks noChangeArrowheads="1"/>
            </p:cNvSpPr>
            <p:nvPr/>
          </p:nvSpPr>
          <p:spPr bwMode="auto">
            <a:xfrm>
              <a:off x="3485" y="16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0" name="Oval 199"/>
            <p:cNvSpPr>
              <a:spLocks noChangeArrowheads="1"/>
            </p:cNvSpPr>
            <p:nvPr/>
          </p:nvSpPr>
          <p:spPr bwMode="auto">
            <a:xfrm>
              <a:off x="3460" y="18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1" name="Oval 200"/>
            <p:cNvSpPr>
              <a:spLocks noChangeArrowheads="1"/>
            </p:cNvSpPr>
            <p:nvPr/>
          </p:nvSpPr>
          <p:spPr bwMode="auto">
            <a:xfrm>
              <a:off x="3424" y="17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2" name="Oval 205"/>
            <p:cNvSpPr>
              <a:spLocks noChangeArrowheads="1"/>
            </p:cNvSpPr>
            <p:nvPr/>
          </p:nvSpPr>
          <p:spPr bwMode="auto">
            <a:xfrm>
              <a:off x="3346" y="18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83" name="Oval 207"/>
            <p:cNvSpPr>
              <a:spLocks noChangeArrowheads="1"/>
            </p:cNvSpPr>
            <p:nvPr/>
          </p:nvSpPr>
          <p:spPr bwMode="auto">
            <a:xfrm>
              <a:off x="3229" y="183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4" name="Oval 210"/>
          <p:cNvSpPr>
            <a:spLocks noChangeArrowheads="1"/>
          </p:cNvSpPr>
          <p:nvPr/>
        </p:nvSpPr>
        <p:spPr bwMode="auto">
          <a:xfrm>
            <a:off x="5340350" y="29114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Oval 217"/>
          <p:cNvSpPr>
            <a:spLocks noChangeArrowheads="1"/>
          </p:cNvSpPr>
          <p:nvPr/>
        </p:nvSpPr>
        <p:spPr bwMode="auto">
          <a:xfrm>
            <a:off x="6846888" y="32956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Oval 224"/>
          <p:cNvSpPr>
            <a:spLocks noChangeArrowheads="1"/>
          </p:cNvSpPr>
          <p:nvPr/>
        </p:nvSpPr>
        <p:spPr bwMode="auto">
          <a:xfrm>
            <a:off x="6048375" y="37179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Oval 226"/>
          <p:cNvSpPr>
            <a:spLocks noChangeArrowheads="1"/>
          </p:cNvSpPr>
          <p:nvPr/>
        </p:nvSpPr>
        <p:spPr bwMode="auto">
          <a:xfrm>
            <a:off x="6537325" y="3956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63"/>
          <p:cNvGrpSpPr>
            <a:grpSpLocks/>
          </p:cNvGrpSpPr>
          <p:nvPr/>
        </p:nvGrpSpPr>
        <p:grpSpPr bwMode="auto">
          <a:xfrm>
            <a:off x="6208713" y="3371850"/>
            <a:ext cx="509587" cy="469900"/>
            <a:chOff x="3578" y="2286"/>
            <a:chExt cx="321" cy="296"/>
          </a:xfrm>
        </p:grpSpPr>
        <p:sp>
          <p:nvSpPr>
            <p:cNvPr id="48372" name="Oval 163"/>
            <p:cNvSpPr>
              <a:spLocks noChangeArrowheads="1"/>
            </p:cNvSpPr>
            <p:nvPr/>
          </p:nvSpPr>
          <p:spPr bwMode="auto">
            <a:xfrm>
              <a:off x="3716" y="237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3" name="Oval 168"/>
            <p:cNvSpPr>
              <a:spLocks noChangeArrowheads="1"/>
            </p:cNvSpPr>
            <p:nvPr/>
          </p:nvSpPr>
          <p:spPr bwMode="auto">
            <a:xfrm>
              <a:off x="3578" y="24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4" name="Oval 214"/>
            <p:cNvSpPr>
              <a:spLocks noChangeArrowheads="1"/>
            </p:cNvSpPr>
            <p:nvPr/>
          </p:nvSpPr>
          <p:spPr bwMode="auto">
            <a:xfrm>
              <a:off x="3843" y="228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5" name="Oval 219"/>
            <p:cNvSpPr>
              <a:spLocks noChangeArrowheads="1"/>
            </p:cNvSpPr>
            <p:nvPr/>
          </p:nvSpPr>
          <p:spPr bwMode="auto">
            <a:xfrm>
              <a:off x="3818" y="25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6" name="Oval 220"/>
            <p:cNvSpPr>
              <a:spLocks noChangeArrowheads="1"/>
            </p:cNvSpPr>
            <p:nvPr/>
          </p:nvSpPr>
          <p:spPr bwMode="auto">
            <a:xfrm>
              <a:off x="3782" y="240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7" name="Oval 225"/>
            <p:cNvSpPr>
              <a:spLocks noChangeArrowheads="1"/>
            </p:cNvSpPr>
            <p:nvPr/>
          </p:nvSpPr>
          <p:spPr bwMode="auto">
            <a:xfrm>
              <a:off x="3731" y="251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8" name="Oval 227"/>
            <p:cNvSpPr>
              <a:spLocks noChangeArrowheads="1"/>
            </p:cNvSpPr>
            <p:nvPr/>
          </p:nvSpPr>
          <p:spPr bwMode="auto">
            <a:xfrm>
              <a:off x="3614" y="24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9" name="Oval 236"/>
          <p:cNvSpPr>
            <a:spLocks noChangeArrowheads="1"/>
          </p:cNvSpPr>
          <p:nvPr/>
        </p:nvSpPr>
        <p:spPr bwMode="auto">
          <a:xfrm>
            <a:off x="7743825" y="33194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240"/>
          <p:cNvSpPr>
            <a:spLocks noChangeArrowheads="1"/>
          </p:cNvSpPr>
          <p:nvPr/>
        </p:nvSpPr>
        <p:spPr bwMode="auto">
          <a:xfrm>
            <a:off x="7158038" y="32623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Oval 246"/>
          <p:cNvSpPr>
            <a:spLocks noChangeArrowheads="1"/>
          </p:cNvSpPr>
          <p:nvPr/>
        </p:nvSpPr>
        <p:spPr bwMode="auto">
          <a:xfrm>
            <a:off x="5956300" y="36369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54"/>
          <p:cNvGrpSpPr>
            <a:grpSpLocks/>
          </p:cNvGrpSpPr>
          <p:nvPr/>
        </p:nvGrpSpPr>
        <p:grpSpPr bwMode="auto">
          <a:xfrm>
            <a:off x="5397500" y="3065463"/>
            <a:ext cx="754063" cy="469900"/>
            <a:chOff x="3067" y="2093"/>
            <a:chExt cx="475" cy="296"/>
          </a:xfrm>
        </p:grpSpPr>
        <p:sp>
          <p:nvSpPr>
            <p:cNvPr id="48363" name="Oval 164"/>
            <p:cNvSpPr>
              <a:spLocks noChangeArrowheads="1"/>
            </p:cNvSpPr>
            <p:nvPr/>
          </p:nvSpPr>
          <p:spPr bwMode="auto">
            <a:xfrm>
              <a:off x="3486" y="209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4" name="Oval 169"/>
            <p:cNvSpPr>
              <a:spLocks noChangeArrowheads="1"/>
            </p:cNvSpPr>
            <p:nvPr/>
          </p:nvSpPr>
          <p:spPr bwMode="auto">
            <a:xfrm>
              <a:off x="3461" y="233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5" name="Oval 170"/>
            <p:cNvSpPr>
              <a:spLocks noChangeArrowheads="1"/>
            </p:cNvSpPr>
            <p:nvPr/>
          </p:nvSpPr>
          <p:spPr bwMode="auto">
            <a:xfrm>
              <a:off x="3425" y="220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6" name="Oval 203"/>
            <p:cNvSpPr>
              <a:spLocks noChangeArrowheads="1"/>
            </p:cNvSpPr>
            <p:nvPr/>
          </p:nvSpPr>
          <p:spPr bwMode="auto">
            <a:xfrm>
              <a:off x="3322" y="216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7" name="Oval 208"/>
            <p:cNvSpPr>
              <a:spLocks noChangeArrowheads="1"/>
            </p:cNvSpPr>
            <p:nvPr/>
          </p:nvSpPr>
          <p:spPr bwMode="auto">
            <a:xfrm>
              <a:off x="3184" y="21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8" name="Oval 209"/>
            <p:cNvSpPr>
              <a:spLocks noChangeArrowheads="1"/>
            </p:cNvSpPr>
            <p:nvPr/>
          </p:nvSpPr>
          <p:spPr bwMode="auto">
            <a:xfrm>
              <a:off x="3067" y="212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9" name="Oval 244"/>
            <p:cNvSpPr>
              <a:spLocks noChangeArrowheads="1"/>
            </p:cNvSpPr>
            <p:nvPr/>
          </p:nvSpPr>
          <p:spPr bwMode="auto">
            <a:xfrm>
              <a:off x="3111" y="230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0" name="Oval 245"/>
            <p:cNvSpPr>
              <a:spLocks noChangeArrowheads="1"/>
            </p:cNvSpPr>
            <p:nvPr/>
          </p:nvSpPr>
          <p:spPr bwMode="auto">
            <a:xfrm>
              <a:off x="3365" y="230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71" name="Oval 247"/>
            <p:cNvSpPr>
              <a:spLocks noChangeArrowheads="1"/>
            </p:cNvSpPr>
            <p:nvPr/>
          </p:nvSpPr>
          <p:spPr bwMode="auto">
            <a:xfrm>
              <a:off x="3248" y="22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53" name="Oval 250"/>
          <p:cNvSpPr>
            <a:spLocks noChangeArrowheads="1"/>
          </p:cNvSpPr>
          <p:nvPr/>
        </p:nvSpPr>
        <p:spPr bwMode="auto">
          <a:xfrm>
            <a:off x="5370513" y="35798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Oval 255"/>
          <p:cNvSpPr>
            <a:spLocks noChangeArrowheads="1"/>
          </p:cNvSpPr>
          <p:nvPr/>
        </p:nvSpPr>
        <p:spPr bwMode="auto">
          <a:xfrm>
            <a:off x="7685088" y="24225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256"/>
          <p:cNvSpPr>
            <a:spLocks noChangeArrowheads="1"/>
          </p:cNvSpPr>
          <p:nvPr/>
        </p:nvSpPr>
        <p:spPr bwMode="auto">
          <a:xfrm>
            <a:off x="7770813" y="26511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58"/>
          <p:cNvGrpSpPr>
            <a:grpSpLocks/>
          </p:cNvGrpSpPr>
          <p:nvPr/>
        </p:nvGrpSpPr>
        <p:grpSpPr bwMode="auto">
          <a:xfrm>
            <a:off x="7037388" y="2855913"/>
            <a:ext cx="709612" cy="392112"/>
            <a:chOff x="4100" y="1961"/>
            <a:chExt cx="447" cy="247"/>
          </a:xfrm>
        </p:grpSpPr>
        <p:sp>
          <p:nvSpPr>
            <p:cNvPr id="48356" name="Oval 173"/>
            <p:cNvSpPr>
              <a:spLocks noChangeArrowheads="1"/>
            </p:cNvSpPr>
            <p:nvPr/>
          </p:nvSpPr>
          <p:spPr bwMode="auto">
            <a:xfrm>
              <a:off x="4100" y="21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7" name="Oval 176"/>
            <p:cNvSpPr>
              <a:spLocks noChangeArrowheads="1"/>
            </p:cNvSpPr>
            <p:nvPr/>
          </p:nvSpPr>
          <p:spPr bwMode="auto">
            <a:xfrm>
              <a:off x="4178" y="202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8" name="Oval 234"/>
            <p:cNvSpPr>
              <a:spLocks noChangeArrowheads="1"/>
            </p:cNvSpPr>
            <p:nvPr/>
          </p:nvSpPr>
          <p:spPr bwMode="auto">
            <a:xfrm>
              <a:off x="4237" y="210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9" name="Oval 235"/>
            <p:cNvSpPr>
              <a:spLocks noChangeArrowheads="1"/>
            </p:cNvSpPr>
            <p:nvPr/>
          </p:nvSpPr>
          <p:spPr bwMode="auto">
            <a:xfrm>
              <a:off x="4491" y="210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0" name="Oval 237"/>
            <p:cNvSpPr>
              <a:spLocks noChangeArrowheads="1"/>
            </p:cNvSpPr>
            <p:nvPr/>
          </p:nvSpPr>
          <p:spPr bwMode="auto">
            <a:xfrm>
              <a:off x="4374" y="20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1" name="Oval 253"/>
            <p:cNvSpPr>
              <a:spLocks noChangeArrowheads="1"/>
            </p:cNvSpPr>
            <p:nvPr/>
          </p:nvSpPr>
          <p:spPr bwMode="auto">
            <a:xfrm>
              <a:off x="4484" y="196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62" name="Oval 258"/>
            <p:cNvSpPr>
              <a:spLocks noChangeArrowheads="1"/>
            </p:cNvSpPr>
            <p:nvPr/>
          </p:nvSpPr>
          <p:spPr bwMode="auto">
            <a:xfrm>
              <a:off x="4346" y="19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57"/>
          <p:cNvGrpSpPr>
            <a:grpSpLocks/>
          </p:cNvGrpSpPr>
          <p:nvPr/>
        </p:nvGrpSpPr>
        <p:grpSpPr bwMode="auto">
          <a:xfrm>
            <a:off x="7053263" y="2273300"/>
            <a:ext cx="534987" cy="609600"/>
            <a:chOff x="4110" y="1594"/>
            <a:chExt cx="337" cy="384"/>
          </a:xfrm>
        </p:grpSpPr>
        <p:sp>
          <p:nvSpPr>
            <p:cNvPr id="48349" name="Oval 175"/>
            <p:cNvSpPr>
              <a:spLocks noChangeArrowheads="1"/>
            </p:cNvSpPr>
            <p:nvPr/>
          </p:nvSpPr>
          <p:spPr bwMode="auto">
            <a:xfrm>
              <a:off x="4124" y="187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0" name="Oval 183"/>
            <p:cNvSpPr>
              <a:spLocks noChangeArrowheads="1"/>
            </p:cNvSpPr>
            <p:nvPr/>
          </p:nvSpPr>
          <p:spPr bwMode="auto">
            <a:xfrm>
              <a:off x="4110" y="172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1" name="Oval 186"/>
            <p:cNvSpPr>
              <a:spLocks noChangeArrowheads="1"/>
            </p:cNvSpPr>
            <p:nvPr/>
          </p:nvSpPr>
          <p:spPr bwMode="auto">
            <a:xfrm>
              <a:off x="4188" y="15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2" name="Oval 254"/>
            <p:cNvSpPr>
              <a:spLocks noChangeArrowheads="1"/>
            </p:cNvSpPr>
            <p:nvPr/>
          </p:nvSpPr>
          <p:spPr bwMode="auto">
            <a:xfrm>
              <a:off x="4254" y="16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3" name="Oval 257"/>
            <p:cNvSpPr>
              <a:spLocks noChangeArrowheads="1"/>
            </p:cNvSpPr>
            <p:nvPr/>
          </p:nvSpPr>
          <p:spPr bwMode="auto">
            <a:xfrm>
              <a:off x="4391" y="163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4" name="Oval 259"/>
            <p:cNvSpPr>
              <a:spLocks noChangeArrowheads="1"/>
            </p:cNvSpPr>
            <p:nvPr/>
          </p:nvSpPr>
          <p:spPr bwMode="auto">
            <a:xfrm>
              <a:off x="4229" y="192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55" name="Oval 260"/>
            <p:cNvSpPr>
              <a:spLocks noChangeArrowheads="1"/>
            </p:cNvSpPr>
            <p:nvPr/>
          </p:nvSpPr>
          <p:spPr bwMode="auto">
            <a:xfrm>
              <a:off x="4193" y="179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58" name="Oval 263"/>
          <p:cNvSpPr>
            <a:spLocks noChangeArrowheads="1"/>
          </p:cNvSpPr>
          <p:nvPr/>
        </p:nvSpPr>
        <p:spPr bwMode="auto">
          <a:xfrm>
            <a:off x="6994525" y="44958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264"/>
          <p:cNvSpPr>
            <a:spLocks noChangeArrowheads="1"/>
          </p:cNvSpPr>
          <p:nvPr/>
        </p:nvSpPr>
        <p:spPr bwMode="auto">
          <a:xfrm>
            <a:off x="6629400" y="40528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266"/>
          <p:cNvSpPr>
            <a:spLocks noChangeArrowheads="1"/>
          </p:cNvSpPr>
          <p:nvPr/>
        </p:nvSpPr>
        <p:spPr bwMode="auto">
          <a:xfrm>
            <a:off x="7118350" y="42910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Oval 273"/>
          <p:cNvSpPr>
            <a:spLocks noChangeArrowheads="1"/>
          </p:cNvSpPr>
          <p:nvPr/>
        </p:nvSpPr>
        <p:spPr bwMode="auto">
          <a:xfrm>
            <a:off x="7561263" y="41608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Oval 276"/>
          <p:cNvSpPr>
            <a:spLocks noChangeArrowheads="1"/>
          </p:cNvSpPr>
          <p:nvPr/>
        </p:nvSpPr>
        <p:spPr bwMode="auto">
          <a:xfrm>
            <a:off x="7685088" y="3956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59"/>
          <p:cNvGrpSpPr>
            <a:grpSpLocks/>
          </p:cNvGrpSpPr>
          <p:nvPr/>
        </p:nvGrpSpPr>
        <p:grpSpPr bwMode="auto">
          <a:xfrm>
            <a:off x="7032625" y="3381375"/>
            <a:ext cx="676275" cy="434975"/>
            <a:chOff x="4097" y="2292"/>
            <a:chExt cx="426" cy="274"/>
          </a:xfrm>
        </p:grpSpPr>
        <p:sp>
          <p:nvSpPr>
            <p:cNvPr id="48341" name="Oval 215"/>
            <p:cNvSpPr>
              <a:spLocks noChangeArrowheads="1"/>
            </p:cNvSpPr>
            <p:nvPr/>
          </p:nvSpPr>
          <p:spPr bwMode="auto">
            <a:xfrm>
              <a:off x="4097" y="229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2" name="Oval 216"/>
            <p:cNvSpPr>
              <a:spLocks noChangeArrowheads="1"/>
            </p:cNvSpPr>
            <p:nvPr/>
          </p:nvSpPr>
          <p:spPr bwMode="auto">
            <a:xfrm>
              <a:off x="4151" y="2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3" name="Oval 233"/>
            <p:cNvSpPr>
              <a:spLocks noChangeArrowheads="1"/>
            </p:cNvSpPr>
            <p:nvPr/>
          </p:nvSpPr>
          <p:spPr bwMode="auto">
            <a:xfrm>
              <a:off x="4467" y="23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4" name="Oval 238"/>
            <p:cNvSpPr>
              <a:spLocks noChangeArrowheads="1"/>
            </p:cNvSpPr>
            <p:nvPr/>
          </p:nvSpPr>
          <p:spPr bwMode="auto">
            <a:xfrm>
              <a:off x="4329" y="24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5" name="Oval 239"/>
            <p:cNvSpPr>
              <a:spLocks noChangeArrowheads="1"/>
            </p:cNvSpPr>
            <p:nvPr/>
          </p:nvSpPr>
          <p:spPr bwMode="auto">
            <a:xfrm>
              <a:off x="4212" y="234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6" name="Oval 274"/>
            <p:cNvSpPr>
              <a:spLocks noChangeArrowheads="1"/>
            </p:cNvSpPr>
            <p:nvPr/>
          </p:nvSpPr>
          <p:spPr bwMode="auto">
            <a:xfrm>
              <a:off x="4200" y="250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7" name="Oval 275"/>
            <p:cNvSpPr>
              <a:spLocks noChangeArrowheads="1"/>
            </p:cNvSpPr>
            <p:nvPr/>
          </p:nvSpPr>
          <p:spPr bwMode="auto">
            <a:xfrm>
              <a:off x="4454" y="251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8" name="Oval 277"/>
            <p:cNvSpPr>
              <a:spLocks noChangeArrowheads="1"/>
            </p:cNvSpPr>
            <p:nvPr/>
          </p:nvSpPr>
          <p:spPr bwMode="auto">
            <a:xfrm>
              <a:off x="4337" y="24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61"/>
          <p:cNvGrpSpPr>
            <a:grpSpLocks/>
          </p:cNvGrpSpPr>
          <p:nvPr/>
        </p:nvGrpSpPr>
        <p:grpSpPr bwMode="auto">
          <a:xfrm>
            <a:off x="6775450" y="3814763"/>
            <a:ext cx="655638" cy="487362"/>
            <a:chOff x="3935" y="2565"/>
            <a:chExt cx="413" cy="307"/>
          </a:xfrm>
        </p:grpSpPr>
        <p:sp>
          <p:nvSpPr>
            <p:cNvPr id="48334" name="Oval 213"/>
            <p:cNvSpPr>
              <a:spLocks noChangeArrowheads="1"/>
            </p:cNvSpPr>
            <p:nvPr/>
          </p:nvSpPr>
          <p:spPr bwMode="auto">
            <a:xfrm>
              <a:off x="4073" y="256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5" name="Oval 218"/>
            <p:cNvSpPr>
              <a:spLocks noChangeArrowheads="1"/>
            </p:cNvSpPr>
            <p:nvPr/>
          </p:nvSpPr>
          <p:spPr bwMode="auto">
            <a:xfrm>
              <a:off x="3935" y="259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6" name="Oval 265"/>
            <p:cNvSpPr>
              <a:spLocks noChangeArrowheads="1"/>
            </p:cNvSpPr>
            <p:nvPr/>
          </p:nvSpPr>
          <p:spPr bwMode="auto">
            <a:xfrm>
              <a:off x="4097" y="272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7" name="Oval 267"/>
            <p:cNvSpPr>
              <a:spLocks noChangeArrowheads="1"/>
            </p:cNvSpPr>
            <p:nvPr/>
          </p:nvSpPr>
          <p:spPr bwMode="auto">
            <a:xfrm>
              <a:off x="3980" y="266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8" name="Oval 278"/>
            <p:cNvSpPr>
              <a:spLocks noChangeArrowheads="1"/>
            </p:cNvSpPr>
            <p:nvPr/>
          </p:nvSpPr>
          <p:spPr bwMode="auto">
            <a:xfrm>
              <a:off x="4292" y="28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9" name="Oval 279"/>
            <p:cNvSpPr>
              <a:spLocks noChangeArrowheads="1"/>
            </p:cNvSpPr>
            <p:nvPr/>
          </p:nvSpPr>
          <p:spPr bwMode="auto">
            <a:xfrm>
              <a:off x="4175" y="27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40" name="Oval 280"/>
            <p:cNvSpPr>
              <a:spLocks noChangeArrowheads="1"/>
            </p:cNvSpPr>
            <p:nvPr/>
          </p:nvSpPr>
          <p:spPr bwMode="auto">
            <a:xfrm>
              <a:off x="4139" y="26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5" name="Oval 283"/>
          <p:cNvSpPr>
            <a:spLocks noChangeArrowheads="1"/>
          </p:cNvSpPr>
          <p:nvPr/>
        </p:nvSpPr>
        <p:spPr bwMode="auto">
          <a:xfrm>
            <a:off x="5819775" y="44942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453"/>
          <p:cNvGrpSpPr>
            <a:grpSpLocks/>
          </p:cNvGrpSpPr>
          <p:nvPr/>
        </p:nvGrpSpPr>
        <p:grpSpPr bwMode="auto">
          <a:xfrm>
            <a:off x="5427663" y="3779838"/>
            <a:ext cx="669925" cy="407987"/>
            <a:chOff x="3086" y="2543"/>
            <a:chExt cx="422" cy="257"/>
          </a:xfrm>
        </p:grpSpPr>
        <p:sp>
          <p:nvSpPr>
            <p:cNvPr id="48326" name="Oval 229"/>
            <p:cNvSpPr>
              <a:spLocks noChangeArrowheads="1"/>
            </p:cNvSpPr>
            <p:nvPr/>
          </p:nvSpPr>
          <p:spPr bwMode="auto">
            <a:xfrm>
              <a:off x="3452" y="27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7" name="Oval 230"/>
            <p:cNvSpPr>
              <a:spLocks noChangeArrowheads="1"/>
            </p:cNvSpPr>
            <p:nvPr/>
          </p:nvSpPr>
          <p:spPr bwMode="auto">
            <a:xfrm>
              <a:off x="3416" y="26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8" name="Oval 243"/>
            <p:cNvSpPr>
              <a:spLocks noChangeArrowheads="1"/>
            </p:cNvSpPr>
            <p:nvPr/>
          </p:nvSpPr>
          <p:spPr bwMode="auto">
            <a:xfrm>
              <a:off x="3341" y="25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9" name="Oval 248"/>
            <p:cNvSpPr>
              <a:spLocks noChangeArrowheads="1"/>
            </p:cNvSpPr>
            <p:nvPr/>
          </p:nvSpPr>
          <p:spPr bwMode="auto">
            <a:xfrm>
              <a:off x="3203" y="26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0" name="Oval 249"/>
            <p:cNvSpPr>
              <a:spLocks noChangeArrowheads="1"/>
            </p:cNvSpPr>
            <p:nvPr/>
          </p:nvSpPr>
          <p:spPr bwMode="auto">
            <a:xfrm>
              <a:off x="3086" y="254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1" name="Oval 284"/>
            <p:cNvSpPr>
              <a:spLocks noChangeArrowheads="1"/>
            </p:cNvSpPr>
            <p:nvPr/>
          </p:nvSpPr>
          <p:spPr bwMode="auto">
            <a:xfrm>
              <a:off x="3103" y="271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2" name="Oval 285"/>
            <p:cNvSpPr>
              <a:spLocks noChangeArrowheads="1"/>
            </p:cNvSpPr>
            <p:nvPr/>
          </p:nvSpPr>
          <p:spPr bwMode="auto">
            <a:xfrm>
              <a:off x="3357" y="272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33" name="Oval 287"/>
            <p:cNvSpPr>
              <a:spLocks noChangeArrowheads="1"/>
            </p:cNvSpPr>
            <p:nvPr/>
          </p:nvSpPr>
          <p:spPr bwMode="auto">
            <a:xfrm>
              <a:off x="3240" y="26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7" name="Oval 288"/>
          <p:cNvSpPr>
            <a:spLocks noChangeArrowheads="1"/>
          </p:cNvSpPr>
          <p:nvPr/>
        </p:nvSpPr>
        <p:spPr bwMode="auto">
          <a:xfrm>
            <a:off x="5600700" y="45466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Oval 289"/>
          <p:cNvSpPr>
            <a:spLocks noChangeArrowheads="1"/>
          </p:cNvSpPr>
          <p:nvPr/>
        </p:nvSpPr>
        <p:spPr bwMode="auto">
          <a:xfrm>
            <a:off x="5414963" y="44323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Oval 290"/>
          <p:cNvSpPr>
            <a:spLocks noChangeArrowheads="1"/>
          </p:cNvSpPr>
          <p:nvPr/>
        </p:nvSpPr>
        <p:spPr bwMode="auto">
          <a:xfrm>
            <a:off x="5357813" y="42322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Oval 293"/>
          <p:cNvSpPr>
            <a:spLocks noChangeArrowheads="1"/>
          </p:cNvSpPr>
          <p:nvPr/>
        </p:nvSpPr>
        <p:spPr bwMode="auto">
          <a:xfrm>
            <a:off x="6415088" y="48291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Oval 298"/>
          <p:cNvSpPr>
            <a:spLocks noChangeArrowheads="1"/>
          </p:cNvSpPr>
          <p:nvPr/>
        </p:nvSpPr>
        <p:spPr bwMode="auto">
          <a:xfrm>
            <a:off x="6196013" y="48815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Oval 299"/>
          <p:cNvSpPr>
            <a:spLocks noChangeArrowheads="1"/>
          </p:cNvSpPr>
          <p:nvPr/>
        </p:nvSpPr>
        <p:spPr bwMode="auto">
          <a:xfrm>
            <a:off x="6010275" y="47672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462"/>
          <p:cNvGrpSpPr>
            <a:grpSpLocks/>
          </p:cNvGrpSpPr>
          <p:nvPr/>
        </p:nvGrpSpPr>
        <p:grpSpPr bwMode="auto">
          <a:xfrm>
            <a:off x="5943600" y="4160838"/>
            <a:ext cx="920750" cy="552450"/>
            <a:chOff x="3411" y="2783"/>
            <a:chExt cx="580" cy="348"/>
          </a:xfrm>
        </p:grpSpPr>
        <p:sp>
          <p:nvSpPr>
            <p:cNvPr id="48315" name="Oval 223"/>
            <p:cNvSpPr>
              <a:spLocks noChangeArrowheads="1"/>
            </p:cNvSpPr>
            <p:nvPr/>
          </p:nvSpPr>
          <p:spPr bwMode="auto">
            <a:xfrm>
              <a:off x="3707" y="27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6" name="Oval 228"/>
            <p:cNvSpPr>
              <a:spLocks noChangeArrowheads="1"/>
            </p:cNvSpPr>
            <p:nvPr/>
          </p:nvSpPr>
          <p:spPr bwMode="auto">
            <a:xfrm>
              <a:off x="3569" y="28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7" name="Oval 268"/>
            <p:cNvSpPr>
              <a:spLocks noChangeArrowheads="1"/>
            </p:cNvSpPr>
            <p:nvPr/>
          </p:nvSpPr>
          <p:spPr bwMode="auto">
            <a:xfrm>
              <a:off x="3935" y="30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8" name="Oval 269"/>
            <p:cNvSpPr>
              <a:spLocks noChangeArrowheads="1"/>
            </p:cNvSpPr>
            <p:nvPr/>
          </p:nvSpPr>
          <p:spPr bwMode="auto">
            <a:xfrm>
              <a:off x="3818" y="29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9" name="Oval 270"/>
            <p:cNvSpPr>
              <a:spLocks noChangeArrowheads="1"/>
            </p:cNvSpPr>
            <p:nvPr/>
          </p:nvSpPr>
          <p:spPr bwMode="auto">
            <a:xfrm>
              <a:off x="3782" y="282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0" name="Oval 286"/>
            <p:cNvSpPr>
              <a:spLocks noChangeArrowheads="1"/>
            </p:cNvSpPr>
            <p:nvPr/>
          </p:nvSpPr>
          <p:spPr bwMode="auto">
            <a:xfrm>
              <a:off x="3411" y="28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1" name="Oval 294"/>
            <p:cNvSpPr>
              <a:spLocks noChangeArrowheads="1"/>
            </p:cNvSpPr>
            <p:nvPr/>
          </p:nvSpPr>
          <p:spPr bwMode="auto">
            <a:xfrm>
              <a:off x="3478" y="292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2" name="Oval 295"/>
            <p:cNvSpPr>
              <a:spLocks noChangeArrowheads="1"/>
            </p:cNvSpPr>
            <p:nvPr/>
          </p:nvSpPr>
          <p:spPr bwMode="auto">
            <a:xfrm>
              <a:off x="3732" y="293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3" name="Oval 296"/>
            <p:cNvSpPr>
              <a:spLocks noChangeArrowheads="1"/>
            </p:cNvSpPr>
            <p:nvPr/>
          </p:nvSpPr>
          <p:spPr bwMode="auto">
            <a:xfrm>
              <a:off x="3786" y="3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4" name="Oval 297"/>
            <p:cNvSpPr>
              <a:spLocks noChangeArrowheads="1"/>
            </p:cNvSpPr>
            <p:nvPr/>
          </p:nvSpPr>
          <p:spPr bwMode="auto">
            <a:xfrm>
              <a:off x="3615" y="287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25" name="Oval 300"/>
            <p:cNvSpPr>
              <a:spLocks noChangeArrowheads="1"/>
            </p:cNvSpPr>
            <p:nvPr/>
          </p:nvSpPr>
          <p:spPr bwMode="auto">
            <a:xfrm>
              <a:off x="3417" y="303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01"/>
          <p:cNvGrpSpPr>
            <a:grpSpLocks/>
          </p:cNvGrpSpPr>
          <p:nvPr/>
        </p:nvGrpSpPr>
        <p:grpSpPr bwMode="auto">
          <a:xfrm>
            <a:off x="2601913" y="3905250"/>
            <a:ext cx="674687" cy="660400"/>
            <a:chOff x="1245" y="2278"/>
            <a:chExt cx="425" cy="416"/>
          </a:xfrm>
        </p:grpSpPr>
        <p:sp>
          <p:nvSpPr>
            <p:cNvPr id="48306" name="Oval 30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7" name="Oval 30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8" name="Oval 30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9" name="Oval 30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0" name="Oval 30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1" name="Oval 30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2" name="Oval 30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3" name="Oval 30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4" name="Oval 31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11"/>
          <p:cNvGrpSpPr>
            <a:grpSpLocks/>
          </p:cNvGrpSpPr>
          <p:nvPr/>
        </p:nvGrpSpPr>
        <p:grpSpPr bwMode="auto">
          <a:xfrm>
            <a:off x="1992313" y="3571875"/>
            <a:ext cx="674687" cy="660400"/>
            <a:chOff x="1245" y="2278"/>
            <a:chExt cx="425" cy="416"/>
          </a:xfrm>
        </p:grpSpPr>
        <p:sp>
          <p:nvSpPr>
            <p:cNvPr id="48297" name="Oval 31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8" name="Oval 31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9" name="Oval 31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0" name="Oval 31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1" name="Oval 31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2" name="Oval 31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3" name="Oval 31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4" name="Oval 31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5" name="Oval 32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321"/>
          <p:cNvGrpSpPr>
            <a:grpSpLocks/>
          </p:cNvGrpSpPr>
          <p:nvPr/>
        </p:nvGrpSpPr>
        <p:grpSpPr bwMode="auto">
          <a:xfrm>
            <a:off x="1425575" y="3962400"/>
            <a:ext cx="674688" cy="660400"/>
            <a:chOff x="1245" y="2278"/>
            <a:chExt cx="425" cy="416"/>
          </a:xfrm>
        </p:grpSpPr>
        <p:sp>
          <p:nvSpPr>
            <p:cNvPr id="48288" name="Oval 32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9" name="Oval 32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0" name="Oval 32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1" name="Oval 32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2" name="Oval 32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3" name="Oval 32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4" name="Oval 32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5" name="Oval 32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6" name="Oval 33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31"/>
          <p:cNvGrpSpPr>
            <a:grpSpLocks/>
          </p:cNvGrpSpPr>
          <p:nvPr/>
        </p:nvGrpSpPr>
        <p:grpSpPr bwMode="auto">
          <a:xfrm>
            <a:off x="1935163" y="2874963"/>
            <a:ext cx="674687" cy="660400"/>
            <a:chOff x="1245" y="2278"/>
            <a:chExt cx="425" cy="416"/>
          </a:xfrm>
        </p:grpSpPr>
        <p:sp>
          <p:nvSpPr>
            <p:cNvPr id="48279" name="Oval 33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0" name="Oval 33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1" name="Oval 33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2" name="Oval 33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3" name="Oval 33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4" name="Oval 33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5" name="Oval 33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6" name="Oval 33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7" name="Oval 34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341"/>
          <p:cNvGrpSpPr>
            <a:grpSpLocks/>
          </p:cNvGrpSpPr>
          <p:nvPr/>
        </p:nvGrpSpPr>
        <p:grpSpPr bwMode="auto">
          <a:xfrm>
            <a:off x="1368425" y="3265488"/>
            <a:ext cx="674688" cy="660400"/>
            <a:chOff x="1245" y="2278"/>
            <a:chExt cx="425" cy="416"/>
          </a:xfrm>
        </p:grpSpPr>
        <p:sp>
          <p:nvSpPr>
            <p:cNvPr id="48270" name="Oval 34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1" name="Oval 34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2" name="Oval 34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3" name="Oval 34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4" name="Oval 34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5" name="Oval 34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6" name="Oval 34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7" name="Oval 34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8" name="Oval 35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51"/>
          <p:cNvGrpSpPr>
            <a:grpSpLocks/>
          </p:cNvGrpSpPr>
          <p:nvPr/>
        </p:nvGrpSpPr>
        <p:grpSpPr bwMode="auto">
          <a:xfrm>
            <a:off x="3124200" y="2801938"/>
            <a:ext cx="674688" cy="660400"/>
            <a:chOff x="1245" y="2278"/>
            <a:chExt cx="425" cy="416"/>
          </a:xfrm>
        </p:grpSpPr>
        <p:sp>
          <p:nvSpPr>
            <p:cNvPr id="48261" name="Oval 35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2" name="Oval 35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3" name="Oval 35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4" name="Oval 35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5" name="Oval 35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6" name="Oval 35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7" name="Oval 35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8" name="Oval 35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9" name="Oval 36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61"/>
          <p:cNvGrpSpPr>
            <a:grpSpLocks/>
          </p:cNvGrpSpPr>
          <p:nvPr/>
        </p:nvGrpSpPr>
        <p:grpSpPr bwMode="auto">
          <a:xfrm>
            <a:off x="2557463" y="3192463"/>
            <a:ext cx="674687" cy="660400"/>
            <a:chOff x="1245" y="2278"/>
            <a:chExt cx="425" cy="416"/>
          </a:xfrm>
        </p:grpSpPr>
        <p:sp>
          <p:nvSpPr>
            <p:cNvPr id="48252" name="Oval 36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3" name="Oval 36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4" name="Oval 36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5" name="Oval 36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6" name="Oval 36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7" name="Oval 36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8" name="Oval 36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9" name="Oval 36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0" name="Oval 37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1"/>
          <p:cNvGrpSpPr>
            <a:grpSpLocks/>
          </p:cNvGrpSpPr>
          <p:nvPr/>
        </p:nvGrpSpPr>
        <p:grpSpPr bwMode="auto">
          <a:xfrm>
            <a:off x="2500313" y="2466975"/>
            <a:ext cx="674687" cy="660400"/>
            <a:chOff x="1245" y="2278"/>
            <a:chExt cx="425" cy="416"/>
          </a:xfrm>
        </p:grpSpPr>
        <p:sp>
          <p:nvSpPr>
            <p:cNvPr id="48243" name="Oval 38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4" name="Oval 38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5" name="Oval 38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6" name="Oval 38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7" name="Oval 38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8" name="Oval 38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9" name="Oval 38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0" name="Oval 38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1" name="Oval 39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391"/>
          <p:cNvGrpSpPr>
            <a:grpSpLocks/>
          </p:cNvGrpSpPr>
          <p:nvPr/>
        </p:nvGrpSpPr>
        <p:grpSpPr bwMode="auto">
          <a:xfrm>
            <a:off x="3733800" y="3106738"/>
            <a:ext cx="674688" cy="660400"/>
            <a:chOff x="1245" y="2278"/>
            <a:chExt cx="425" cy="416"/>
          </a:xfrm>
        </p:grpSpPr>
        <p:sp>
          <p:nvSpPr>
            <p:cNvPr id="48234" name="Oval 39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5" name="Oval 39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6" name="Oval 39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" name="Oval 39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8" name="Oval 39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9" name="Oval 39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0" name="Oval 39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1" name="Oval 39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2" name="Oval 40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01"/>
          <p:cNvGrpSpPr>
            <a:grpSpLocks/>
          </p:cNvGrpSpPr>
          <p:nvPr/>
        </p:nvGrpSpPr>
        <p:grpSpPr bwMode="auto">
          <a:xfrm>
            <a:off x="3167063" y="3497263"/>
            <a:ext cx="674687" cy="660400"/>
            <a:chOff x="1245" y="2278"/>
            <a:chExt cx="425" cy="416"/>
          </a:xfrm>
        </p:grpSpPr>
        <p:sp>
          <p:nvSpPr>
            <p:cNvPr id="48225" name="Oval 40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6" name="Oval 40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7" name="Oval 40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8" name="Oval 40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9" name="Oval 40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0" name="Oval 40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" name="Oval 40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2" name="Oval 40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3" name="Oval 41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411"/>
          <p:cNvGrpSpPr>
            <a:grpSpLocks/>
          </p:cNvGrpSpPr>
          <p:nvPr/>
        </p:nvGrpSpPr>
        <p:grpSpPr bwMode="auto">
          <a:xfrm>
            <a:off x="3749675" y="3817938"/>
            <a:ext cx="674688" cy="660400"/>
            <a:chOff x="1245" y="2278"/>
            <a:chExt cx="425" cy="416"/>
          </a:xfrm>
        </p:grpSpPr>
        <p:sp>
          <p:nvSpPr>
            <p:cNvPr id="48216" name="Oval 41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7" name="Oval 41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8" name="Oval 41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9" name="Oval 41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0" name="Oval 41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1" name="Oval 41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2" name="Oval 41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3" name="Oval 41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4" name="Oval 42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21"/>
          <p:cNvGrpSpPr>
            <a:grpSpLocks/>
          </p:cNvGrpSpPr>
          <p:nvPr/>
        </p:nvGrpSpPr>
        <p:grpSpPr bwMode="auto">
          <a:xfrm>
            <a:off x="3182938" y="4208463"/>
            <a:ext cx="674687" cy="660400"/>
            <a:chOff x="1245" y="2278"/>
            <a:chExt cx="425" cy="416"/>
          </a:xfrm>
        </p:grpSpPr>
        <p:sp>
          <p:nvSpPr>
            <p:cNvPr id="48207" name="Oval 42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8" name="Oval 42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9" name="Oval 42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0" name="Oval 42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1" name="Oval 42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2" name="Oval 42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3" name="Oval 42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4" name="Oval 42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5" name="Oval 43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431"/>
          <p:cNvGrpSpPr>
            <a:grpSpLocks/>
          </p:cNvGrpSpPr>
          <p:nvPr/>
        </p:nvGrpSpPr>
        <p:grpSpPr bwMode="auto">
          <a:xfrm>
            <a:off x="1819275" y="2178050"/>
            <a:ext cx="674688" cy="660400"/>
            <a:chOff x="1245" y="2278"/>
            <a:chExt cx="425" cy="416"/>
          </a:xfrm>
        </p:grpSpPr>
        <p:sp>
          <p:nvSpPr>
            <p:cNvPr id="48198" name="Oval 43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Oval 43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0" name="Oval 43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1" name="Oval 43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2" name="Oval 43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3" name="Oval 43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4" name="Oval 43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5" name="Oval 43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6" name="Oval 44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41"/>
          <p:cNvGrpSpPr>
            <a:grpSpLocks/>
          </p:cNvGrpSpPr>
          <p:nvPr/>
        </p:nvGrpSpPr>
        <p:grpSpPr bwMode="auto">
          <a:xfrm>
            <a:off x="1252538" y="2568575"/>
            <a:ext cx="674687" cy="660400"/>
            <a:chOff x="1245" y="2278"/>
            <a:chExt cx="425" cy="416"/>
          </a:xfrm>
        </p:grpSpPr>
        <p:sp>
          <p:nvSpPr>
            <p:cNvPr id="48189" name="Oval 442" descr="Stationery"/>
            <p:cNvSpPr>
              <a:spLocks noChangeArrowheads="1"/>
            </p:cNvSpPr>
            <p:nvPr/>
          </p:nvSpPr>
          <p:spPr bwMode="auto">
            <a:xfrm>
              <a:off x="1271" y="2304"/>
              <a:ext cx="366" cy="36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0" name="Oval 443"/>
            <p:cNvSpPr>
              <a:spLocks noChangeArrowheads="1"/>
            </p:cNvSpPr>
            <p:nvPr/>
          </p:nvSpPr>
          <p:spPr bwMode="auto">
            <a:xfrm>
              <a:off x="1536" y="26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1" name="Oval 444"/>
            <p:cNvSpPr>
              <a:spLocks noChangeArrowheads="1"/>
            </p:cNvSpPr>
            <p:nvPr/>
          </p:nvSpPr>
          <p:spPr bwMode="auto">
            <a:xfrm>
              <a:off x="1306" y="23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2" name="Oval 445"/>
            <p:cNvSpPr>
              <a:spLocks noChangeArrowheads="1"/>
            </p:cNvSpPr>
            <p:nvPr/>
          </p:nvSpPr>
          <p:spPr bwMode="auto">
            <a:xfrm>
              <a:off x="1560" y="23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3" name="Oval 446"/>
            <p:cNvSpPr>
              <a:spLocks noChangeArrowheads="1"/>
            </p:cNvSpPr>
            <p:nvPr/>
          </p:nvSpPr>
          <p:spPr bwMode="auto">
            <a:xfrm>
              <a:off x="1614" y="24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Oval 447"/>
            <p:cNvSpPr>
              <a:spLocks noChangeArrowheads="1"/>
            </p:cNvSpPr>
            <p:nvPr/>
          </p:nvSpPr>
          <p:spPr bwMode="auto">
            <a:xfrm>
              <a:off x="1443" y="22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5" name="Oval 448"/>
            <p:cNvSpPr>
              <a:spLocks noChangeArrowheads="1"/>
            </p:cNvSpPr>
            <p:nvPr/>
          </p:nvSpPr>
          <p:spPr bwMode="auto">
            <a:xfrm>
              <a:off x="1398" y="26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6" name="Oval 449"/>
            <p:cNvSpPr>
              <a:spLocks noChangeArrowheads="1"/>
            </p:cNvSpPr>
            <p:nvPr/>
          </p:nvSpPr>
          <p:spPr bwMode="auto">
            <a:xfrm>
              <a:off x="1281" y="25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Oval 450"/>
            <p:cNvSpPr>
              <a:spLocks noChangeArrowheads="1"/>
            </p:cNvSpPr>
            <p:nvPr/>
          </p:nvSpPr>
          <p:spPr bwMode="auto">
            <a:xfrm>
              <a:off x="1245" y="244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60" name="Rectangle 464"/>
          <p:cNvSpPr>
            <a:spLocks noChangeArrowheads="1"/>
          </p:cNvSpPr>
          <p:nvPr/>
        </p:nvSpPr>
        <p:spPr bwMode="auto">
          <a:xfrm>
            <a:off x="4703763" y="5081588"/>
            <a:ext cx="3806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FF"/>
                </a:solidFill>
              </a:rPr>
              <a:t>Not so in metals.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5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5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5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669088" y="5121275"/>
            <a:ext cx="2146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u="sng"/>
              <a:t>All due</a:t>
            </a:r>
            <a:r>
              <a:rPr lang="en-US" sz="2800" b="0"/>
              <a:t> to free-moving v.e</a:t>
            </a:r>
            <a:r>
              <a:rPr lang="en-US" sz="2800" b="0" baseline="30000"/>
              <a:t>–</a:t>
            </a:r>
            <a:r>
              <a:rPr lang="en-US" sz="2800" b="0"/>
              <a:t>.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703513" y="250825"/>
            <a:ext cx="3686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Properties of Metals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1381125" y="1136650"/>
            <a:ext cx="1501775" cy="2028825"/>
            <a:chOff x="870" y="716"/>
            <a:chExt cx="946" cy="1278"/>
          </a:xfrm>
        </p:grpSpPr>
        <p:sp>
          <p:nvSpPr>
            <p:cNvPr id="49302" name="Rectangle 7"/>
            <p:cNvSpPr>
              <a:spLocks noChangeArrowheads="1"/>
            </p:cNvSpPr>
            <p:nvPr/>
          </p:nvSpPr>
          <p:spPr bwMode="auto">
            <a:xfrm>
              <a:off x="943" y="1667"/>
              <a:ext cx="7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ductile</a:t>
              </a:r>
            </a:p>
          </p:txBody>
        </p:sp>
        <p:pic>
          <p:nvPicPr>
            <p:cNvPr id="49303" name="Picture 154" descr="WIRE_VACUUM_SE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716"/>
              <a:ext cx="946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054475" y="950913"/>
            <a:ext cx="4598988" cy="2217737"/>
            <a:chOff x="2554" y="599"/>
            <a:chExt cx="2897" cy="1397"/>
          </a:xfrm>
        </p:grpSpPr>
        <p:sp>
          <p:nvSpPr>
            <p:cNvPr id="49299" name="Rectangle 8"/>
            <p:cNvSpPr>
              <a:spLocks noChangeArrowheads="1"/>
            </p:cNvSpPr>
            <p:nvPr/>
          </p:nvSpPr>
          <p:spPr bwMode="auto">
            <a:xfrm>
              <a:off x="2554" y="1669"/>
              <a:ext cx="28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conduct heat and electricity </a:t>
              </a:r>
            </a:p>
          </p:txBody>
        </p:sp>
        <p:pic>
          <p:nvPicPr>
            <p:cNvPr id="49300" name="Picture 156" descr="istockphoto_2857323_electrical_cord_pl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608"/>
              <a:ext cx="1064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01" name="Picture 160" descr="Single_Handle_Frying_Pa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599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1250950" y="3427413"/>
            <a:ext cx="1908175" cy="2836862"/>
            <a:chOff x="788" y="2159"/>
            <a:chExt cx="1202" cy="1787"/>
          </a:xfrm>
        </p:grpSpPr>
        <p:sp>
          <p:nvSpPr>
            <p:cNvPr id="49297" name="Rectangle 10"/>
            <p:cNvSpPr>
              <a:spLocks noChangeArrowheads="1"/>
            </p:cNvSpPr>
            <p:nvPr/>
          </p:nvSpPr>
          <p:spPr bwMode="auto">
            <a:xfrm>
              <a:off x="834" y="3619"/>
              <a:ext cx="11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malleable </a:t>
              </a:r>
            </a:p>
          </p:txBody>
        </p:sp>
        <p:pic>
          <p:nvPicPr>
            <p:cNvPr id="49298" name="Picture 162" descr="AR008_Torso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2159"/>
              <a:ext cx="1202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9" name="Group 169"/>
          <p:cNvGrpSpPr>
            <a:grpSpLocks/>
          </p:cNvGrpSpPr>
          <p:nvPr/>
        </p:nvGrpSpPr>
        <p:grpSpPr bwMode="auto">
          <a:xfrm>
            <a:off x="4338638" y="3400425"/>
            <a:ext cx="2425700" cy="2932113"/>
            <a:chOff x="3057" y="1422"/>
            <a:chExt cx="1528" cy="1847"/>
          </a:xfrm>
        </p:grpSpPr>
        <p:sp>
          <p:nvSpPr>
            <p:cNvPr id="49283" name="Oval 170"/>
            <p:cNvSpPr>
              <a:spLocks noChangeArrowheads="1"/>
            </p:cNvSpPr>
            <p:nvPr/>
          </p:nvSpPr>
          <p:spPr bwMode="auto">
            <a:xfrm>
              <a:off x="3451" y="207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4" name="Oval 171"/>
            <p:cNvSpPr>
              <a:spLocks noChangeArrowheads="1"/>
            </p:cNvSpPr>
            <p:nvPr/>
          </p:nvSpPr>
          <p:spPr bwMode="auto">
            <a:xfrm>
              <a:off x="3835" y="185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5" name="Oval 172"/>
            <p:cNvSpPr>
              <a:spLocks noChangeArrowheads="1"/>
            </p:cNvSpPr>
            <p:nvPr/>
          </p:nvSpPr>
          <p:spPr bwMode="auto">
            <a:xfrm>
              <a:off x="3845" y="142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6" name="Oval 173"/>
            <p:cNvSpPr>
              <a:spLocks noChangeArrowheads="1"/>
            </p:cNvSpPr>
            <p:nvPr/>
          </p:nvSpPr>
          <p:spPr bwMode="auto">
            <a:xfrm>
              <a:off x="3450" y="163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7" name="Oval 174"/>
            <p:cNvSpPr>
              <a:spLocks noChangeArrowheads="1"/>
            </p:cNvSpPr>
            <p:nvPr/>
          </p:nvSpPr>
          <p:spPr bwMode="auto">
            <a:xfrm>
              <a:off x="3057" y="1860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8" name="Oval 175"/>
            <p:cNvSpPr>
              <a:spLocks noChangeArrowheads="1"/>
            </p:cNvSpPr>
            <p:nvPr/>
          </p:nvSpPr>
          <p:spPr bwMode="auto">
            <a:xfrm>
              <a:off x="3808" y="2264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9" name="Oval 176"/>
            <p:cNvSpPr>
              <a:spLocks noChangeArrowheads="1"/>
            </p:cNvSpPr>
            <p:nvPr/>
          </p:nvSpPr>
          <p:spPr bwMode="auto">
            <a:xfrm>
              <a:off x="3442" y="248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0" name="Oval 177"/>
            <p:cNvSpPr>
              <a:spLocks noChangeArrowheads="1"/>
            </p:cNvSpPr>
            <p:nvPr/>
          </p:nvSpPr>
          <p:spPr bwMode="auto">
            <a:xfrm>
              <a:off x="4202" y="208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1" name="Oval 178"/>
            <p:cNvSpPr>
              <a:spLocks noChangeArrowheads="1"/>
            </p:cNvSpPr>
            <p:nvPr/>
          </p:nvSpPr>
          <p:spPr bwMode="auto">
            <a:xfrm>
              <a:off x="3076" y="2281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2" name="Oval 179"/>
            <p:cNvSpPr>
              <a:spLocks noChangeArrowheads="1"/>
            </p:cNvSpPr>
            <p:nvPr/>
          </p:nvSpPr>
          <p:spPr bwMode="auto">
            <a:xfrm>
              <a:off x="4219" y="1660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3" name="Oval 180"/>
            <p:cNvSpPr>
              <a:spLocks noChangeArrowheads="1"/>
            </p:cNvSpPr>
            <p:nvPr/>
          </p:nvSpPr>
          <p:spPr bwMode="auto">
            <a:xfrm>
              <a:off x="3808" y="2693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4" name="Oval 181"/>
            <p:cNvSpPr>
              <a:spLocks noChangeArrowheads="1"/>
            </p:cNvSpPr>
            <p:nvPr/>
          </p:nvSpPr>
          <p:spPr bwMode="auto">
            <a:xfrm>
              <a:off x="4165" y="248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5" name="Oval 182"/>
            <p:cNvSpPr>
              <a:spLocks noChangeArrowheads="1"/>
            </p:cNvSpPr>
            <p:nvPr/>
          </p:nvSpPr>
          <p:spPr bwMode="auto">
            <a:xfrm>
              <a:off x="3068" y="2692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96" name="Oval 183"/>
            <p:cNvSpPr>
              <a:spLocks noChangeArrowheads="1"/>
            </p:cNvSpPr>
            <p:nvPr/>
          </p:nvSpPr>
          <p:spPr bwMode="auto">
            <a:xfrm>
              <a:off x="3443" y="2903"/>
              <a:ext cx="366" cy="3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0" name="Oval 184"/>
          <p:cNvSpPr>
            <a:spLocks noChangeArrowheads="1"/>
          </p:cNvSpPr>
          <p:nvPr/>
        </p:nvSpPr>
        <p:spPr bwMode="auto">
          <a:xfrm>
            <a:off x="5494338" y="47037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185"/>
          <p:cNvSpPr>
            <a:spLocks noChangeArrowheads="1"/>
          </p:cNvSpPr>
          <p:nvPr/>
        </p:nvSpPr>
        <p:spPr bwMode="auto">
          <a:xfrm>
            <a:off x="5630863" y="34353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Oval 186"/>
          <p:cNvSpPr>
            <a:spLocks noChangeArrowheads="1"/>
          </p:cNvSpPr>
          <p:nvPr/>
        </p:nvSpPr>
        <p:spPr bwMode="auto">
          <a:xfrm>
            <a:off x="6034088" y="34448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87"/>
          <p:cNvSpPr>
            <a:spLocks noChangeArrowheads="1"/>
          </p:cNvSpPr>
          <p:nvPr/>
        </p:nvSpPr>
        <p:spPr bwMode="auto">
          <a:xfrm>
            <a:off x="5848350" y="33591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88"/>
          <p:cNvGrpSpPr>
            <a:grpSpLocks/>
          </p:cNvGrpSpPr>
          <p:nvPr/>
        </p:nvGrpSpPr>
        <p:grpSpPr bwMode="auto">
          <a:xfrm>
            <a:off x="5221288" y="3616325"/>
            <a:ext cx="700087" cy="588963"/>
            <a:chOff x="3622" y="1558"/>
            <a:chExt cx="441" cy="371"/>
          </a:xfrm>
        </p:grpSpPr>
        <p:sp>
          <p:nvSpPr>
            <p:cNvPr id="49275" name="Oval 189"/>
            <p:cNvSpPr>
              <a:spLocks noChangeArrowheads="1"/>
            </p:cNvSpPr>
            <p:nvPr/>
          </p:nvSpPr>
          <p:spPr bwMode="auto">
            <a:xfrm>
              <a:off x="3870" y="187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6" name="Oval 190"/>
            <p:cNvSpPr>
              <a:spLocks noChangeArrowheads="1"/>
            </p:cNvSpPr>
            <p:nvPr/>
          </p:nvSpPr>
          <p:spPr bwMode="auto">
            <a:xfrm>
              <a:off x="4007" y="182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7" name="Oval 191"/>
            <p:cNvSpPr>
              <a:spLocks noChangeArrowheads="1"/>
            </p:cNvSpPr>
            <p:nvPr/>
          </p:nvSpPr>
          <p:spPr bwMode="auto">
            <a:xfrm>
              <a:off x="3972" y="17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8" name="Oval 192"/>
            <p:cNvSpPr>
              <a:spLocks noChangeArrowheads="1"/>
            </p:cNvSpPr>
            <p:nvPr/>
          </p:nvSpPr>
          <p:spPr bwMode="auto">
            <a:xfrm>
              <a:off x="3855" y="168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9" name="Oval 193"/>
            <p:cNvSpPr>
              <a:spLocks noChangeArrowheads="1"/>
            </p:cNvSpPr>
            <p:nvPr/>
          </p:nvSpPr>
          <p:spPr bwMode="auto">
            <a:xfrm>
              <a:off x="3819" y="155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0" name="Oval 194"/>
            <p:cNvSpPr>
              <a:spLocks noChangeArrowheads="1"/>
            </p:cNvSpPr>
            <p:nvPr/>
          </p:nvSpPr>
          <p:spPr bwMode="auto">
            <a:xfrm>
              <a:off x="3739" y="16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1" name="Oval 195"/>
            <p:cNvSpPr>
              <a:spLocks noChangeArrowheads="1"/>
            </p:cNvSpPr>
            <p:nvPr/>
          </p:nvSpPr>
          <p:spPr bwMode="auto">
            <a:xfrm>
              <a:off x="3793" y="180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2" name="Oval 196"/>
            <p:cNvSpPr>
              <a:spLocks noChangeArrowheads="1"/>
            </p:cNvSpPr>
            <p:nvPr/>
          </p:nvSpPr>
          <p:spPr bwMode="auto">
            <a:xfrm>
              <a:off x="3622" y="16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>
            <a:off x="5149850" y="4211638"/>
            <a:ext cx="700088" cy="488950"/>
            <a:chOff x="3577" y="1933"/>
            <a:chExt cx="441" cy="308"/>
          </a:xfrm>
        </p:grpSpPr>
        <p:sp>
          <p:nvSpPr>
            <p:cNvPr id="49268" name="Oval 198"/>
            <p:cNvSpPr>
              <a:spLocks noChangeArrowheads="1"/>
            </p:cNvSpPr>
            <p:nvPr/>
          </p:nvSpPr>
          <p:spPr bwMode="auto">
            <a:xfrm>
              <a:off x="3740" y="209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9" name="Oval 199"/>
            <p:cNvSpPr>
              <a:spLocks noChangeArrowheads="1"/>
            </p:cNvSpPr>
            <p:nvPr/>
          </p:nvSpPr>
          <p:spPr bwMode="auto">
            <a:xfrm>
              <a:off x="3623" y="204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0" name="Oval 200"/>
            <p:cNvSpPr>
              <a:spLocks noChangeArrowheads="1"/>
            </p:cNvSpPr>
            <p:nvPr/>
          </p:nvSpPr>
          <p:spPr bwMode="auto">
            <a:xfrm>
              <a:off x="3962" y="218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1" name="Oval 201"/>
            <p:cNvSpPr>
              <a:spLocks noChangeArrowheads="1"/>
            </p:cNvSpPr>
            <p:nvPr/>
          </p:nvSpPr>
          <p:spPr bwMode="auto">
            <a:xfrm>
              <a:off x="3845" y="211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2" name="Oval 202"/>
            <p:cNvSpPr>
              <a:spLocks noChangeArrowheads="1"/>
            </p:cNvSpPr>
            <p:nvPr/>
          </p:nvSpPr>
          <p:spPr bwMode="auto">
            <a:xfrm>
              <a:off x="3809" y="198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3" name="Oval 203"/>
            <p:cNvSpPr>
              <a:spLocks noChangeArrowheads="1"/>
            </p:cNvSpPr>
            <p:nvPr/>
          </p:nvSpPr>
          <p:spPr bwMode="auto">
            <a:xfrm>
              <a:off x="3715" y="193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74" name="Oval 204"/>
            <p:cNvSpPr>
              <a:spLocks noChangeArrowheads="1"/>
            </p:cNvSpPr>
            <p:nvPr/>
          </p:nvSpPr>
          <p:spPr bwMode="auto">
            <a:xfrm>
              <a:off x="3577" y="19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6" name="Oval 205"/>
          <p:cNvSpPr>
            <a:spLocks noChangeArrowheads="1"/>
          </p:cNvSpPr>
          <p:nvPr/>
        </p:nvSpPr>
        <p:spPr bwMode="auto">
          <a:xfrm>
            <a:off x="4379913" y="41306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206"/>
          <p:cNvSpPr>
            <a:spLocks noChangeArrowheads="1"/>
          </p:cNvSpPr>
          <p:nvPr/>
        </p:nvSpPr>
        <p:spPr bwMode="auto">
          <a:xfrm>
            <a:off x="4868863" y="43688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07"/>
          <p:cNvGrpSpPr>
            <a:grpSpLocks/>
          </p:cNvGrpSpPr>
          <p:nvPr/>
        </p:nvGrpSpPr>
        <p:grpSpPr bwMode="auto">
          <a:xfrm>
            <a:off x="4597400" y="3768725"/>
            <a:ext cx="495300" cy="469900"/>
            <a:chOff x="3229" y="1654"/>
            <a:chExt cx="312" cy="296"/>
          </a:xfrm>
        </p:grpSpPr>
        <p:sp>
          <p:nvSpPr>
            <p:cNvPr id="49263" name="Oval 208"/>
            <p:cNvSpPr>
              <a:spLocks noChangeArrowheads="1"/>
            </p:cNvSpPr>
            <p:nvPr/>
          </p:nvSpPr>
          <p:spPr bwMode="auto">
            <a:xfrm>
              <a:off x="3485" y="16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4" name="Oval 209"/>
            <p:cNvSpPr>
              <a:spLocks noChangeArrowheads="1"/>
            </p:cNvSpPr>
            <p:nvPr/>
          </p:nvSpPr>
          <p:spPr bwMode="auto">
            <a:xfrm>
              <a:off x="3460" y="18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5" name="Oval 210"/>
            <p:cNvSpPr>
              <a:spLocks noChangeArrowheads="1"/>
            </p:cNvSpPr>
            <p:nvPr/>
          </p:nvSpPr>
          <p:spPr bwMode="auto">
            <a:xfrm>
              <a:off x="3424" y="17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6" name="Oval 211"/>
            <p:cNvSpPr>
              <a:spLocks noChangeArrowheads="1"/>
            </p:cNvSpPr>
            <p:nvPr/>
          </p:nvSpPr>
          <p:spPr bwMode="auto">
            <a:xfrm>
              <a:off x="3346" y="18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7" name="Oval 212"/>
            <p:cNvSpPr>
              <a:spLocks noChangeArrowheads="1"/>
            </p:cNvSpPr>
            <p:nvPr/>
          </p:nvSpPr>
          <p:spPr bwMode="auto">
            <a:xfrm>
              <a:off x="3229" y="183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9" name="Oval 213"/>
          <p:cNvSpPr>
            <a:spLocks noChangeArrowheads="1"/>
          </p:cNvSpPr>
          <p:nvPr/>
        </p:nvSpPr>
        <p:spPr bwMode="auto">
          <a:xfrm>
            <a:off x="4283075" y="43116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214"/>
          <p:cNvSpPr>
            <a:spLocks noChangeArrowheads="1"/>
          </p:cNvSpPr>
          <p:nvPr/>
        </p:nvSpPr>
        <p:spPr bwMode="auto">
          <a:xfrm>
            <a:off x="5789613" y="46958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Oval 215"/>
          <p:cNvSpPr>
            <a:spLocks noChangeArrowheads="1"/>
          </p:cNvSpPr>
          <p:nvPr/>
        </p:nvSpPr>
        <p:spPr bwMode="auto">
          <a:xfrm>
            <a:off x="4991100" y="51181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Oval 216"/>
          <p:cNvSpPr>
            <a:spLocks noChangeArrowheads="1"/>
          </p:cNvSpPr>
          <p:nvPr/>
        </p:nvSpPr>
        <p:spPr bwMode="auto">
          <a:xfrm>
            <a:off x="5480050" y="53562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17"/>
          <p:cNvGrpSpPr>
            <a:grpSpLocks/>
          </p:cNvGrpSpPr>
          <p:nvPr/>
        </p:nvGrpSpPr>
        <p:grpSpPr bwMode="auto">
          <a:xfrm>
            <a:off x="5151438" y="4772025"/>
            <a:ext cx="509587" cy="469900"/>
            <a:chOff x="3578" y="2286"/>
            <a:chExt cx="321" cy="296"/>
          </a:xfrm>
        </p:grpSpPr>
        <p:sp>
          <p:nvSpPr>
            <p:cNvPr id="49256" name="Oval 218"/>
            <p:cNvSpPr>
              <a:spLocks noChangeArrowheads="1"/>
            </p:cNvSpPr>
            <p:nvPr/>
          </p:nvSpPr>
          <p:spPr bwMode="auto">
            <a:xfrm>
              <a:off x="3716" y="237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" name="Oval 219"/>
            <p:cNvSpPr>
              <a:spLocks noChangeArrowheads="1"/>
            </p:cNvSpPr>
            <p:nvPr/>
          </p:nvSpPr>
          <p:spPr bwMode="auto">
            <a:xfrm>
              <a:off x="3578" y="24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8" name="Oval 220"/>
            <p:cNvSpPr>
              <a:spLocks noChangeArrowheads="1"/>
            </p:cNvSpPr>
            <p:nvPr/>
          </p:nvSpPr>
          <p:spPr bwMode="auto">
            <a:xfrm>
              <a:off x="3843" y="228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9" name="Oval 221"/>
            <p:cNvSpPr>
              <a:spLocks noChangeArrowheads="1"/>
            </p:cNvSpPr>
            <p:nvPr/>
          </p:nvSpPr>
          <p:spPr bwMode="auto">
            <a:xfrm>
              <a:off x="3818" y="25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0" name="Oval 222"/>
            <p:cNvSpPr>
              <a:spLocks noChangeArrowheads="1"/>
            </p:cNvSpPr>
            <p:nvPr/>
          </p:nvSpPr>
          <p:spPr bwMode="auto">
            <a:xfrm>
              <a:off x="3782" y="240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1" name="Oval 223"/>
            <p:cNvSpPr>
              <a:spLocks noChangeArrowheads="1"/>
            </p:cNvSpPr>
            <p:nvPr/>
          </p:nvSpPr>
          <p:spPr bwMode="auto">
            <a:xfrm>
              <a:off x="3731" y="251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62" name="Oval 224"/>
            <p:cNvSpPr>
              <a:spLocks noChangeArrowheads="1"/>
            </p:cNvSpPr>
            <p:nvPr/>
          </p:nvSpPr>
          <p:spPr bwMode="auto">
            <a:xfrm>
              <a:off x="3614" y="24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4" name="Oval 225"/>
          <p:cNvSpPr>
            <a:spLocks noChangeArrowheads="1"/>
          </p:cNvSpPr>
          <p:nvPr/>
        </p:nvSpPr>
        <p:spPr bwMode="auto">
          <a:xfrm>
            <a:off x="6686550" y="47196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26"/>
          <p:cNvSpPr>
            <a:spLocks noChangeArrowheads="1"/>
          </p:cNvSpPr>
          <p:nvPr/>
        </p:nvSpPr>
        <p:spPr bwMode="auto">
          <a:xfrm>
            <a:off x="6100763" y="46624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Oval 227"/>
          <p:cNvSpPr>
            <a:spLocks noChangeArrowheads="1"/>
          </p:cNvSpPr>
          <p:nvPr/>
        </p:nvSpPr>
        <p:spPr bwMode="auto">
          <a:xfrm>
            <a:off x="4899025" y="50371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28"/>
          <p:cNvGrpSpPr>
            <a:grpSpLocks/>
          </p:cNvGrpSpPr>
          <p:nvPr/>
        </p:nvGrpSpPr>
        <p:grpSpPr bwMode="auto">
          <a:xfrm>
            <a:off x="4340225" y="4465638"/>
            <a:ext cx="754063" cy="469900"/>
            <a:chOff x="3067" y="2093"/>
            <a:chExt cx="475" cy="296"/>
          </a:xfrm>
        </p:grpSpPr>
        <p:sp>
          <p:nvSpPr>
            <p:cNvPr id="49247" name="Oval 229"/>
            <p:cNvSpPr>
              <a:spLocks noChangeArrowheads="1"/>
            </p:cNvSpPr>
            <p:nvPr/>
          </p:nvSpPr>
          <p:spPr bwMode="auto">
            <a:xfrm>
              <a:off x="3486" y="209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Oval 230"/>
            <p:cNvSpPr>
              <a:spLocks noChangeArrowheads="1"/>
            </p:cNvSpPr>
            <p:nvPr/>
          </p:nvSpPr>
          <p:spPr bwMode="auto">
            <a:xfrm>
              <a:off x="3461" y="233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9" name="Oval 231"/>
            <p:cNvSpPr>
              <a:spLocks noChangeArrowheads="1"/>
            </p:cNvSpPr>
            <p:nvPr/>
          </p:nvSpPr>
          <p:spPr bwMode="auto">
            <a:xfrm>
              <a:off x="3425" y="220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0" name="Oval 232"/>
            <p:cNvSpPr>
              <a:spLocks noChangeArrowheads="1"/>
            </p:cNvSpPr>
            <p:nvPr/>
          </p:nvSpPr>
          <p:spPr bwMode="auto">
            <a:xfrm>
              <a:off x="3322" y="216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1" name="Oval 233"/>
            <p:cNvSpPr>
              <a:spLocks noChangeArrowheads="1"/>
            </p:cNvSpPr>
            <p:nvPr/>
          </p:nvSpPr>
          <p:spPr bwMode="auto">
            <a:xfrm>
              <a:off x="3184" y="21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2" name="Oval 234"/>
            <p:cNvSpPr>
              <a:spLocks noChangeArrowheads="1"/>
            </p:cNvSpPr>
            <p:nvPr/>
          </p:nvSpPr>
          <p:spPr bwMode="auto">
            <a:xfrm>
              <a:off x="3067" y="212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3" name="Oval 235"/>
            <p:cNvSpPr>
              <a:spLocks noChangeArrowheads="1"/>
            </p:cNvSpPr>
            <p:nvPr/>
          </p:nvSpPr>
          <p:spPr bwMode="auto">
            <a:xfrm>
              <a:off x="3111" y="230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4" name="Oval 236"/>
            <p:cNvSpPr>
              <a:spLocks noChangeArrowheads="1"/>
            </p:cNvSpPr>
            <p:nvPr/>
          </p:nvSpPr>
          <p:spPr bwMode="auto">
            <a:xfrm>
              <a:off x="3365" y="230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" name="Oval 237"/>
            <p:cNvSpPr>
              <a:spLocks noChangeArrowheads="1"/>
            </p:cNvSpPr>
            <p:nvPr/>
          </p:nvSpPr>
          <p:spPr bwMode="auto">
            <a:xfrm>
              <a:off x="3248" y="22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8" name="Oval 238"/>
          <p:cNvSpPr>
            <a:spLocks noChangeArrowheads="1"/>
          </p:cNvSpPr>
          <p:nvPr/>
        </p:nvSpPr>
        <p:spPr bwMode="auto">
          <a:xfrm>
            <a:off x="4313238" y="49799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Oval 239"/>
          <p:cNvSpPr>
            <a:spLocks noChangeArrowheads="1"/>
          </p:cNvSpPr>
          <p:nvPr/>
        </p:nvSpPr>
        <p:spPr bwMode="auto">
          <a:xfrm>
            <a:off x="6627813" y="38227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Oval 240"/>
          <p:cNvSpPr>
            <a:spLocks noChangeArrowheads="1"/>
          </p:cNvSpPr>
          <p:nvPr/>
        </p:nvSpPr>
        <p:spPr bwMode="auto">
          <a:xfrm>
            <a:off x="6713538" y="40513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41"/>
          <p:cNvGrpSpPr>
            <a:grpSpLocks/>
          </p:cNvGrpSpPr>
          <p:nvPr/>
        </p:nvGrpSpPr>
        <p:grpSpPr bwMode="auto">
          <a:xfrm>
            <a:off x="5980113" y="4256088"/>
            <a:ext cx="709612" cy="392112"/>
            <a:chOff x="4100" y="1961"/>
            <a:chExt cx="447" cy="247"/>
          </a:xfrm>
        </p:grpSpPr>
        <p:sp>
          <p:nvSpPr>
            <p:cNvPr id="49240" name="Oval 242"/>
            <p:cNvSpPr>
              <a:spLocks noChangeArrowheads="1"/>
            </p:cNvSpPr>
            <p:nvPr/>
          </p:nvSpPr>
          <p:spPr bwMode="auto">
            <a:xfrm>
              <a:off x="4100" y="21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1" name="Oval 243"/>
            <p:cNvSpPr>
              <a:spLocks noChangeArrowheads="1"/>
            </p:cNvSpPr>
            <p:nvPr/>
          </p:nvSpPr>
          <p:spPr bwMode="auto">
            <a:xfrm>
              <a:off x="4178" y="202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2" name="Oval 244"/>
            <p:cNvSpPr>
              <a:spLocks noChangeArrowheads="1"/>
            </p:cNvSpPr>
            <p:nvPr/>
          </p:nvSpPr>
          <p:spPr bwMode="auto">
            <a:xfrm>
              <a:off x="4237" y="210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3" name="Oval 245"/>
            <p:cNvSpPr>
              <a:spLocks noChangeArrowheads="1"/>
            </p:cNvSpPr>
            <p:nvPr/>
          </p:nvSpPr>
          <p:spPr bwMode="auto">
            <a:xfrm>
              <a:off x="4491" y="210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Oval 246"/>
            <p:cNvSpPr>
              <a:spLocks noChangeArrowheads="1"/>
            </p:cNvSpPr>
            <p:nvPr/>
          </p:nvSpPr>
          <p:spPr bwMode="auto">
            <a:xfrm>
              <a:off x="4374" y="20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5" name="Oval 247"/>
            <p:cNvSpPr>
              <a:spLocks noChangeArrowheads="1"/>
            </p:cNvSpPr>
            <p:nvPr/>
          </p:nvSpPr>
          <p:spPr bwMode="auto">
            <a:xfrm>
              <a:off x="4484" y="196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Oval 248"/>
            <p:cNvSpPr>
              <a:spLocks noChangeArrowheads="1"/>
            </p:cNvSpPr>
            <p:nvPr/>
          </p:nvSpPr>
          <p:spPr bwMode="auto">
            <a:xfrm>
              <a:off x="4346" y="19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49"/>
          <p:cNvGrpSpPr>
            <a:grpSpLocks/>
          </p:cNvGrpSpPr>
          <p:nvPr/>
        </p:nvGrpSpPr>
        <p:grpSpPr bwMode="auto">
          <a:xfrm>
            <a:off x="5995988" y="3673475"/>
            <a:ext cx="534987" cy="609600"/>
            <a:chOff x="4110" y="1594"/>
            <a:chExt cx="337" cy="384"/>
          </a:xfrm>
        </p:grpSpPr>
        <p:sp>
          <p:nvSpPr>
            <p:cNvPr id="49233" name="Oval 250"/>
            <p:cNvSpPr>
              <a:spLocks noChangeArrowheads="1"/>
            </p:cNvSpPr>
            <p:nvPr/>
          </p:nvSpPr>
          <p:spPr bwMode="auto">
            <a:xfrm>
              <a:off x="4124" y="187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4" name="Oval 251"/>
            <p:cNvSpPr>
              <a:spLocks noChangeArrowheads="1"/>
            </p:cNvSpPr>
            <p:nvPr/>
          </p:nvSpPr>
          <p:spPr bwMode="auto">
            <a:xfrm>
              <a:off x="4110" y="172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5" name="Oval 252"/>
            <p:cNvSpPr>
              <a:spLocks noChangeArrowheads="1"/>
            </p:cNvSpPr>
            <p:nvPr/>
          </p:nvSpPr>
          <p:spPr bwMode="auto">
            <a:xfrm>
              <a:off x="4188" y="15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6" name="Oval 253"/>
            <p:cNvSpPr>
              <a:spLocks noChangeArrowheads="1"/>
            </p:cNvSpPr>
            <p:nvPr/>
          </p:nvSpPr>
          <p:spPr bwMode="auto">
            <a:xfrm>
              <a:off x="4254" y="16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7" name="Oval 254"/>
            <p:cNvSpPr>
              <a:spLocks noChangeArrowheads="1"/>
            </p:cNvSpPr>
            <p:nvPr/>
          </p:nvSpPr>
          <p:spPr bwMode="auto">
            <a:xfrm>
              <a:off x="4391" y="163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8" name="Oval 255"/>
            <p:cNvSpPr>
              <a:spLocks noChangeArrowheads="1"/>
            </p:cNvSpPr>
            <p:nvPr/>
          </p:nvSpPr>
          <p:spPr bwMode="auto">
            <a:xfrm>
              <a:off x="4229" y="192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9" name="Oval 256"/>
            <p:cNvSpPr>
              <a:spLocks noChangeArrowheads="1"/>
            </p:cNvSpPr>
            <p:nvPr/>
          </p:nvSpPr>
          <p:spPr bwMode="auto">
            <a:xfrm>
              <a:off x="4193" y="179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83" name="Oval 257"/>
          <p:cNvSpPr>
            <a:spLocks noChangeArrowheads="1"/>
          </p:cNvSpPr>
          <p:nvPr/>
        </p:nvSpPr>
        <p:spPr bwMode="auto">
          <a:xfrm>
            <a:off x="5937250" y="58959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Oval 258"/>
          <p:cNvSpPr>
            <a:spLocks noChangeArrowheads="1"/>
          </p:cNvSpPr>
          <p:nvPr/>
        </p:nvSpPr>
        <p:spPr bwMode="auto">
          <a:xfrm>
            <a:off x="5572125" y="54530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Oval 259"/>
          <p:cNvSpPr>
            <a:spLocks noChangeArrowheads="1"/>
          </p:cNvSpPr>
          <p:nvPr/>
        </p:nvSpPr>
        <p:spPr bwMode="auto">
          <a:xfrm>
            <a:off x="6061075" y="56911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Oval 260"/>
          <p:cNvSpPr>
            <a:spLocks noChangeArrowheads="1"/>
          </p:cNvSpPr>
          <p:nvPr/>
        </p:nvSpPr>
        <p:spPr bwMode="auto">
          <a:xfrm>
            <a:off x="6503988" y="55610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Oval 261"/>
          <p:cNvSpPr>
            <a:spLocks noChangeArrowheads="1"/>
          </p:cNvSpPr>
          <p:nvPr/>
        </p:nvSpPr>
        <p:spPr bwMode="auto">
          <a:xfrm>
            <a:off x="6627813" y="53562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262"/>
          <p:cNvGrpSpPr>
            <a:grpSpLocks/>
          </p:cNvGrpSpPr>
          <p:nvPr/>
        </p:nvGrpSpPr>
        <p:grpSpPr bwMode="auto">
          <a:xfrm>
            <a:off x="5975350" y="4781550"/>
            <a:ext cx="676275" cy="434975"/>
            <a:chOff x="4097" y="2292"/>
            <a:chExt cx="426" cy="274"/>
          </a:xfrm>
        </p:grpSpPr>
        <p:sp>
          <p:nvSpPr>
            <p:cNvPr id="49225" name="Oval 263"/>
            <p:cNvSpPr>
              <a:spLocks noChangeArrowheads="1"/>
            </p:cNvSpPr>
            <p:nvPr/>
          </p:nvSpPr>
          <p:spPr bwMode="auto">
            <a:xfrm>
              <a:off x="4097" y="229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6" name="Oval 264"/>
            <p:cNvSpPr>
              <a:spLocks noChangeArrowheads="1"/>
            </p:cNvSpPr>
            <p:nvPr/>
          </p:nvSpPr>
          <p:spPr bwMode="auto">
            <a:xfrm>
              <a:off x="4151" y="2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7" name="Oval 265"/>
            <p:cNvSpPr>
              <a:spLocks noChangeArrowheads="1"/>
            </p:cNvSpPr>
            <p:nvPr/>
          </p:nvSpPr>
          <p:spPr bwMode="auto">
            <a:xfrm>
              <a:off x="4467" y="23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8" name="Oval 266"/>
            <p:cNvSpPr>
              <a:spLocks noChangeArrowheads="1"/>
            </p:cNvSpPr>
            <p:nvPr/>
          </p:nvSpPr>
          <p:spPr bwMode="auto">
            <a:xfrm>
              <a:off x="4329" y="24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9" name="Oval 267"/>
            <p:cNvSpPr>
              <a:spLocks noChangeArrowheads="1"/>
            </p:cNvSpPr>
            <p:nvPr/>
          </p:nvSpPr>
          <p:spPr bwMode="auto">
            <a:xfrm>
              <a:off x="4212" y="234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0" name="Oval 268"/>
            <p:cNvSpPr>
              <a:spLocks noChangeArrowheads="1"/>
            </p:cNvSpPr>
            <p:nvPr/>
          </p:nvSpPr>
          <p:spPr bwMode="auto">
            <a:xfrm>
              <a:off x="4200" y="250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1" name="Oval 269"/>
            <p:cNvSpPr>
              <a:spLocks noChangeArrowheads="1"/>
            </p:cNvSpPr>
            <p:nvPr/>
          </p:nvSpPr>
          <p:spPr bwMode="auto">
            <a:xfrm>
              <a:off x="4454" y="251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2" name="Oval 270"/>
            <p:cNvSpPr>
              <a:spLocks noChangeArrowheads="1"/>
            </p:cNvSpPr>
            <p:nvPr/>
          </p:nvSpPr>
          <p:spPr bwMode="auto">
            <a:xfrm>
              <a:off x="4337" y="24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271"/>
          <p:cNvGrpSpPr>
            <a:grpSpLocks/>
          </p:cNvGrpSpPr>
          <p:nvPr/>
        </p:nvGrpSpPr>
        <p:grpSpPr bwMode="auto">
          <a:xfrm>
            <a:off x="5718175" y="5214938"/>
            <a:ext cx="655638" cy="487362"/>
            <a:chOff x="3935" y="2565"/>
            <a:chExt cx="413" cy="307"/>
          </a:xfrm>
        </p:grpSpPr>
        <p:sp>
          <p:nvSpPr>
            <p:cNvPr id="49218" name="Oval 272"/>
            <p:cNvSpPr>
              <a:spLocks noChangeArrowheads="1"/>
            </p:cNvSpPr>
            <p:nvPr/>
          </p:nvSpPr>
          <p:spPr bwMode="auto">
            <a:xfrm>
              <a:off x="4073" y="256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Oval 273"/>
            <p:cNvSpPr>
              <a:spLocks noChangeArrowheads="1"/>
            </p:cNvSpPr>
            <p:nvPr/>
          </p:nvSpPr>
          <p:spPr bwMode="auto">
            <a:xfrm>
              <a:off x="3935" y="259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Oval 274"/>
            <p:cNvSpPr>
              <a:spLocks noChangeArrowheads="1"/>
            </p:cNvSpPr>
            <p:nvPr/>
          </p:nvSpPr>
          <p:spPr bwMode="auto">
            <a:xfrm>
              <a:off x="4097" y="272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Oval 275"/>
            <p:cNvSpPr>
              <a:spLocks noChangeArrowheads="1"/>
            </p:cNvSpPr>
            <p:nvPr/>
          </p:nvSpPr>
          <p:spPr bwMode="auto">
            <a:xfrm>
              <a:off x="3980" y="266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Oval 276"/>
            <p:cNvSpPr>
              <a:spLocks noChangeArrowheads="1"/>
            </p:cNvSpPr>
            <p:nvPr/>
          </p:nvSpPr>
          <p:spPr bwMode="auto">
            <a:xfrm>
              <a:off x="4292" y="28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3" name="Oval 277"/>
            <p:cNvSpPr>
              <a:spLocks noChangeArrowheads="1"/>
            </p:cNvSpPr>
            <p:nvPr/>
          </p:nvSpPr>
          <p:spPr bwMode="auto">
            <a:xfrm>
              <a:off x="4175" y="27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4" name="Oval 278"/>
            <p:cNvSpPr>
              <a:spLocks noChangeArrowheads="1"/>
            </p:cNvSpPr>
            <p:nvPr/>
          </p:nvSpPr>
          <p:spPr bwMode="auto">
            <a:xfrm>
              <a:off x="4139" y="26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90" name="Oval 279"/>
          <p:cNvSpPr>
            <a:spLocks noChangeArrowheads="1"/>
          </p:cNvSpPr>
          <p:nvPr/>
        </p:nvSpPr>
        <p:spPr bwMode="auto">
          <a:xfrm>
            <a:off x="4762500" y="58943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4370388" y="5180013"/>
            <a:ext cx="669925" cy="407987"/>
            <a:chOff x="3086" y="2543"/>
            <a:chExt cx="422" cy="257"/>
          </a:xfrm>
        </p:grpSpPr>
        <p:sp>
          <p:nvSpPr>
            <p:cNvPr id="49210" name="Oval 281"/>
            <p:cNvSpPr>
              <a:spLocks noChangeArrowheads="1"/>
            </p:cNvSpPr>
            <p:nvPr/>
          </p:nvSpPr>
          <p:spPr bwMode="auto">
            <a:xfrm>
              <a:off x="3452" y="27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1" name="Oval 282"/>
            <p:cNvSpPr>
              <a:spLocks noChangeArrowheads="1"/>
            </p:cNvSpPr>
            <p:nvPr/>
          </p:nvSpPr>
          <p:spPr bwMode="auto">
            <a:xfrm>
              <a:off x="3416" y="26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Oval 283"/>
            <p:cNvSpPr>
              <a:spLocks noChangeArrowheads="1"/>
            </p:cNvSpPr>
            <p:nvPr/>
          </p:nvSpPr>
          <p:spPr bwMode="auto">
            <a:xfrm>
              <a:off x="3341" y="25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3" name="Oval 284"/>
            <p:cNvSpPr>
              <a:spLocks noChangeArrowheads="1"/>
            </p:cNvSpPr>
            <p:nvPr/>
          </p:nvSpPr>
          <p:spPr bwMode="auto">
            <a:xfrm>
              <a:off x="3203" y="26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4" name="Oval 285"/>
            <p:cNvSpPr>
              <a:spLocks noChangeArrowheads="1"/>
            </p:cNvSpPr>
            <p:nvPr/>
          </p:nvSpPr>
          <p:spPr bwMode="auto">
            <a:xfrm>
              <a:off x="3086" y="254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5" name="Oval 286"/>
            <p:cNvSpPr>
              <a:spLocks noChangeArrowheads="1"/>
            </p:cNvSpPr>
            <p:nvPr/>
          </p:nvSpPr>
          <p:spPr bwMode="auto">
            <a:xfrm>
              <a:off x="3103" y="271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6" name="Oval 287"/>
            <p:cNvSpPr>
              <a:spLocks noChangeArrowheads="1"/>
            </p:cNvSpPr>
            <p:nvPr/>
          </p:nvSpPr>
          <p:spPr bwMode="auto">
            <a:xfrm>
              <a:off x="3357" y="272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7" name="Oval 288"/>
            <p:cNvSpPr>
              <a:spLocks noChangeArrowheads="1"/>
            </p:cNvSpPr>
            <p:nvPr/>
          </p:nvSpPr>
          <p:spPr bwMode="auto">
            <a:xfrm>
              <a:off x="3240" y="26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92" name="Oval 289"/>
          <p:cNvSpPr>
            <a:spLocks noChangeArrowheads="1"/>
          </p:cNvSpPr>
          <p:nvPr/>
        </p:nvSpPr>
        <p:spPr bwMode="auto">
          <a:xfrm>
            <a:off x="4543425" y="59467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Oval 290"/>
          <p:cNvSpPr>
            <a:spLocks noChangeArrowheads="1"/>
          </p:cNvSpPr>
          <p:nvPr/>
        </p:nvSpPr>
        <p:spPr bwMode="auto">
          <a:xfrm>
            <a:off x="4357688" y="58324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Oval 291"/>
          <p:cNvSpPr>
            <a:spLocks noChangeArrowheads="1"/>
          </p:cNvSpPr>
          <p:nvPr/>
        </p:nvSpPr>
        <p:spPr bwMode="auto">
          <a:xfrm>
            <a:off x="4300538" y="56324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Oval 292"/>
          <p:cNvSpPr>
            <a:spLocks noChangeArrowheads="1"/>
          </p:cNvSpPr>
          <p:nvPr/>
        </p:nvSpPr>
        <p:spPr bwMode="auto">
          <a:xfrm>
            <a:off x="5357813" y="62293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Oval 293"/>
          <p:cNvSpPr>
            <a:spLocks noChangeArrowheads="1"/>
          </p:cNvSpPr>
          <p:nvPr/>
        </p:nvSpPr>
        <p:spPr bwMode="auto">
          <a:xfrm>
            <a:off x="5138738" y="62817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Oval 294"/>
          <p:cNvSpPr>
            <a:spLocks noChangeArrowheads="1"/>
          </p:cNvSpPr>
          <p:nvPr/>
        </p:nvSpPr>
        <p:spPr bwMode="auto">
          <a:xfrm>
            <a:off x="4953000" y="61674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95"/>
          <p:cNvGrpSpPr>
            <a:grpSpLocks/>
          </p:cNvGrpSpPr>
          <p:nvPr/>
        </p:nvGrpSpPr>
        <p:grpSpPr bwMode="auto">
          <a:xfrm>
            <a:off x="4886325" y="5561013"/>
            <a:ext cx="920750" cy="552450"/>
            <a:chOff x="3411" y="2783"/>
            <a:chExt cx="580" cy="348"/>
          </a:xfrm>
        </p:grpSpPr>
        <p:sp>
          <p:nvSpPr>
            <p:cNvPr id="49199" name="Oval 296"/>
            <p:cNvSpPr>
              <a:spLocks noChangeArrowheads="1"/>
            </p:cNvSpPr>
            <p:nvPr/>
          </p:nvSpPr>
          <p:spPr bwMode="auto">
            <a:xfrm>
              <a:off x="3707" y="27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0" name="Oval 297"/>
            <p:cNvSpPr>
              <a:spLocks noChangeArrowheads="1"/>
            </p:cNvSpPr>
            <p:nvPr/>
          </p:nvSpPr>
          <p:spPr bwMode="auto">
            <a:xfrm>
              <a:off x="3569" y="28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Oval 298"/>
            <p:cNvSpPr>
              <a:spLocks noChangeArrowheads="1"/>
            </p:cNvSpPr>
            <p:nvPr/>
          </p:nvSpPr>
          <p:spPr bwMode="auto">
            <a:xfrm>
              <a:off x="3935" y="30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Oval 299"/>
            <p:cNvSpPr>
              <a:spLocks noChangeArrowheads="1"/>
            </p:cNvSpPr>
            <p:nvPr/>
          </p:nvSpPr>
          <p:spPr bwMode="auto">
            <a:xfrm>
              <a:off x="3818" y="295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3" name="Oval 300"/>
            <p:cNvSpPr>
              <a:spLocks noChangeArrowheads="1"/>
            </p:cNvSpPr>
            <p:nvPr/>
          </p:nvSpPr>
          <p:spPr bwMode="auto">
            <a:xfrm>
              <a:off x="3782" y="282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Oval 301"/>
            <p:cNvSpPr>
              <a:spLocks noChangeArrowheads="1"/>
            </p:cNvSpPr>
            <p:nvPr/>
          </p:nvSpPr>
          <p:spPr bwMode="auto">
            <a:xfrm>
              <a:off x="3411" y="28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Oval 302"/>
            <p:cNvSpPr>
              <a:spLocks noChangeArrowheads="1"/>
            </p:cNvSpPr>
            <p:nvPr/>
          </p:nvSpPr>
          <p:spPr bwMode="auto">
            <a:xfrm>
              <a:off x="3478" y="292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Oval 303"/>
            <p:cNvSpPr>
              <a:spLocks noChangeArrowheads="1"/>
            </p:cNvSpPr>
            <p:nvPr/>
          </p:nvSpPr>
          <p:spPr bwMode="auto">
            <a:xfrm>
              <a:off x="3732" y="293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7" name="Oval 304"/>
            <p:cNvSpPr>
              <a:spLocks noChangeArrowheads="1"/>
            </p:cNvSpPr>
            <p:nvPr/>
          </p:nvSpPr>
          <p:spPr bwMode="auto">
            <a:xfrm>
              <a:off x="3786" y="3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8" name="Oval 305"/>
            <p:cNvSpPr>
              <a:spLocks noChangeArrowheads="1"/>
            </p:cNvSpPr>
            <p:nvPr/>
          </p:nvSpPr>
          <p:spPr bwMode="auto">
            <a:xfrm>
              <a:off x="3615" y="287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9" name="Oval 306"/>
            <p:cNvSpPr>
              <a:spLocks noChangeArrowheads="1"/>
            </p:cNvSpPr>
            <p:nvPr/>
          </p:nvSpPr>
          <p:spPr bwMode="auto">
            <a:xfrm>
              <a:off x="3417" y="303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52450" y="4508500"/>
            <a:ext cx="79232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0000FF"/>
                </a:solidFill>
              </a:rPr>
              <a:t>These are much weaker than ionic, covalent, or metallic bonds, but very important in determining states of matter, boiling and melting points, and molecular shape (among other things).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307306" y="426751"/>
            <a:ext cx="6777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0000FF"/>
                </a:solidFill>
              </a:rPr>
              <a:t>Other Types of Forces/Attractions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76275" y="1616075"/>
            <a:ext cx="337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dipole-dipole forces 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87388" y="2173288"/>
            <a:ext cx="2840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hydrogen bonds 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82625" y="2732088"/>
            <a:ext cx="4265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London dispersion forces 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71513" y="3286125"/>
            <a:ext cx="289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ion-dipole forces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40313" y="1363663"/>
            <a:ext cx="3509962" cy="3040062"/>
            <a:chOff x="3175" y="859"/>
            <a:chExt cx="2211" cy="1915"/>
          </a:xfrm>
        </p:grpSpPr>
        <p:grpSp>
          <p:nvGrpSpPr>
            <p:cNvPr id="50185" name="Group 18"/>
            <p:cNvGrpSpPr>
              <a:grpSpLocks/>
            </p:cNvGrpSpPr>
            <p:nvPr/>
          </p:nvGrpSpPr>
          <p:grpSpPr bwMode="auto">
            <a:xfrm>
              <a:off x="4405" y="859"/>
              <a:ext cx="981" cy="1915"/>
              <a:chOff x="4405" y="859"/>
              <a:chExt cx="981" cy="1915"/>
            </a:xfrm>
          </p:grpSpPr>
          <p:sp>
            <p:nvSpPr>
              <p:cNvPr id="50189" name="Rectangle 2"/>
              <p:cNvSpPr>
                <a:spLocks noChangeArrowheads="1"/>
              </p:cNvSpPr>
              <p:nvPr/>
            </p:nvSpPr>
            <p:spPr bwMode="auto">
              <a:xfrm>
                <a:off x="4405" y="2447"/>
                <a:ext cx="9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0"/>
                  <a:t>DNA</a:t>
                </a:r>
              </a:p>
            </p:txBody>
          </p:sp>
          <p:pic>
            <p:nvPicPr>
              <p:cNvPr id="50190" name="Picture 15" descr="DNA_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1" y="859"/>
                <a:ext cx="698" cy="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186" name="Group 17"/>
            <p:cNvGrpSpPr>
              <a:grpSpLocks/>
            </p:cNvGrpSpPr>
            <p:nvPr/>
          </p:nvGrpSpPr>
          <p:grpSpPr bwMode="auto">
            <a:xfrm>
              <a:off x="3175" y="1139"/>
              <a:ext cx="1094" cy="1484"/>
              <a:chOff x="3175" y="1139"/>
              <a:chExt cx="1094" cy="1484"/>
            </a:xfrm>
          </p:grpSpPr>
          <p:sp>
            <p:nvSpPr>
              <p:cNvPr id="50187" name="Rectangle 13"/>
              <p:cNvSpPr>
                <a:spLocks noChangeArrowheads="1"/>
              </p:cNvSpPr>
              <p:nvPr/>
            </p:nvSpPr>
            <p:spPr bwMode="auto">
              <a:xfrm>
                <a:off x="3178" y="2027"/>
                <a:ext cx="981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0"/>
                  <a:t>boiling H</a:t>
                </a:r>
                <a:r>
                  <a:rPr lang="en-US" sz="2800" b="0" baseline="-25000"/>
                  <a:t>2</a:t>
                </a:r>
                <a:r>
                  <a:rPr lang="en-US" sz="2800" b="0"/>
                  <a:t>O</a:t>
                </a:r>
              </a:p>
            </p:txBody>
          </p:sp>
          <p:pic>
            <p:nvPicPr>
              <p:cNvPr id="50188" name="Picture 16" descr="j0112746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" y="1139"/>
                <a:ext cx="1094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1" grpId="0"/>
      <p:bldP spid="57352" grpId="0"/>
      <p:bldP spid="57353" grpId="0"/>
      <p:bldP spid="573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947738" y="25400"/>
            <a:ext cx="737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Empirical Formula and Molecular Formula </a:t>
            </a:r>
          </a:p>
        </p:txBody>
      </p:sp>
      <p:graphicFrame>
        <p:nvGraphicFramePr>
          <p:cNvPr id="75925" name="Group 149"/>
          <p:cNvGraphicFramePr>
            <a:graphicFrameLocks noGrp="1"/>
          </p:cNvGraphicFramePr>
          <p:nvPr/>
        </p:nvGraphicFramePr>
        <p:xfrm>
          <a:off x="1025525" y="2049463"/>
          <a:ext cx="6950075" cy="4552948"/>
        </p:xfrm>
        <a:graphic>
          <a:graphicData uri="http://schemas.openxmlformats.org/drawingml/2006/table">
            <a:tbl>
              <a:tblPr/>
              <a:tblGrid>
                <a:gridCol w="231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Compound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Molecular Formula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Empirical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Formula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glucose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propane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butane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naphthalene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sucrose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octane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977900" y="487363"/>
            <a:ext cx="3252788" cy="1243012"/>
            <a:chOff x="616" y="433"/>
            <a:chExt cx="2049" cy="783"/>
          </a:xfrm>
        </p:grpSpPr>
        <p:sp>
          <p:nvSpPr>
            <p:cNvPr id="51247" name="Rectangle 142"/>
            <p:cNvSpPr>
              <a:spLocks noChangeArrowheads="1"/>
            </p:cNvSpPr>
            <p:nvPr/>
          </p:nvSpPr>
          <p:spPr bwMode="auto">
            <a:xfrm>
              <a:off x="982" y="620"/>
              <a:ext cx="138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b="0"/>
                <a:t>lowest-terms</a:t>
              </a:r>
            </a:p>
            <a:p>
              <a:pPr algn="ctr"/>
              <a:r>
                <a:rPr lang="en-US" sz="2800" b="0"/>
                <a:t>formula</a:t>
              </a:r>
              <a:r>
                <a:rPr lang="en-US" sz="2800"/>
                <a:t> </a:t>
              </a:r>
            </a:p>
          </p:txBody>
        </p:sp>
        <p:sp>
          <p:nvSpPr>
            <p:cNvPr id="51248" name="AutoShape 146"/>
            <p:cNvSpPr>
              <a:spLocks/>
            </p:cNvSpPr>
            <p:nvPr/>
          </p:nvSpPr>
          <p:spPr bwMode="auto">
            <a:xfrm rot="-5400000">
              <a:off x="1540" y="-491"/>
              <a:ext cx="201" cy="2049"/>
            </a:xfrm>
            <a:prstGeom prst="leftBrace">
              <a:avLst>
                <a:gd name="adj1" fmla="val 8495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987800" y="541338"/>
            <a:ext cx="5416550" cy="1169987"/>
            <a:chOff x="2512" y="341"/>
            <a:chExt cx="3412" cy="737"/>
          </a:xfrm>
        </p:grpSpPr>
        <p:sp>
          <p:nvSpPr>
            <p:cNvPr id="51245" name="Rectangle 143"/>
            <p:cNvSpPr>
              <a:spLocks noChangeArrowheads="1"/>
            </p:cNvSpPr>
            <p:nvPr/>
          </p:nvSpPr>
          <p:spPr bwMode="auto">
            <a:xfrm>
              <a:off x="2512" y="482"/>
              <a:ext cx="341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274638"/>
              <a:r>
                <a:rPr lang="en-US" sz="2800" b="0"/>
                <a:t>shows the true number</a:t>
              </a:r>
            </a:p>
            <a:p>
              <a:pPr indent="274638"/>
              <a:r>
                <a:rPr lang="en-US" sz="2800" b="0"/>
                <a:t>and type of atoms in a m’cule</a:t>
              </a:r>
              <a:r>
                <a:rPr lang="en-US" sz="2800"/>
                <a:t> </a:t>
              </a:r>
            </a:p>
          </p:txBody>
        </p:sp>
        <p:sp>
          <p:nvSpPr>
            <p:cNvPr id="51246" name="AutoShape 147"/>
            <p:cNvSpPr>
              <a:spLocks/>
            </p:cNvSpPr>
            <p:nvPr/>
          </p:nvSpPr>
          <p:spPr bwMode="auto">
            <a:xfrm rot="-5400000">
              <a:off x="4012" y="-583"/>
              <a:ext cx="201" cy="2049"/>
            </a:xfrm>
            <a:prstGeom prst="leftBrace">
              <a:avLst>
                <a:gd name="adj1" fmla="val 8495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5931" name="Rectangle 155"/>
          <p:cNvSpPr>
            <a:spLocks noChangeArrowheads="1"/>
          </p:cNvSpPr>
          <p:nvPr/>
        </p:nvSpPr>
        <p:spPr bwMode="auto">
          <a:xfrm>
            <a:off x="6338888" y="2940050"/>
            <a:ext cx="97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75932" name="Rectangle 156"/>
          <p:cNvSpPr>
            <a:spLocks noChangeArrowheads="1"/>
          </p:cNvSpPr>
          <p:nvPr/>
        </p:nvSpPr>
        <p:spPr bwMode="auto">
          <a:xfrm>
            <a:off x="6378575" y="3551238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  <a:r>
              <a:rPr lang="en-US" sz="2400" baseline="-25000"/>
              <a:t>3</a:t>
            </a:r>
            <a:r>
              <a:rPr lang="en-US" sz="2400"/>
              <a:t>H</a:t>
            </a:r>
            <a:r>
              <a:rPr lang="en-US" sz="2400" baseline="-25000"/>
              <a:t>8</a:t>
            </a:r>
          </a:p>
        </p:txBody>
      </p:sp>
      <p:sp>
        <p:nvSpPr>
          <p:cNvPr id="75933" name="Rectangle 157"/>
          <p:cNvSpPr>
            <a:spLocks noChangeArrowheads="1"/>
          </p:cNvSpPr>
          <p:nvPr/>
        </p:nvSpPr>
        <p:spPr bwMode="auto">
          <a:xfrm>
            <a:off x="6394450" y="4175125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5</a:t>
            </a:r>
          </a:p>
        </p:txBody>
      </p:sp>
      <p:sp>
        <p:nvSpPr>
          <p:cNvPr id="75934" name="Rectangle 158"/>
          <p:cNvSpPr>
            <a:spLocks noChangeArrowheads="1"/>
          </p:cNvSpPr>
          <p:nvPr/>
        </p:nvSpPr>
        <p:spPr bwMode="auto">
          <a:xfrm>
            <a:off x="6365875" y="4814888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  <a:r>
              <a:rPr lang="en-US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4</a:t>
            </a:r>
          </a:p>
        </p:txBody>
      </p:sp>
      <p:sp>
        <p:nvSpPr>
          <p:cNvPr id="75935" name="Rectangle 159"/>
          <p:cNvSpPr>
            <a:spLocks noChangeArrowheads="1"/>
          </p:cNvSpPr>
          <p:nvPr/>
        </p:nvSpPr>
        <p:spPr bwMode="auto">
          <a:xfrm>
            <a:off x="6108700" y="5437188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  <a:r>
              <a:rPr lang="en-US" sz="2400" baseline="-25000"/>
              <a:t>12</a:t>
            </a:r>
            <a:r>
              <a:rPr lang="en-US" sz="2400"/>
              <a:t>H</a:t>
            </a:r>
            <a:r>
              <a:rPr lang="en-US" sz="2400" baseline="-25000"/>
              <a:t>22</a:t>
            </a:r>
            <a:r>
              <a:rPr lang="en-US" sz="2400"/>
              <a:t>O</a:t>
            </a:r>
            <a:r>
              <a:rPr lang="en-US" sz="2400" baseline="-25000"/>
              <a:t>11</a:t>
            </a:r>
          </a:p>
        </p:txBody>
      </p:sp>
      <p:sp>
        <p:nvSpPr>
          <p:cNvPr id="75936" name="Rectangle 160"/>
          <p:cNvSpPr>
            <a:spLocks noChangeArrowheads="1"/>
          </p:cNvSpPr>
          <p:nvPr/>
        </p:nvSpPr>
        <p:spPr bwMode="auto">
          <a:xfrm>
            <a:off x="6408738" y="6048375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C</a:t>
            </a:r>
            <a:r>
              <a:rPr lang="en-US" sz="2400" baseline="-25000"/>
              <a:t>4</a:t>
            </a:r>
            <a:r>
              <a:rPr lang="en-US" sz="2400"/>
              <a:t>H</a:t>
            </a:r>
            <a:r>
              <a:rPr lang="en-US" sz="2400" baseline="-25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31" grpId="0"/>
      <p:bldP spid="75932" grpId="0"/>
      <p:bldP spid="75933" grpId="0"/>
      <p:bldP spid="75934" grpId="0"/>
      <p:bldP spid="75935" grpId="0"/>
      <p:bldP spid="759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63600" y="12700"/>
            <a:ext cx="77644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cs typeface="Times New Roman" pitchFamily="18" charset="0"/>
              </a:rPr>
              <a:t>Polyatomic Ion Trends</a:t>
            </a:r>
          </a:p>
          <a:p>
            <a:pPr algn="ctr"/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*Charges NEVER change between different forms  </a:t>
            </a:r>
            <a:endParaRPr lang="en-US" sz="2000">
              <a:solidFill>
                <a:srgbClr val="FF0000"/>
              </a:solidFill>
            </a:endParaRPr>
          </a:p>
          <a:p>
            <a:pPr algn="ctr" eaLnBrk="0" hangingPunct="0"/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8195" name="Rectangle 50"/>
          <p:cNvSpPr>
            <a:spLocks noChangeArrowheads="1"/>
          </p:cNvSpPr>
          <p:nvPr/>
        </p:nvSpPr>
        <p:spPr bwMode="auto">
          <a:xfrm>
            <a:off x="0" y="60610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73125" y="1050925"/>
          <a:ext cx="7758112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“Normal” </a:t>
                      </a:r>
                    </a:p>
                    <a:p>
                      <a:pPr algn="ctr"/>
                      <a:r>
                        <a:rPr lang="en-US" sz="2000" b="1" dirty="0"/>
                        <a:t>“–ate” form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BrO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baseline="30000" dirty="0"/>
                        <a:t>-</a:t>
                      </a:r>
                    </a:p>
                    <a:p>
                      <a:pPr algn="ctr"/>
                      <a:r>
                        <a:rPr lang="en-US" sz="2000" b="1" dirty="0" err="1"/>
                        <a:t>bromate</a:t>
                      </a:r>
                      <a:endParaRPr lang="en-US" sz="2000" b="1" baseline="30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ClO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baseline="30000" dirty="0"/>
                        <a:t>-</a:t>
                      </a:r>
                    </a:p>
                    <a:p>
                      <a:pPr algn="ctr"/>
                      <a:r>
                        <a:rPr lang="en-US" sz="2000" b="1" dirty="0"/>
                        <a:t>chlorate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IO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baseline="30000" dirty="0"/>
                        <a:t>-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 err="1"/>
                        <a:t>iodate</a:t>
                      </a:r>
                      <a:endParaRPr lang="en-US" sz="2000" b="1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NO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baseline="30000" dirty="0"/>
                        <a:t>-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nitrate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CO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baseline="30000" dirty="0"/>
                        <a:t>2-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carbonate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SO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baseline="30000" dirty="0"/>
                        <a:t>2-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sulfate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PO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baseline="30000" dirty="0"/>
                        <a:t>3-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phosphate</a:t>
                      </a:r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76119" marR="76119" marT="38066" marB="3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51388" y="1698625"/>
          <a:ext cx="1939925" cy="4952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37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BrO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31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ClO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58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9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9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30000" dirty="0"/>
                        <a:t>2-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</a:t>
                      </a:r>
                      <a:r>
                        <a:rPr lang="en-US" sz="2200" baseline="-25000" dirty="0"/>
                        <a:t>3</a:t>
                      </a:r>
                      <a:r>
                        <a:rPr lang="en-US" sz="2200" baseline="30000" dirty="0"/>
                        <a:t>2-</a:t>
                      </a:r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PO</a:t>
                      </a:r>
                      <a:r>
                        <a:rPr lang="en-US" sz="2200" baseline="-25000" dirty="0"/>
                        <a:t>3</a:t>
                      </a:r>
                      <a:r>
                        <a:rPr lang="en-US" sz="2200" baseline="30000" dirty="0"/>
                        <a:t>3-</a:t>
                      </a:r>
                      <a:endParaRPr lang="en-US" sz="2200" dirty="0"/>
                    </a:p>
                    <a:p>
                      <a:pPr algn="ctr"/>
                      <a:endParaRPr lang="en-US" sz="2200" dirty="0"/>
                    </a:p>
                  </a:txBody>
                  <a:tcPr marL="76134" marR="76134" marT="38058" marB="380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18300" y="1676400"/>
          <a:ext cx="1939925" cy="201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1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BrO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48" marB="380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ClO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48" marB="380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4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IO</a:t>
                      </a:r>
                      <a:r>
                        <a:rPr lang="en-US" sz="2200" baseline="30000" dirty="0"/>
                        <a:t>-</a:t>
                      </a:r>
                      <a:endParaRPr lang="en-US" sz="2200" dirty="0"/>
                    </a:p>
                  </a:txBody>
                  <a:tcPr marL="76134" marR="76134" marT="38048" marB="380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0900" y="1562100"/>
          <a:ext cx="1939925" cy="2093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5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BrO</a:t>
                      </a:r>
                      <a:r>
                        <a:rPr lang="en-US" sz="2200" baseline="-25000" dirty="0"/>
                        <a:t>4</a:t>
                      </a:r>
                      <a:r>
                        <a:rPr lang="en-US" sz="2200" baseline="30000" dirty="0"/>
                        <a:t>-</a:t>
                      </a:r>
                    </a:p>
                  </a:txBody>
                  <a:tcPr marL="76134" marR="76134" marT="38071" marB="380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ClO</a:t>
                      </a:r>
                      <a:r>
                        <a:rPr lang="en-US" sz="2200" baseline="-25000" dirty="0"/>
                        <a:t>4</a:t>
                      </a:r>
                      <a:r>
                        <a:rPr lang="en-US" sz="2200" baseline="30000" dirty="0"/>
                        <a:t>-</a:t>
                      </a:r>
                    </a:p>
                  </a:txBody>
                  <a:tcPr marL="76134" marR="76134" marT="38071" marB="380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IO</a:t>
                      </a:r>
                      <a:r>
                        <a:rPr lang="en-US" sz="2200" baseline="-25000" dirty="0"/>
                        <a:t>4</a:t>
                      </a:r>
                      <a:r>
                        <a:rPr lang="en-US" sz="2200" baseline="30000" dirty="0"/>
                        <a:t>-</a:t>
                      </a:r>
                    </a:p>
                  </a:txBody>
                  <a:tcPr marL="76134" marR="76134" marT="38071" marB="380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47" name="Rectangle 8"/>
          <p:cNvSpPr>
            <a:spLocks noChangeArrowheads="1"/>
          </p:cNvSpPr>
          <p:nvPr/>
        </p:nvSpPr>
        <p:spPr bwMode="auto">
          <a:xfrm>
            <a:off x="4683125" y="1020763"/>
            <a:ext cx="204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-1 oxygen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“-ite” form</a:t>
            </a:r>
          </a:p>
        </p:txBody>
      </p:sp>
      <p:sp>
        <p:nvSpPr>
          <p:cNvPr id="46148" name="Rectangle 9"/>
          <p:cNvSpPr>
            <a:spLocks noChangeArrowheads="1"/>
          </p:cNvSpPr>
          <p:nvPr/>
        </p:nvSpPr>
        <p:spPr bwMode="auto">
          <a:xfrm>
            <a:off x="6635750" y="1006475"/>
            <a:ext cx="207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9900"/>
                </a:solidFill>
              </a:rPr>
              <a:t>-2 oxygens</a:t>
            </a:r>
          </a:p>
          <a:p>
            <a:pPr algn="ctr"/>
            <a:r>
              <a:rPr lang="en-US" sz="2000">
                <a:solidFill>
                  <a:srgbClr val="009900"/>
                </a:solidFill>
              </a:rPr>
              <a:t>“hypo___ite”</a:t>
            </a:r>
          </a:p>
        </p:txBody>
      </p:sp>
      <p:sp>
        <p:nvSpPr>
          <p:cNvPr id="46149" name="Rectangle 10"/>
          <p:cNvSpPr>
            <a:spLocks noChangeArrowheads="1"/>
          </p:cNvSpPr>
          <p:nvPr/>
        </p:nvSpPr>
        <p:spPr bwMode="auto">
          <a:xfrm>
            <a:off x="803275" y="1006475"/>
            <a:ext cx="203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+1 oxygen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“Per____ate”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68900" y="2030413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bromite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11763" y="2744788"/>
            <a:ext cx="10112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chlorite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40350" y="3424238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iodite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287963" y="4087813"/>
            <a:ext cx="8112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nitrite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18113" y="5475288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sulfite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70475" y="612775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phosphite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72288" y="2030413"/>
            <a:ext cx="159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9900"/>
                </a:solidFill>
              </a:rPr>
              <a:t>hypobromite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38963" y="2724150"/>
            <a:ext cx="156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9900"/>
                </a:solidFill>
              </a:rPr>
              <a:t>hypochlorite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038975" y="3394075"/>
            <a:ext cx="135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9900"/>
                </a:solidFill>
              </a:rPr>
              <a:t>hypoiodite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35050" y="2030413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perbromate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3150" y="27019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perchlorate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73163" y="3408363"/>
            <a:ext cx="125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periodate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696075" y="3787775"/>
            <a:ext cx="1928813" cy="682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694488" y="4468813"/>
            <a:ext cx="1928812" cy="682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692900" y="5149850"/>
            <a:ext cx="1927225" cy="682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702425" y="5842000"/>
            <a:ext cx="1927225" cy="682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82650" y="3779838"/>
            <a:ext cx="1928813" cy="684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81063" y="4471988"/>
            <a:ext cx="1928812" cy="684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79475" y="5164138"/>
            <a:ext cx="1927225" cy="684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7888" y="5856288"/>
            <a:ext cx="1927225" cy="684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072063" y="4735513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carbonite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754563" y="4471988"/>
            <a:ext cx="1927225" cy="684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solidFill>
                <a:srgbClr val="C0C0C0"/>
              </a:solidFill>
              <a:latin typeface="Onyx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7" grpId="0"/>
      <p:bldP spid="46148" grpId="0"/>
      <p:bldP spid="46149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442325" cy="18256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0"/>
              </a:spcBef>
              <a:defRPr/>
            </a:pPr>
            <a:r>
              <a:rPr lang="en-US" dirty="0"/>
              <a:t>Ionize to form </a:t>
            </a:r>
            <a:r>
              <a:rPr lang="en-US" b="1" dirty="0"/>
              <a:t>hydrogen ions</a:t>
            </a:r>
            <a:r>
              <a:rPr lang="en-US" dirty="0"/>
              <a:t> (H</a:t>
            </a:r>
            <a:r>
              <a:rPr lang="en-US" baseline="30000" dirty="0"/>
              <a:t>+</a:t>
            </a:r>
            <a:r>
              <a:rPr lang="en-US" dirty="0"/>
              <a:t>) in water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dirty="0"/>
          </a:p>
        </p:txBody>
      </p:sp>
      <p:pic>
        <p:nvPicPr>
          <p:cNvPr id="7189" name="Picture 21" descr="K:\Christy's Stuff\Teaching Stuff\99-00 School Year\Lessons\Acids &amp; Bases\HCL.jpg"/>
          <p:cNvPicPr>
            <a:picLocks noChangeAspect="1" noChangeArrowheads="1"/>
          </p:cNvPicPr>
          <p:nvPr/>
        </p:nvPicPr>
        <p:blipFill>
          <a:blip r:embed="rId2" cstate="print"/>
          <a:srcRect t="17937"/>
          <a:stretch>
            <a:fillRect/>
          </a:stretch>
        </p:blipFill>
        <p:spPr bwMode="auto">
          <a:xfrm>
            <a:off x="603250" y="4446588"/>
            <a:ext cx="7935913" cy="2033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546C84-1C4B-452E-B2FE-800DF3DF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620963"/>
            <a:ext cx="9144000" cy="149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754188"/>
            <a:ext cx="8450262" cy="684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800" dirty="0"/>
              <a:t>Dissociate or ionize to form </a:t>
            </a:r>
            <a:r>
              <a:rPr lang="en-US" sz="2800" b="1" dirty="0"/>
              <a:t>hydroxide ions</a:t>
            </a:r>
            <a:r>
              <a:rPr lang="en-US" sz="2800" dirty="0"/>
              <a:t> (OH</a:t>
            </a:r>
            <a:r>
              <a:rPr lang="en-US" sz="2800" baseline="30000" dirty="0"/>
              <a:t>-</a:t>
            </a:r>
            <a:r>
              <a:rPr lang="en-US" sz="2800" dirty="0"/>
              <a:t>) in water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0" y="3386138"/>
            <a:ext cx="9144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rial Black" pitchFamily="34" charset="0"/>
              </a:rPr>
              <a:t>NH</a:t>
            </a:r>
            <a:r>
              <a:rPr lang="en-US" sz="5400" baseline="-25000">
                <a:solidFill>
                  <a:srgbClr val="FFFFFF"/>
                </a:solidFill>
                <a:latin typeface="Arial Black" pitchFamily="34" charset="0"/>
              </a:rPr>
              <a:t>3</a:t>
            </a:r>
            <a:r>
              <a:rPr lang="en-US" sz="540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5400">
                <a:solidFill>
                  <a:srgbClr val="FFFFFF"/>
                </a:solidFill>
                <a:latin typeface="Arial Black" pitchFamily="34" charset="0"/>
              </a:rPr>
              <a:t>+ H</a:t>
            </a:r>
            <a:r>
              <a:rPr lang="en-US" sz="5400" baseline="-25000">
                <a:solidFill>
                  <a:srgbClr val="FFFFFF"/>
                </a:solidFill>
                <a:latin typeface="Arial Black" pitchFamily="34" charset="0"/>
              </a:rPr>
              <a:t>2</a:t>
            </a:r>
            <a:r>
              <a:rPr lang="en-US" sz="5400">
                <a:solidFill>
                  <a:srgbClr val="FFFFFF"/>
                </a:solidFill>
                <a:latin typeface="Arial Black" pitchFamily="34" charset="0"/>
              </a:rPr>
              <a:t>O </a:t>
            </a:r>
            <a:r>
              <a:rPr lang="en-US" sz="540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 NH</a:t>
            </a:r>
            <a:r>
              <a:rPr lang="en-US" sz="5400" baseline="-2500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4</a:t>
            </a:r>
            <a:r>
              <a:rPr lang="en-US" sz="5400" baseline="3000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+</a:t>
            </a:r>
            <a:r>
              <a:rPr lang="en-US" sz="540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 + OH</a:t>
            </a:r>
            <a:r>
              <a:rPr lang="en-US" sz="5400" baseline="3000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-</a:t>
            </a:r>
            <a:endParaRPr lang="en-US" sz="4800" b="1">
              <a:solidFill>
                <a:schemeClr val="tx2"/>
              </a:solidFill>
            </a:endParaRPr>
          </a:p>
        </p:txBody>
      </p:sp>
      <p:pic>
        <p:nvPicPr>
          <p:cNvPr id="70663" name="Picture 7" descr="K:\Christy's Stuff\Teaching Stuff\99-00 School Year\Lessons\Acids &amp; Bases\Ammonia.jpg"/>
          <p:cNvPicPr>
            <a:picLocks noChangeAspect="1" noChangeArrowheads="1"/>
          </p:cNvPicPr>
          <p:nvPr/>
        </p:nvPicPr>
        <p:blipFill>
          <a:blip r:embed="rId2" cstate="print"/>
          <a:srcRect t="17009"/>
          <a:stretch>
            <a:fillRect/>
          </a:stretch>
        </p:blipFill>
        <p:spPr bwMode="auto">
          <a:xfrm>
            <a:off x="611188" y="4408488"/>
            <a:ext cx="7920037" cy="2114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0"/>
      <p:bldP spid="7066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71683" name="Rectangle 2051"/>
          <p:cNvSpPr>
            <a:spLocks noGrp="1" noChangeArrowheads="1"/>
          </p:cNvSpPr>
          <p:nvPr>
            <p:ph idx="1"/>
          </p:nvPr>
        </p:nvSpPr>
        <p:spPr>
          <a:xfrm>
            <a:off x="455613" y="1754188"/>
            <a:ext cx="8424862" cy="684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Indicator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3200" dirty="0"/>
              <a:t>substance that changes color in an acid or base</a:t>
            </a:r>
          </a:p>
          <a:p>
            <a:pPr>
              <a:spcBef>
                <a:spcPct val="50000"/>
              </a:spcBef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3600" dirty="0"/>
          </a:p>
          <a:p>
            <a:pPr lvl="1">
              <a:spcBef>
                <a:spcPct val="0"/>
              </a:spcBef>
              <a:defRPr/>
            </a:pPr>
            <a:r>
              <a:rPr lang="en-US" sz="3200" dirty="0"/>
              <a:t>litmus - red/blue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dirty="0"/>
              <a:t>phenolphthalein - colorless/pink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dirty="0"/>
              <a:t>goldenrod - yellow/red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dirty="0"/>
              <a:t>red cabbage juice - pink/green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6189" name="Rectangle 45"/>
          <p:cNvSpPr>
            <a:spLocks noGrp="1" noChangeArrowheads="1"/>
          </p:cNvSpPr>
          <p:nvPr>
            <p:ph sz="half" idx="1"/>
          </p:nvPr>
        </p:nvSpPr>
        <p:spPr>
          <a:xfrm>
            <a:off x="685800" y="2517775"/>
            <a:ext cx="4152900" cy="4090988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sz="3400"/>
              <a:t>pH &lt; 7</a:t>
            </a:r>
          </a:p>
          <a:p>
            <a:pPr>
              <a:spcBef>
                <a:spcPct val="40000"/>
              </a:spcBef>
            </a:pPr>
            <a:r>
              <a:rPr lang="en-US" sz="3400"/>
              <a:t>sour taste</a:t>
            </a:r>
          </a:p>
          <a:p>
            <a:pPr>
              <a:spcBef>
                <a:spcPct val="40000"/>
              </a:spcBef>
            </a:pPr>
            <a:r>
              <a:rPr lang="en-US" sz="3400"/>
              <a:t>turn litmus red</a:t>
            </a:r>
          </a:p>
          <a:p>
            <a:pPr>
              <a:spcBef>
                <a:spcPct val="40000"/>
              </a:spcBef>
            </a:pPr>
            <a:r>
              <a:rPr lang="en-US" sz="3400"/>
              <a:t>react with metals to form H</a:t>
            </a:r>
            <a:r>
              <a:rPr lang="en-US" sz="3400" baseline="-25000"/>
              <a:t>2</a:t>
            </a:r>
            <a:r>
              <a:rPr lang="en-US" sz="3400"/>
              <a:t> gas</a:t>
            </a:r>
          </a:p>
          <a:p>
            <a:pPr>
              <a:spcBef>
                <a:spcPct val="40000"/>
              </a:spcBef>
            </a:pPr>
            <a:r>
              <a:rPr lang="en-US" sz="3400"/>
              <a:t>Releases H</a:t>
            </a:r>
            <a:r>
              <a:rPr lang="en-US" sz="3400" baseline="30000"/>
              <a:t>+</a:t>
            </a:r>
            <a:r>
              <a:rPr lang="en-US" sz="3400"/>
              <a:t> ions</a:t>
            </a:r>
          </a:p>
        </p:txBody>
      </p:sp>
      <p:sp>
        <p:nvSpPr>
          <p:cNvPr id="6190" name="Rectangle 46"/>
          <p:cNvSpPr>
            <a:spLocks noGrp="1" noChangeArrowheads="1"/>
          </p:cNvSpPr>
          <p:nvPr>
            <p:ph sz="half" idx="2"/>
          </p:nvPr>
        </p:nvSpPr>
        <p:spPr>
          <a:xfrm>
            <a:off x="4991100" y="2517775"/>
            <a:ext cx="4152900" cy="3894138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sz="3400"/>
              <a:t>pH &gt; 7</a:t>
            </a:r>
          </a:p>
          <a:p>
            <a:pPr>
              <a:spcBef>
                <a:spcPct val="40000"/>
              </a:spcBef>
            </a:pPr>
            <a:r>
              <a:rPr lang="en-US" sz="3400"/>
              <a:t>bitter taste</a:t>
            </a:r>
          </a:p>
          <a:p>
            <a:pPr>
              <a:spcBef>
                <a:spcPct val="40000"/>
              </a:spcBef>
            </a:pPr>
            <a:r>
              <a:rPr lang="en-US" sz="3400"/>
              <a:t>turn litmus blue</a:t>
            </a:r>
          </a:p>
          <a:p>
            <a:pPr>
              <a:spcBef>
                <a:spcPct val="40000"/>
              </a:spcBef>
            </a:pPr>
            <a:r>
              <a:rPr lang="en-US" sz="3400"/>
              <a:t>Slippery feel</a:t>
            </a:r>
          </a:p>
          <a:p>
            <a:pPr>
              <a:spcBef>
                <a:spcPct val="40000"/>
              </a:spcBef>
            </a:pPr>
            <a:r>
              <a:rPr lang="en-US" sz="3400"/>
              <a:t>Releases OH</a:t>
            </a:r>
            <a:r>
              <a:rPr lang="en-US" sz="3400" baseline="30000"/>
              <a:t>-</a:t>
            </a:r>
            <a:r>
              <a:rPr lang="en-US" sz="3400"/>
              <a:t> ions</a:t>
            </a:r>
          </a:p>
        </p:txBody>
      </p:sp>
      <p:sp>
        <p:nvSpPr>
          <p:cNvPr id="7171" name="WordArt 35"/>
          <p:cNvSpPr>
            <a:spLocks noChangeArrowheads="1" noChangeShapeType="1" noTextEdit="1"/>
          </p:cNvSpPr>
          <p:nvPr/>
        </p:nvSpPr>
        <p:spPr bwMode="auto">
          <a:xfrm>
            <a:off x="793750" y="1763713"/>
            <a:ext cx="2871788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ACIDS</a:t>
            </a:r>
          </a:p>
        </p:txBody>
      </p:sp>
      <p:sp>
        <p:nvSpPr>
          <p:cNvPr id="7172" name="WordArt 36"/>
          <p:cNvSpPr>
            <a:spLocks noChangeArrowheads="1" noChangeShapeType="1" noTextEdit="1"/>
          </p:cNvSpPr>
          <p:nvPr/>
        </p:nvSpPr>
        <p:spPr bwMode="auto">
          <a:xfrm>
            <a:off x="5119688" y="1778000"/>
            <a:ext cx="3081337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727B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build="p" autoUpdateAnimBg="0"/>
      <p:bldP spid="6190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69888" y="2562225"/>
            <a:ext cx="8405812" cy="1617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</a:t>
            </a:r>
            <a:r>
              <a:rPr lang="en-US" sz="3200" baseline="-25000" dirty="0"/>
              <a:t>3</a:t>
            </a:r>
            <a:r>
              <a:rPr lang="en-US" sz="3200" dirty="0"/>
              <a:t>PO</a:t>
            </a:r>
            <a:r>
              <a:rPr lang="en-US" sz="3200" baseline="-25000" dirty="0"/>
              <a:t>4</a:t>
            </a:r>
            <a:r>
              <a:rPr lang="en-US" sz="3200" dirty="0"/>
              <a:t> - soft drinks, fertilizer, detergents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r>
              <a:rPr lang="en-US" sz="3200" dirty="0"/>
              <a:t> - fertilizer, car batteries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HCl</a:t>
            </a:r>
            <a:r>
              <a:rPr lang="en-US" sz="3200" dirty="0"/>
              <a:t> - gastric juice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HC</a:t>
            </a:r>
            <a:r>
              <a:rPr lang="en-US" sz="3200" baseline="-25000" dirty="0"/>
              <a:t>2</a:t>
            </a:r>
            <a:r>
              <a:rPr lang="en-US" sz="3200" dirty="0"/>
              <a:t>H</a:t>
            </a:r>
            <a:r>
              <a:rPr lang="en-US" sz="3200" baseline="-25000" dirty="0"/>
              <a:t>3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- vinegar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136900" y="1905000"/>
            <a:ext cx="2871788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ACIDS</a:t>
            </a:r>
          </a:p>
        </p:txBody>
      </p:sp>
      <p:pic>
        <p:nvPicPr>
          <p:cNvPr id="8197" name="Picture 8" descr="AcidBaseItem                                                   0000001DAPS Pic                        B42C2207:"/>
          <p:cNvPicPr>
            <a:picLocks noChangeAspect="1" noChangeArrowheads="1"/>
          </p:cNvPicPr>
          <p:nvPr/>
        </p:nvPicPr>
        <p:blipFill>
          <a:blip r:embed="rId2" cstate="print"/>
          <a:srcRect l="1518" t="1555" r="53816" b="21715"/>
          <a:stretch>
            <a:fillRect/>
          </a:stretch>
        </p:blipFill>
        <p:spPr bwMode="auto">
          <a:xfrm>
            <a:off x="6954838" y="3811588"/>
            <a:ext cx="1960562" cy="2586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65125" y="2559050"/>
            <a:ext cx="8570913" cy="2773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400"/>
              <a:t>NaOH - lye, drain and oven cleaner </a:t>
            </a:r>
          </a:p>
          <a:p>
            <a:pPr>
              <a:lnSpc>
                <a:spcPct val="150000"/>
              </a:lnSpc>
            </a:pPr>
            <a:r>
              <a:rPr lang="en-US" sz="3400"/>
              <a:t>Mg(OH)</a:t>
            </a:r>
            <a:r>
              <a:rPr lang="en-US" sz="3400" baseline="-25000"/>
              <a:t>2</a:t>
            </a:r>
            <a:r>
              <a:rPr lang="en-US" sz="3400"/>
              <a:t> - laxative, antacid</a:t>
            </a:r>
          </a:p>
          <a:p>
            <a:pPr>
              <a:lnSpc>
                <a:spcPct val="150000"/>
              </a:lnSpc>
            </a:pPr>
            <a:r>
              <a:rPr lang="en-US" sz="3400"/>
              <a:t>NH</a:t>
            </a:r>
            <a:r>
              <a:rPr lang="en-US" sz="3400" baseline="-25000"/>
              <a:t>3</a:t>
            </a:r>
            <a:r>
              <a:rPr lang="en-US" sz="3400"/>
              <a:t> - cleaners, fertilizer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3135313" y="1900238"/>
            <a:ext cx="3081337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727B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BASES</a:t>
            </a:r>
          </a:p>
        </p:txBody>
      </p:sp>
      <p:pic>
        <p:nvPicPr>
          <p:cNvPr id="9221" name="Picture 8" descr="AcidBaseItem                                                   0000001DAPS Pic                        B42C2207:"/>
          <p:cNvPicPr>
            <a:picLocks noChangeAspect="1" noChangeArrowheads="1"/>
          </p:cNvPicPr>
          <p:nvPr/>
        </p:nvPicPr>
        <p:blipFill>
          <a:blip r:embed="rId2" cstate="print"/>
          <a:srcRect l="52007" t="1178" r="1772" b="22092"/>
          <a:stretch>
            <a:fillRect/>
          </a:stretch>
        </p:blipFill>
        <p:spPr bwMode="auto">
          <a:xfrm>
            <a:off x="6864350" y="3798888"/>
            <a:ext cx="2028825" cy="2586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1320-6268-4EB9-B8FC-883EF73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E0CC-BC92-4BA4-8C39-841BCE9A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4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715963" y="744538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</a:rPr>
              <a:t>Nomenclature Review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Flow Chart</a:t>
            </a:r>
          </a:p>
        </p:txBody>
      </p:sp>
      <p:sp>
        <p:nvSpPr>
          <p:cNvPr id="522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8" name="Picture 5" descr="j020540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649538"/>
            <a:ext cx="4038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58813" y="1031875"/>
            <a:ext cx="277495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Metal + Nonmetal?</a:t>
            </a: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2241550" y="2197100"/>
            <a:ext cx="2241550" cy="9890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1209675" y="2197100"/>
            <a:ext cx="1031875" cy="9588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53" name="Group 34"/>
          <p:cNvGrpSpPr>
            <a:grpSpLocks/>
          </p:cNvGrpSpPr>
          <p:nvPr/>
        </p:nvGrpSpPr>
        <p:grpSpPr bwMode="auto">
          <a:xfrm>
            <a:off x="2609850" y="323850"/>
            <a:ext cx="4086225" cy="723900"/>
            <a:chOff x="2632986" y="324465"/>
            <a:chExt cx="3605586" cy="723899"/>
          </a:xfrm>
        </p:grpSpPr>
        <p:sp>
          <p:nvSpPr>
            <p:cNvPr id="53282" name="Text Box 5"/>
            <p:cNvSpPr txBox="1">
              <a:spLocks noChangeArrowheads="1"/>
            </p:cNvSpPr>
            <p:nvPr/>
          </p:nvSpPr>
          <p:spPr bwMode="auto">
            <a:xfrm>
              <a:off x="2873737" y="406813"/>
              <a:ext cx="33648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Formula </a:t>
              </a:r>
              <a:r>
                <a:rPr lang="en-US" sz="2800">
                  <a:sym typeface="Wingdings" pitchFamily="2" charset="2"/>
                </a:rPr>
                <a:t> Name?</a:t>
              </a:r>
              <a:endParaRPr lang="en-US" sz="2800"/>
            </a:p>
          </p:txBody>
        </p:sp>
        <p:sp>
          <p:nvSpPr>
            <p:cNvPr id="53283" name="Oval 4"/>
            <p:cNvSpPr>
              <a:spLocks noChangeArrowheads="1"/>
            </p:cNvSpPr>
            <p:nvPr/>
          </p:nvSpPr>
          <p:spPr bwMode="auto">
            <a:xfrm>
              <a:off x="2632986" y="324465"/>
              <a:ext cx="3383369" cy="7238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201738" y="1784350"/>
            <a:ext cx="2012950" cy="430213"/>
            <a:chOff x="627063" y="1577454"/>
            <a:chExt cx="3251200" cy="430887"/>
          </a:xfrm>
        </p:grpSpPr>
        <p:sp>
          <p:nvSpPr>
            <p:cNvPr id="53280" name="Oval 7"/>
            <p:cNvSpPr>
              <a:spLocks noChangeArrowheads="1"/>
            </p:cNvSpPr>
            <p:nvPr/>
          </p:nvSpPr>
          <p:spPr bwMode="auto">
            <a:xfrm>
              <a:off x="627063" y="1594044"/>
              <a:ext cx="3251200" cy="40005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Text Box 8"/>
            <p:cNvSpPr txBox="1">
              <a:spLocks noChangeArrowheads="1"/>
            </p:cNvSpPr>
            <p:nvPr/>
          </p:nvSpPr>
          <p:spPr bwMode="auto">
            <a:xfrm>
              <a:off x="1602179" y="1577454"/>
              <a:ext cx="1422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9900"/>
                  </a:solidFill>
                </a:rPr>
                <a:t>Ionic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607175" y="3325813"/>
            <a:ext cx="2055813" cy="427037"/>
            <a:chOff x="3694" y="2085"/>
            <a:chExt cx="1438" cy="269"/>
          </a:xfrm>
        </p:grpSpPr>
        <p:sp>
          <p:nvSpPr>
            <p:cNvPr id="53278" name="Oval 9"/>
            <p:cNvSpPr>
              <a:spLocks noChangeArrowheads="1"/>
            </p:cNvSpPr>
            <p:nvPr/>
          </p:nvSpPr>
          <p:spPr bwMode="auto">
            <a:xfrm>
              <a:off x="3694" y="2094"/>
              <a:ext cx="1438" cy="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Text Box 10"/>
            <p:cNvSpPr txBox="1">
              <a:spLocks noChangeArrowheads="1"/>
            </p:cNvSpPr>
            <p:nvPr/>
          </p:nvSpPr>
          <p:spPr bwMode="auto">
            <a:xfrm>
              <a:off x="3955" y="2085"/>
              <a:ext cx="9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Covalent</a:t>
              </a:r>
            </a:p>
          </p:txBody>
        </p:sp>
      </p:grp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286000" y="1047750"/>
            <a:ext cx="2152650" cy="7667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rot="13184019" flipH="1">
            <a:off x="4032250" y="2078038"/>
            <a:ext cx="3848100" cy="223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015038" y="1609725"/>
            <a:ext cx="2287587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Two Nonmetals?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31800" y="3122613"/>
            <a:ext cx="2990850" cy="431800"/>
            <a:chOff x="432364" y="3122819"/>
            <a:chExt cx="2989325" cy="430887"/>
          </a:xfrm>
        </p:grpSpPr>
        <p:sp>
          <p:nvSpPr>
            <p:cNvPr id="53276" name="Oval 16"/>
            <p:cNvSpPr>
              <a:spLocks noChangeArrowheads="1"/>
            </p:cNvSpPr>
            <p:nvPr/>
          </p:nvSpPr>
          <p:spPr bwMode="auto">
            <a:xfrm>
              <a:off x="432364" y="3138590"/>
              <a:ext cx="1682750" cy="40005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3277" name="Text Box 17"/>
            <p:cNvSpPr txBox="1">
              <a:spLocks noChangeArrowheads="1"/>
            </p:cNvSpPr>
            <p:nvPr/>
          </p:nvSpPr>
          <p:spPr bwMode="auto">
            <a:xfrm>
              <a:off x="629276" y="3122819"/>
              <a:ext cx="27924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C000"/>
                  </a:solidFill>
                </a:rPr>
                <a:t>Variable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811588" y="3155950"/>
            <a:ext cx="1414462" cy="431800"/>
            <a:chOff x="3855679" y="3097162"/>
            <a:chExt cx="1415071" cy="430887"/>
          </a:xfrm>
        </p:grpSpPr>
        <p:sp>
          <p:nvSpPr>
            <p:cNvPr id="53274" name="Oval 22"/>
            <p:cNvSpPr>
              <a:spLocks noChangeArrowheads="1"/>
            </p:cNvSpPr>
            <p:nvPr/>
          </p:nvSpPr>
          <p:spPr bwMode="auto">
            <a:xfrm>
              <a:off x="3855679" y="3108519"/>
              <a:ext cx="1365250" cy="40005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3275" name="Text Box 23"/>
            <p:cNvSpPr txBox="1">
              <a:spLocks noChangeArrowheads="1"/>
            </p:cNvSpPr>
            <p:nvPr/>
          </p:nvSpPr>
          <p:spPr bwMode="auto">
            <a:xfrm>
              <a:off x="4100048" y="3097162"/>
              <a:ext cx="11707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00FF"/>
                  </a:solidFill>
                </a:rPr>
                <a:t>Fixed</a:t>
              </a:r>
            </a:p>
          </p:txBody>
        </p:sp>
      </p:grp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259513" y="4475163"/>
            <a:ext cx="277336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Use Prefixes!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*Mono*               Hexa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Di                       Hepta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Tri                      Octa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Tetra                  Nona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Penta                 Deca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01613" y="4292600"/>
            <a:ext cx="5930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Write name of cation (metal)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Determine the charge on the metal by balancing the (-) charge from the anion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Write the charge of the metal in Roman Numerals and put in parentheses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Write name of anion</a:t>
            </a:r>
            <a:br>
              <a:rPr lang="en-US"/>
            </a:br>
            <a:r>
              <a:rPr lang="en-US"/>
              <a:t>(Individual anions need –ide ending!)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57150" y="4259263"/>
            <a:ext cx="5942013" cy="247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95725" y="3827463"/>
            <a:ext cx="2741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Steps 1 &amp; 4 ONLY</a:t>
            </a: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6251575" y="4375150"/>
            <a:ext cx="2720975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50875" y="2276475"/>
            <a:ext cx="180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C000"/>
                </a:solidFill>
              </a:rPr>
              <a:t>d,f-block</a:t>
            </a:r>
            <a:br>
              <a:rPr lang="en-US" sz="1600">
                <a:solidFill>
                  <a:srgbClr val="FFC000"/>
                </a:solidFill>
              </a:rPr>
            </a:br>
            <a:r>
              <a:rPr lang="en-US" sz="1600">
                <a:solidFill>
                  <a:srgbClr val="FFC000"/>
                </a:solidFill>
              </a:rPr>
              <a:t>Pb,Sn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3570288" y="2197100"/>
            <a:ext cx="195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Columns 1, 2, 13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Ag</a:t>
            </a:r>
            <a:r>
              <a:rPr lang="en-US" sz="1600" baseline="30000">
                <a:solidFill>
                  <a:srgbClr val="0000FF"/>
                </a:solidFill>
              </a:rPr>
              <a:t>+</a:t>
            </a:r>
            <a:r>
              <a:rPr lang="en-US" sz="1600">
                <a:solidFill>
                  <a:srgbClr val="0000FF"/>
                </a:solidFill>
              </a:rPr>
              <a:t>, Zn</a:t>
            </a:r>
            <a:r>
              <a:rPr lang="en-US" sz="1600" baseline="30000">
                <a:solidFill>
                  <a:srgbClr val="0000FF"/>
                </a:solidFill>
              </a:rPr>
              <a:t>2+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973138" y="1352550"/>
            <a:ext cx="1954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</a:rPr>
              <a:t>(Including NH</a:t>
            </a:r>
            <a:r>
              <a:rPr lang="en-US" sz="1600" baseline="-25000">
                <a:solidFill>
                  <a:srgbClr val="009900"/>
                </a:solidFill>
              </a:rPr>
              <a:t>4</a:t>
            </a:r>
            <a:r>
              <a:rPr lang="en-US" sz="1600" baseline="30000">
                <a:solidFill>
                  <a:srgbClr val="009900"/>
                </a:solidFill>
              </a:rPr>
              <a:t>+</a:t>
            </a:r>
            <a:r>
              <a:rPr lang="en-US" sz="1600">
                <a:solidFill>
                  <a:srgbClr val="009900"/>
                </a:solidFill>
              </a:rPr>
              <a:t>)</a:t>
            </a:r>
            <a:endParaRPr lang="en-US" sz="1600" baseline="30000">
              <a:solidFill>
                <a:srgbClr val="009900"/>
              </a:solidFill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1243013" y="3540125"/>
            <a:ext cx="46037" cy="70802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H="1">
            <a:off x="2905125" y="3573463"/>
            <a:ext cx="1598613" cy="6889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 flipH="1">
            <a:off x="7572375" y="3746500"/>
            <a:ext cx="14288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1993900" y="2470150"/>
            <a:ext cx="1306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</a:rPr>
              <a:t>Metal Type?</a:t>
            </a:r>
            <a:endParaRPr lang="en-US" sz="1600" baseline="30000">
              <a:solidFill>
                <a:srgbClr val="0099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38875" y="6430963"/>
            <a:ext cx="300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Add –ide to 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r>
              <a:rPr lang="en-US">
                <a:solidFill>
                  <a:srgbClr val="FF0000"/>
                </a:solidFill>
              </a:rPr>
              <a:t>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74" grpId="0" animBg="1"/>
      <p:bldP spid="2072" grpId="0" animBg="1"/>
      <p:bldP spid="2059" grpId="0" animBg="1"/>
      <p:bldP spid="2060" grpId="0" animBg="1"/>
      <p:bldP spid="2062" grpId="0" animBg="1"/>
      <p:bldP spid="2073" grpId="0"/>
      <p:bldP spid="2076" grpId="0" animBg="1"/>
      <p:bldP spid="2078" grpId="0"/>
      <p:bldP spid="2080" grpId="0" animBg="1"/>
      <p:bldP spid="2099" grpId="0"/>
      <p:bldP spid="2100" grpId="0"/>
      <p:bldP spid="2101" grpId="0"/>
      <p:bldP spid="38" grpId="0" animBg="1"/>
      <p:bldP spid="39" grpId="0" animBg="1"/>
      <p:bldP spid="40" grpId="0" animBg="1"/>
      <p:bldP spid="34" grpId="0"/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4"/>
          <p:cNvSpPr>
            <a:spLocks noChangeArrowheads="1"/>
          </p:cNvSpPr>
          <p:nvPr/>
        </p:nvSpPr>
        <p:spPr bwMode="auto">
          <a:xfrm>
            <a:off x="2747963" y="1147763"/>
            <a:ext cx="3460750" cy="784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895600" y="1298575"/>
            <a:ext cx="343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ym typeface="Wingdings" pitchFamily="2" charset="2"/>
              </a:rPr>
              <a:t>Name  Formula?</a:t>
            </a:r>
            <a:endParaRPr lang="en-US" sz="280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2124075" y="1931988"/>
            <a:ext cx="2300288" cy="11350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rot="13184019" flipH="1">
            <a:off x="4341813" y="2114550"/>
            <a:ext cx="274320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54125" y="2093913"/>
            <a:ext cx="1960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No Prefixes?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70600" y="2111375"/>
            <a:ext cx="186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Prefixes?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20675" y="3768725"/>
            <a:ext cx="4575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009900"/>
                </a:solidFill>
              </a:rPr>
              <a:t>Determine the ions present</a:t>
            </a:r>
            <a:br>
              <a:rPr lang="en-US" sz="2200">
                <a:solidFill>
                  <a:srgbClr val="009900"/>
                </a:solidFill>
              </a:rPr>
            </a:br>
            <a:r>
              <a:rPr lang="en-US" sz="2200">
                <a:solidFill>
                  <a:srgbClr val="009900"/>
                </a:solidFill>
              </a:rPr>
              <a:t> and the charge on each </a:t>
            </a:r>
            <a:r>
              <a:rPr lang="en-US" sz="2200">
                <a:solidFill>
                  <a:srgbClr val="FFC000"/>
                </a:solidFill>
              </a:rPr>
              <a:t>(Roman Numeral = cation charge</a:t>
            </a:r>
            <a:r>
              <a:rPr lang="en-US" sz="2200">
                <a:solidFill>
                  <a:srgbClr val="009900"/>
                </a:solidFill>
              </a:rPr>
              <a:t>, </a:t>
            </a:r>
            <a:r>
              <a:rPr lang="en-US" sz="2200">
                <a:solidFill>
                  <a:srgbClr val="0000FF"/>
                </a:solidFill>
              </a:rPr>
              <a:t>otherwise use PT)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009900"/>
                </a:solidFill>
              </a:rPr>
              <a:t>Balance formula (criss-cross)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009900"/>
                </a:solidFill>
              </a:rPr>
              <a:t>Reduce subscripts (if needed)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108575" y="3797300"/>
            <a:ext cx="39322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FF0000"/>
                </a:solidFill>
              </a:rPr>
              <a:t>FORGET CHARGES!!!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FF0000"/>
                </a:solidFill>
              </a:rPr>
              <a:t>Use prefixes to determine subscripts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>
                <a:solidFill>
                  <a:srgbClr val="FF0000"/>
                </a:solidFill>
              </a:rPr>
              <a:t>Do NOT reduce subscripts!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87450" y="3052763"/>
            <a:ext cx="2012950" cy="430212"/>
            <a:chOff x="627063" y="1577454"/>
            <a:chExt cx="3251200" cy="430887"/>
          </a:xfrm>
        </p:grpSpPr>
        <p:sp>
          <p:nvSpPr>
            <p:cNvPr id="54286" name="Oval 7"/>
            <p:cNvSpPr>
              <a:spLocks noChangeArrowheads="1"/>
            </p:cNvSpPr>
            <p:nvPr/>
          </p:nvSpPr>
          <p:spPr bwMode="auto">
            <a:xfrm>
              <a:off x="627063" y="1594044"/>
              <a:ext cx="3251200" cy="40005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Text Box 8"/>
            <p:cNvSpPr txBox="1">
              <a:spLocks noChangeArrowheads="1"/>
            </p:cNvSpPr>
            <p:nvPr/>
          </p:nvSpPr>
          <p:spPr bwMode="auto">
            <a:xfrm>
              <a:off x="1602179" y="1577454"/>
              <a:ext cx="1422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9900"/>
                  </a:solidFill>
                </a:rPr>
                <a:t>Ionic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929313" y="3074988"/>
            <a:ext cx="2055812" cy="427037"/>
            <a:chOff x="3694" y="2085"/>
            <a:chExt cx="1438" cy="269"/>
          </a:xfrm>
        </p:grpSpPr>
        <p:sp>
          <p:nvSpPr>
            <p:cNvPr id="54284" name="Oval 9"/>
            <p:cNvSpPr>
              <a:spLocks noChangeArrowheads="1"/>
            </p:cNvSpPr>
            <p:nvPr/>
          </p:nvSpPr>
          <p:spPr bwMode="auto">
            <a:xfrm>
              <a:off x="3694" y="2094"/>
              <a:ext cx="1438" cy="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Text Box 10"/>
            <p:cNvSpPr txBox="1">
              <a:spLocks noChangeArrowheads="1"/>
            </p:cNvSpPr>
            <p:nvPr/>
          </p:nvSpPr>
          <p:spPr bwMode="auto">
            <a:xfrm>
              <a:off x="3955" y="2085"/>
              <a:ext cx="9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Covalent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/>
      <p:bldP spid="4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996605" y="379126"/>
            <a:ext cx="4988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Properties of Ionic Salts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90575" y="1425575"/>
            <a:ext cx="228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1. very hard 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806450" y="2973388"/>
            <a:ext cx="368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2. high melting points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812800" y="3975100"/>
            <a:ext cx="156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3. brittle 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01988" y="1428750"/>
            <a:ext cx="3432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each ion is bonded</a:t>
            </a:r>
          </a:p>
          <a:p>
            <a:r>
              <a:rPr lang="en-US" sz="2800" b="0"/>
              <a:t>to several oppositely</a:t>
            </a:r>
          </a:p>
          <a:p>
            <a:r>
              <a:rPr lang="en-US" sz="2800" b="0"/>
              <a:t>charged ions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679950" y="2974975"/>
            <a:ext cx="3589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many bonds must be </a:t>
            </a:r>
          </a:p>
          <a:p>
            <a:r>
              <a:rPr lang="en-US" sz="2800" b="0"/>
              <a:t>broken 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533650" y="3970338"/>
            <a:ext cx="3552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with sufficient force,</a:t>
            </a:r>
          </a:p>
          <a:p>
            <a:r>
              <a:rPr lang="en-US" sz="2800" b="0"/>
              <a:t>like atoms are</a:t>
            </a:r>
          </a:p>
          <a:p>
            <a:r>
              <a:rPr lang="en-US" sz="2800" b="0"/>
              <a:t>brought next to</a:t>
            </a:r>
          </a:p>
          <a:p>
            <a:r>
              <a:rPr lang="en-US" sz="2800" b="0"/>
              <a:t>each other and repel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29375" y="4137025"/>
            <a:ext cx="2036763" cy="2070100"/>
            <a:chOff x="4050" y="2606"/>
            <a:chExt cx="1283" cy="1304"/>
          </a:xfrm>
        </p:grpSpPr>
        <p:sp>
          <p:nvSpPr>
            <p:cNvPr id="9228" name="Rectangle 2"/>
            <p:cNvSpPr>
              <a:spLocks noChangeArrowheads="1"/>
            </p:cNvSpPr>
            <p:nvPr/>
          </p:nvSpPr>
          <p:spPr bwMode="auto">
            <a:xfrm>
              <a:off x="4050" y="3583"/>
              <a:ext cx="1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0"/>
                <a:t>calcite</a:t>
              </a:r>
            </a:p>
          </p:txBody>
        </p:sp>
        <p:pic>
          <p:nvPicPr>
            <p:cNvPr id="9229" name="Picture 18" descr="6calcite-cleavag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" y="2606"/>
              <a:ext cx="1224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2" name="Picture 22" descr="crystal-lattic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374775"/>
            <a:ext cx="1600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nacl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125538"/>
            <a:ext cx="20224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69" grpId="0"/>
      <p:bldP spid="40970" grpId="0"/>
      <p:bldP spid="40971" grpId="0"/>
      <p:bldP spid="4097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4688" y="3627438"/>
            <a:ext cx="1290637" cy="1138237"/>
            <a:chOff x="481" y="901"/>
            <a:chExt cx="813" cy="717"/>
          </a:xfrm>
        </p:grpSpPr>
        <p:sp>
          <p:nvSpPr>
            <p:cNvPr id="55367" name="Oval 3"/>
            <p:cNvSpPr>
              <a:spLocks noChangeArrowheads="1"/>
            </p:cNvSpPr>
            <p:nvPr/>
          </p:nvSpPr>
          <p:spPr bwMode="auto">
            <a:xfrm>
              <a:off x="481" y="901"/>
              <a:ext cx="813" cy="717"/>
            </a:xfrm>
            <a:prstGeom prst="ellips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8" name="Line 4"/>
            <p:cNvSpPr>
              <a:spLocks noChangeShapeType="1"/>
            </p:cNvSpPr>
            <p:nvPr/>
          </p:nvSpPr>
          <p:spPr bwMode="auto">
            <a:xfrm flipH="1">
              <a:off x="632" y="944"/>
              <a:ext cx="464" cy="608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4688" y="2100263"/>
            <a:ext cx="1290637" cy="1138237"/>
            <a:chOff x="481" y="901"/>
            <a:chExt cx="813" cy="717"/>
          </a:xfrm>
        </p:grpSpPr>
        <p:sp>
          <p:nvSpPr>
            <p:cNvPr id="55365" name="Oval 6"/>
            <p:cNvSpPr>
              <a:spLocks noChangeArrowheads="1"/>
            </p:cNvSpPr>
            <p:nvPr/>
          </p:nvSpPr>
          <p:spPr bwMode="auto">
            <a:xfrm>
              <a:off x="481" y="901"/>
              <a:ext cx="813" cy="717"/>
            </a:xfrm>
            <a:prstGeom prst="ellips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6" name="Line 7"/>
            <p:cNvSpPr>
              <a:spLocks noChangeShapeType="1"/>
            </p:cNvSpPr>
            <p:nvPr/>
          </p:nvSpPr>
          <p:spPr bwMode="auto">
            <a:xfrm flipH="1">
              <a:off x="632" y="944"/>
              <a:ext cx="464" cy="608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6063" y="452438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Two nonmetals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89250" y="452438"/>
            <a:ext cx="346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Variable-charge cation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70663" y="452438"/>
            <a:ext cx="210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Fixed-charge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7559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57950" y="682625"/>
            <a:ext cx="11113" cy="273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164388" y="1604963"/>
            <a:ext cx="1101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Roman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numeral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37388" y="1417638"/>
            <a:ext cx="1290637" cy="1138237"/>
            <a:chOff x="481" y="901"/>
            <a:chExt cx="813" cy="717"/>
          </a:xfrm>
        </p:grpSpPr>
        <p:sp>
          <p:nvSpPr>
            <p:cNvPr id="55363" name="Oval 15"/>
            <p:cNvSpPr>
              <a:spLocks noChangeArrowheads="1"/>
            </p:cNvSpPr>
            <p:nvPr/>
          </p:nvSpPr>
          <p:spPr bwMode="auto">
            <a:xfrm>
              <a:off x="481" y="901"/>
              <a:ext cx="813" cy="717"/>
            </a:xfrm>
            <a:prstGeom prst="ellips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4" name="Line 16"/>
            <p:cNvSpPr>
              <a:spLocks noChangeShapeType="1"/>
            </p:cNvSpPr>
            <p:nvPr/>
          </p:nvSpPr>
          <p:spPr bwMode="auto">
            <a:xfrm flipH="1">
              <a:off x="632" y="944"/>
              <a:ext cx="464" cy="608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640513" y="3063875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Polyatomic ions OK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659188" y="1693863"/>
            <a:ext cx="199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Roman numeral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for </a:t>
            </a:r>
            <a:r>
              <a:rPr lang="en-US" sz="2000" i="1">
                <a:solidFill>
                  <a:srgbClr val="0000FF"/>
                </a:solidFill>
              </a:rPr>
              <a:t>name</a:t>
            </a:r>
            <a:r>
              <a:rPr lang="en-US" sz="2000">
                <a:solidFill>
                  <a:srgbClr val="0000FF"/>
                </a:solidFill>
              </a:rPr>
              <a:t> only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643313" y="2932113"/>
            <a:ext cx="196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Polyatomic ions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54025" y="1484313"/>
            <a:ext cx="183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Greek prefixes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01688" y="2452688"/>
            <a:ext cx="101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Charge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915988" y="3687763"/>
            <a:ext cx="847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Criss-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Cross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Rule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52488" y="5376863"/>
            <a:ext cx="1101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Roman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numeral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25488" y="5189538"/>
            <a:ext cx="1290637" cy="1138237"/>
            <a:chOff x="481" y="901"/>
            <a:chExt cx="813" cy="717"/>
          </a:xfrm>
        </p:grpSpPr>
        <p:sp>
          <p:nvSpPr>
            <p:cNvPr id="55361" name="Oval 25"/>
            <p:cNvSpPr>
              <a:spLocks noChangeArrowheads="1"/>
            </p:cNvSpPr>
            <p:nvPr/>
          </p:nvSpPr>
          <p:spPr bwMode="auto">
            <a:xfrm>
              <a:off x="481" y="901"/>
              <a:ext cx="813" cy="717"/>
            </a:xfrm>
            <a:prstGeom prst="ellips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Line 26"/>
            <p:cNvSpPr>
              <a:spLocks noChangeShapeType="1"/>
            </p:cNvSpPr>
            <p:nvPr/>
          </p:nvSpPr>
          <p:spPr bwMode="auto">
            <a:xfrm flipH="1">
              <a:off x="632" y="944"/>
              <a:ext cx="464" cy="608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770563" y="2938463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OK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755900" y="34163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930525" y="3617913"/>
            <a:ext cx="314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Where would you file this?</a:t>
            </a:r>
          </a:p>
        </p:txBody>
      </p:sp>
      <p:pic>
        <p:nvPicPr>
          <p:cNvPr id="55318" name="Picture 30" descr="MCj030775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6338" y="3536950"/>
            <a:ext cx="14430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019425" y="4227513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VCrO</a:t>
            </a:r>
            <a:r>
              <a:rPr lang="en-US" sz="2000" baseline="-25000"/>
              <a:t>4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019425" y="462121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BaO</a:t>
            </a:r>
            <a:endParaRPr lang="en-US" sz="2000" baseline="-25000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019425" y="5027613"/>
            <a:ext cx="71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CBr</a:t>
            </a:r>
            <a:r>
              <a:rPr lang="en-US" sz="2000" baseline="-25000"/>
              <a:t>4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019425" y="5434013"/>
            <a:ext cx="130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Nb(ClO</a:t>
            </a:r>
            <a:r>
              <a:rPr lang="en-US" sz="2000" baseline="-25000"/>
              <a:t>4</a:t>
            </a:r>
            <a:r>
              <a:rPr lang="en-US" sz="2000"/>
              <a:t>)</a:t>
            </a:r>
            <a:r>
              <a:rPr lang="en-US" sz="2000" baseline="-25000"/>
              <a:t>5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019425" y="5840413"/>
            <a:ext cx="68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SCl</a:t>
            </a:r>
            <a:r>
              <a:rPr lang="en-US" sz="2000" baseline="-25000"/>
              <a:t>2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019425" y="6245225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Rb</a:t>
            </a:r>
            <a:r>
              <a:rPr lang="en-US" sz="2000" baseline="-25000"/>
              <a:t>2</a:t>
            </a:r>
            <a:r>
              <a:rPr lang="en-US" sz="2000"/>
              <a:t>SO</a:t>
            </a:r>
            <a:r>
              <a:rPr lang="en-US" sz="2000" baseline="-25000"/>
              <a:t>4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667250" y="4240213"/>
            <a:ext cx="247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dinitrogen pentoxide</a:t>
            </a:r>
            <a:endParaRPr lang="en-US" sz="2000" baseline="-25000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668838" y="4633913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platinum (IV) iodate</a:t>
            </a:r>
            <a:endParaRPr lang="en-US" sz="2000" baseline="-25000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664075" y="504031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ammonium chlorate</a:t>
            </a:r>
            <a:endParaRPr lang="en-US" sz="2000" baseline="-25000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662488" y="5446713"/>
            <a:ext cx="209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potassium iodide</a:t>
            </a:r>
            <a:endParaRPr lang="en-US" sz="2000" baseline="-25000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660900" y="5853113"/>
            <a:ext cx="227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nitrogen trichloride</a:t>
            </a:r>
            <a:endParaRPr lang="en-US" sz="2000" baseline="-25000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4660900" y="6257925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manganese (V) sulfide</a:t>
            </a:r>
            <a:endParaRPr lang="en-US" sz="2000" baseline="-25000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3141663" y="952500"/>
            <a:ext cx="279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vanadium (II) chromate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3016250" y="4235450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VCrO</a:t>
            </a:r>
            <a:r>
              <a:rPr lang="en-US" sz="2000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925513" y="93345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5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4664075" y="4246563"/>
            <a:ext cx="247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dinitrogen pentoxide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6923088" y="933450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barium oxide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3016250" y="46228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BaO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4073525" y="952500"/>
            <a:ext cx="1042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Pt(IO</a:t>
            </a:r>
            <a:r>
              <a:rPr lang="en-US" sz="2000" baseline="-25000"/>
              <a:t>3</a:t>
            </a:r>
            <a:r>
              <a:rPr lang="en-US" sz="2000"/>
              <a:t>)</a:t>
            </a:r>
            <a:r>
              <a:rPr lang="en-US" sz="2000" baseline="-25000"/>
              <a:t>4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4672013" y="4633913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platinum (IV) iodate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165100" y="931863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carbon tetrabromide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016250" y="5032375"/>
            <a:ext cx="71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CBr</a:t>
            </a:r>
            <a:r>
              <a:rPr lang="en-US" sz="2000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7043738" y="931863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NH</a:t>
            </a:r>
            <a:r>
              <a:rPr lang="en-US" sz="2000" baseline="-25000"/>
              <a:t>4</a:t>
            </a:r>
            <a:r>
              <a:rPr lang="en-US" sz="2000"/>
              <a:t>ClO</a:t>
            </a:r>
            <a:r>
              <a:rPr lang="en-US" sz="2000" baseline="-25000"/>
              <a:t>3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4662488" y="504031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ammonium chlorate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3154363" y="952500"/>
            <a:ext cx="282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niobium (V) perchlorate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3016250" y="5440363"/>
            <a:ext cx="130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Nb(ClO</a:t>
            </a:r>
            <a:r>
              <a:rPr lang="en-US" sz="2000" baseline="-25000">
                <a:solidFill>
                  <a:schemeClr val="bg2"/>
                </a:solidFill>
              </a:rPr>
              <a:t>4</a:t>
            </a:r>
            <a:r>
              <a:rPr lang="en-US" sz="2000">
                <a:solidFill>
                  <a:schemeClr val="bg2"/>
                </a:solidFill>
              </a:rPr>
              <a:t>)</a:t>
            </a:r>
            <a:r>
              <a:rPr lang="en-US" sz="2000" baseline="-250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7491413" y="933450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KI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4660900" y="5446713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potassium iodide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422275" y="931863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sulfur dichloride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3016250" y="5846763"/>
            <a:ext cx="68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SCl</a:t>
            </a:r>
            <a:r>
              <a:rPr lang="en-US" sz="20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950913" y="933450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NCl</a:t>
            </a:r>
            <a:r>
              <a:rPr lang="en-US" sz="2000" baseline="-25000"/>
              <a:t>3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4664075" y="5857875"/>
            <a:ext cx="227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nitrogen trichloride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6731000" y="928688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rubidium sulfate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3014663" y="6246813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Rb</a:t>
            </a:r>
            <a:r>
              <a:rPr lang="en-US" sz="2000" baseline="-25000">
                <a:solidFill>
                  <a:schemeClr val="bg2"/>
                </a:solidFill>
              </a:rPr>
              <a:t>2</a:t>
            </a:r>
            <a:r>
              <a:rPr lang="en-US" sz="2000">
                <a:solidFill>
                  <a:schemeClr val="bg2"/>
                </a:solidFill>
              </a:rPr>
              <a:t>SO</a:t>
            </a:r>
            <a:r>
              <a:rPr lang="en-US" sz="2000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4024313" y="952500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Mn</a:t>
            </a:r>
            <a:r>
              <a:rPr lang="en-US" sz="2000" baseline="-25000"/>
              <a:t>2</a:t>
            </a:r>
            <a:r>
              <a:rPr lang="en-US" sz="2000"/>
              <a:t>S</a:t>
            </a:r>
            <a:r>
              <a:rPr lang="en-US" sz="2000" baseline="-25000"/>
              <a:t>5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4664075" y="6257925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manganese (V) sulfide</a:t>
            </a:r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0" y="-1270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0" name="Picture 68" descr="MCj040587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60388"/>
            <a:ext cx="54165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482600" y="12700"/>
            <a:ext cx="1992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Covalent</a:t>
            </a: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4511675" y="-12700"/>
            <a:ext cx="363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Ionic Compounds</a:t>
            </a: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2759075" y="2533650"/>
            <a:ext cx="3716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Don’t know the charge from PT</a:t>
            </a: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6394450" y="2562225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Know the charge from 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1" dur="1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4" dur="1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7" dur="1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0" dur="1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3" dur="1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6" dur="1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9" dur="1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2" dur="1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5" dur="1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1" dur="1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4" dur="1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48 -0.47652 " pathEditMode="relative" ptsTypes="AA">
                                      <p:cBhvr>
                                        <p:cTn id="208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7425E-6 L -0.4941 -0.4795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23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004 -0.53921 " pathEditMode="relative" ptsTypes="AA">
                                      <p:cBhvr>
                                        <p:cTn id="258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43072E-7 L -0.15764 -0.5362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26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934 -0.59565 " pathEditMode="relative" ptsTypes="AA">
                                      <p:cBhvr>
                                        <p:cTn id="308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347 -0.60352 " pathEditMode="relative" ptsTypes="AA">
                                      <p:cBhvr>
                                        <p:cTn id="333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72 -0.65672 " pathEditMode="relative" ptsTypes="AA">
                                      <p:cBhvr>
                                        <p:cTn id="358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000"/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344 -0.65834 " pathEditMode="relative" ptsTypes="AA">
                                      <p:cBhvr>
                                        <p:cTn id="383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87 -0.7164 " pathEditMode="relative" ptsTypes="AA">
                                      <p:cBhvr>
                                        <p:cTn id="408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 nodeType="clickPar">
                      <p:stCondLst>
                        <p:cond delay="indefinite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9305 -0.71617 " pathEditMode="relative" ptsTypes="AA">
                                      <p:cBhvr>
                                        <p:cTn id="433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000"/>
                                        <p:tgtEl>
                                          <p:spTgt spid="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885 -0.77446 " pathEditMode="relative" ptsTypes="AA">
                                      <p:cBhvr>
                                        <p:cTn id="458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Par">
                      <p:stCondLst>
                        <p:cond delay="indefinite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34 -0.77423 " pathEditMode="relative" ptsTypes="AA">
                                      <p:cBhvr>
                                        <p:cTn id="483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2000"/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 animBg="1"/>
      <p:bldP spid="8204" grpId="0" animBg="1"/>
      <p:bldP spid="8205" grpId="0"/>
      <p:bldP spid="8209" grpId="0"/>
      <p:bldP spid="8210" grpId="0"/>
      <p:bldP spid="8211" grpId="0"/>
      <p:bldP spid="8212" grpId="0"/>
      <p:bldP spid="8213" grpId="0"/>
      <p:bldP spid="8214" grpId="0"/>
      <p:bldP spid="8215" grpId="0"/>
      <p:bldP spid="8219" grpId="0"/>
      <p:bldP spid="8220" grpId="0" animBg="1"/>
      <p:bldP spid="8221" grpId="0"/>
      <p:bldP spid="8223" grpId="0"/>
      <p:bldP spid="8223" grpId="1"/>
      <p:bldP spid="8223" grpId="2"/>
      <p:bldP spid="8224" grpId="0"/>
      <p:bldP spid="8224" grpId="1"/>
      <p:bldP spid="8224" grpId="2"/>
      <p:bldP spid="8225" grpId="0"/>
      <p:bldP spid="8225" grpId="1"/>
      <p:bldP spid="8225" grpId="2"/>
      <p:bldP spid="8226" grpId="0"/>
      <p:bldP spid="8226" grpId="1"/>
      <p:bldP spid="8226" grpId="2"/>
      <p:bldP spid="8227" grpId="0"/>
      <p:bldP spid="8227" grpId="1"/>
      <p:bldP spid="8227" grpId="2"/>
      <p:bldP spid="8228" grpId="0"/>
      <p:bldP spid="8228" grpId="1"/>
      <p:bldP spid="8228" grpId="2"/>
      <p:bldP spid="8229" grpId="0"/>
      <p:bldP spid="8229" grpId="1"/>
      <p:bldP spid="8229" grpId="2"/>
      <p:bldP spid="8230" grpId="0"/>
      <p:bldP spid="8230" grpId="1"/>
      <p:bldP spid="8230" grpId="2"/>
      <p:bldP spid="8231" grpId="0"/>
      <p:bldP spid="8231" grpId="1"/>
      <p:bldP spid="8231" grpId="2"/>
      <p:bldP spid="8232" grpId="0"/>
      <p:bldP spid="8232" grpId="1"/>
      <p:bldP spid="8232" grpId="2"/>
      <p:bldP spid="8233" grpId="0"/>
      <p:bldP spid="8233" grpId="1"/>
      <p:bldP spid="8233" grpId="2"/>
      <p:bldP spid="8234" grpId="0"/>
      <p:bldP spid="8234" grpId="1"/>
      <p:bldP spid="8234" grpId="2"/>
      <p:bldP spid="8235" grpId="0"/>
      <p:bldP spid="8235" grpId="1"/>
      <p:bldP spid="8236" grpId="0"/>
      <p:bldP spid="8237" grpId="0"/>
      <p:bldP spid="8237" grpId="1"/>
      <p:bldP spid="8238" grpId="0"/>
      <p:bldP spid="8239" grpId="0"/>
      <p:bldP spid="8239" grpId="1"/>
      <p:bldP spid="8241" grpId="0"/>
      <p:bldP spid="8241" grpId="1"/>
      <p:bldP spid="8242" grpId="0"/>
      <p:bldP spid="8243" grpId="0"/>
      <p:bldP spid="8243" grpId="1"/>
      <p:bldP spid="8244" grpId="0"/>
      <p:bldP spid="8245" grpId="0"/>
      <p:bldP spid="8245" grpId="1"/>
      <p:bldP spid="8246" grpId="0"/>
      <p:bldP spid="8247" grpId="0"/>
      <p:bldP spid="8247" grpId="1"/>
      <p:bldP spid="8249" grpId="0"/>
      <p:bldP spid="8249" grpId="1"/>
      <p:bldP spid="8250" grpId="0"/>
      <p:bldP spid="8251" grpId="0"/>
      <p:bldP spid="8251" grpId="1"/>
      <p:bldP spid="8252" grpId="0"/>
      <p:bldP spid="8253" grpId="0"/>
      <p:bldP spid="8253" grpId="1"/>
      <p:bldP spid="8255" grpId="0"/>
      <p:bldP spid="8255" grpId="1"/>
      <p:bldP spid="8257" grpId="0"/>
      <p:bldP spid="8257" grpId="1"/>
      <p:bldP spid="8259" grpId="0" animBg="1"/>
      <p:bldP spid="8261" grpId="0"/>
      <p:bldP spid="8262" grpId="0"/>
      <p:bldP spid="8265" grpId="0"/>
      <p:bldP spid="82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3468688" y="703263"/>
            <a:ext cx="27574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</a:t>
            </a:r>
            <a:r>
              <a:rPr lang="en-US" sz="800" b="0">
                <a:solidFill>
                  <a:srgbClr val="000000"/>
                </a:solidFill>
              </a:rPr>
              <a:t> </a:t>
            </a:r>
            <a:r>
              <a:rPr lang="en-US" b="0">
                <a:solidFill>
                  <a:srgbClr val="000000"/>
                </a:solidFill>
              </a:rPr>
              <a:t>fluoride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sulfide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   sulfide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bromide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 diphosphide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iodide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tetrachloride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oxide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phosphide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2811463" y="703263"/>
            <a:ext cx="2667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iridium (III)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calcium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titanium (IV)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hydrochloric acid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barium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000000"/>
                </a:solidFill>
              </a:rPr>
              <a:t>trinitrogen</a:t>
            </a:r>
            <a:r>
              <a:rPr lang="en-US" b="0" dirty="0">
                <a:solidFill>
                  <a:srgbClr val="000000"/>
                </a:solidFill>
              </a:rPr>
              <a:t>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hydrofluoric acid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zinc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nitrogen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gold (III)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sodium  </a:t>
            </a:r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592138" y="703263"/>
            <a:ext cx="574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Ir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Ca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Ti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H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Ba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N</a:t>
            </a:r>
            <a:r>
              <a:rPr lang="en-US" b="0" baseline="-25000">
                <a:solidFill>
                  <a:srgbClr val="FF0000"/>
                </a:solidFill>
              </a:rPr>
              <a:t>3</a:t>
            </a:r>
            <a:endParaRPr lang="en-US" b="0">
              <a:solidFill>
                <a:srgbClr val="FF0000"/>
              </a:solidFill>
            </a:endParaRP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H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Zn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N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Au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Na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801688" y="703263"/>
            <a:ext cx="102393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F</a:t>
            </a:r>
            <a:r>
              <a:rPr lang="en-US" b="0" baseline="-25000">
                <a:solidFill>
                  <a:srgbClr val="FF0000"/>
                </a:solidFill>
              </a:rPr>
              <a:t>3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  </a:t>
            </a:r>
            <a:r>
              <a:rPr lang="en-US" sz="900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rgbClr val="FF0000"/>
                </a:solidFill>
              </a:rPr>
              <a:t>S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 S</a:t>
            </a:r>
            <a:r>
              <a:rPr lang="en-US" sz="2000" b="0" baseline="-2500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Cl(aq)</a:t>
            </a:r>
            <a:endParaRPr lang="en-US" b="0" baseline="-25000">
              <a:solidFill>
                <a:srgbClr val="FF0000"/>
              </a:solidFill>
            </a:endParaRP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  Br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 baseline="-25000">
                <a:solidFill>
                  <a:srgbClr val="FF0000"/>
                </a:solidFill>
              </a:rPr>
              <a:t>  </a:t>
            </a:r>
            <a:r>
              <a:rPr lang="en-US" b="0">
                <a:solidFill>
                  <a:srgbClr val="FF0000"/>
                </a:solidFill>
              </a:rPr>
              <a:t>P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F(aq)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  </a:t>
            </a:r>
            <a:r>
              <a:rPr lang="en-US" sz="800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rgbClr val="FF0000"/>
                </a:solidFill>
              </a:rPr>
              <a:t>I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>
                <a:solidFill>
                  <a:srgbClr val="FF0000"/>
                </a:solidFill>
              </a:rPr>
              <a:t>Cl</a:t>
            </a:r>
            <a:r>
              <a:rPr lang="en-US" b="0" baseline="-25000">
                <a:solidFill>
                  <a:srgbClr val="FF0000"/>
                </a:solidFill>
              </a:rPr>
              <a:t>4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 baseline="-25000">
                <a:solidFill>
                  <a:srgbClr val="FF0000"/>
                </a:solidFill>
              </a:rPr>
              <a:t>   </a:t>
            </a:r>
            <a:r>
              <a:rPr lang="en-US" sz="800" b="0" baseline="-25000">
                <a:solidFill>
                  <a:srgbClr val="FF0000"/>
                </a:solidFill>
              </a:rPr>
              <a:t> 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  <a:r>
              <a:rPr lang="en-US" b="0">
                <a:solidFill>
                  <a:srgbClr val="FF0000"/>
                </a:solidFill>
              </a:rPr>
              <a:t>O</a:t>
            </a:r>
            <a:r>
              <a:rPr lang="en-US" b="0" baseline="-25000">
                <a:solidFill>
                  <a:srgbClr val="FF0000"/>
                </a:solidFill>
              </a:rPr>
              <a:t>3</a:t>
            </a:r>
          </a:p>
          <a:p>
            <a:pPr eaLnBrk="1" hangingPunct="1"/>
            <a:endParaRPr lang="en-US" sz="1000" b="0">
              <a:solidFill>
                <a:srgbClr val="FF0000"/>
              </a:solidFill>
            </a:endParaRPr>
          </a:p>
          <a:p>
            <a:pPr eaLnBrk="1" hangingPunct="1"/>
            <a:r>
              <a:rPr lang="en-US" b="0" baseline="-25000">
                <a:solidFill>
                  <a:srgbClr val="FF0000"/>
                </a:solidFill>
              </a:rPr>
              <a:t>    3</a:t>
            </a:r>
            <a:r>
              <a:rPr lang="en-US" b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6194425" y="701675"/>
            <a:ext cx="2657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Acid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Covalent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Acid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Covalent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</p:txBody>
      </p:sp>
      <p:sp>
        <p:nvSpPr>
          <p:cNvPr id="104455" name="Text Box 10"/>
          <p:cNvSpPr txBox="1">
            <a:spLocks noChangeArrowheads="1"/>
          </p:cNvSpPr>
          <p:nvPr/>
        </p:nvSpPr>
        <p:spPr bwMode="auto">
          <a:xfrm>
            <a:off x="1316038" y="25400"/>
            <a:ext cx="672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</a:rPr>
              <a:t>Overall Nomenclature Practice</a:t>
            </a:r>
          </a:p>
        </p:txBody>
      </p:sp>
    </p:spTree>
    <p:extLst>
      <p:ext uri="{BB962C8B-B14F-4D97-AF65-F5344CB8AC3E}">
        <p14:creationId xmlns:p14="http://schemas.microsoft.com/office/powerpoint/2010/main" val="32552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8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8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8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8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8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8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8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8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8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8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8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8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8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8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8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8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8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8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8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8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8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8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8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8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8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8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8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8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9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8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8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8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8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8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8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83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9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8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8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8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83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83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83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83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8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8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8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98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83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83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83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83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8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8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8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98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83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83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83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83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398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8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98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8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468688" y="703263"/>
            <a:ext cx="28956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</a:t>
            </a:r>
            <a:r>
              <a:rPr lang="en-US" sz="800" b="0">
                <a:solidFill>
                  <a:srgbClr val="000000"/>
                </a:solidFill>
              </a:rPr>
              <a:t> </a:t>
            </a:r>
            <a:r>
              <a:rPr lang="en-US" b="0">
                <a:solidFill>
                  <a:srgbClr val="000000"/>
                </a:solidFill>
              </a:rPr>
              <a:t>dichromate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hydroxide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acid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   acetate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acid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sulfate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cyanide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nitrite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          chlorate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phosphate</a:t>
            </a:r>
          </a:p>
          <a:p>
            <a:pPr eaLnBrk="1" hangingPunct="1"/>
            <a:endParaRPr lang="en-US" sz="1000" b="0">
              <a:solidFill>
                <a:srgbClr val="000000"/>
              </a:solidFill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</a:rPr>
              <a:t>         acid</a:t>
            </a:r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811463" y="703263"/>
            <a:ext cx="25463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iridium (III)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calcium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nitric 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platinum (II)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000000"/>
                </a:solidFill>
              </a:rPr>
              <a:t>bromous</a:t>
            </a:r>
            <a:r>
              <a:rPr lang="en-US" b="0" dirty="0">
                <a:solidFill>
                  <a:srgbClr val="000000"/>
                </a:solidFill>
              </a:rPr>
              <a:t>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strontium  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potassium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zinc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manganese (IV)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gold (III)  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sulfurous </a:t>
            </a: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801688" y="703263"/>
            <a:ext cx="197961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 baseline="-2500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 (Cr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r>
              <a:rPr lang="en-US" b="0" dirty="0">
                <a:solidFill>
                  <a:srgbClr val="FF0000"/>
                </a:solidFill>
              </a:rPr>
              <a:t>O</a:t>
            </a:r>
            <a:r>
              <a:rPr lang="en-US" b="0" baseline="-25000" dirty="0">
                <a:solidFill>
                  <a:srgbClr val="FF0000"/>
                </a:solidFill>
              </a:rPr>
              <a:t>7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r>
              <a:rPr lang="en-US" b="0" baseline="-25000" dirty="0">
                <a:solidFill>
                  <a:srgbClr val="FF0000"/>
                </a:solidFill>
              </a:rPr>
              <a:t>3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  </a:t>
            </a:r>
            <a:r>
              <a:rPr lang="en-US" sz="900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(OH)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NO</a:t>
            </a:r>
            <a:r>
              <a:rPr lang="en-US" b="0" baseline="-25000" dirty="0">
                <a:solidFill>
                  <a:srgbClr val="FF0000"/>
                </a:solidFill>
              </a:rPr>
              <a:t>3</a:t>
            </a:r>
            <a:r>
              <a:rPr lang="en-US" b="0" dirty="0">
                <a:solidFill>
                  <a:srgbClr val="FF0000"/>
                </a:solidFill>
              </a:rPr>
              <a:t> (</a:t>
            </a:r>
            <a:r>
              <a:rPr lang="en-US" b="0" dirty="0" err="1">
                <a:solidFill>
                  <a:srgbClr val="FF0000"/>
                </a:solidFill>
              </a:rPr>
              <a:t>aq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endParaRPr lang="en-US" sz="2000" b="0" baseline="-2500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sz="900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(CH</a:t>
            </a:r>
            <a:r>
              <a:rPr lang="en-US" b="0" baseline="-25000" dirty="0">
                <a:solidFill>
                  <a:srgbClr val="FF0000"/>
                </a:solidFill>
              </a:rPr>
              <a:t>3</a:t>
            </a:r>
            <a:r>
              <a:rPr lang="en-US" b="0" dirty="0">
                <a:solidFill>
                  <a:srgbClr val="FF0000"/>
                </a:solidFill>
              </a:rPr>
              <a:t>COO)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BrO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r>
              <a:rPr lang="en-US" b="0" dirty="0">
                <a:solidFill>
                  <a:srgbClr val="FF0000"/>
                </a:solidFill>
              </a:rPr>
              <a:t>(</a:t>
            </a:r>
            <a:r>
              <a:rPr lang="en-US" b="0" dirty="0" err="1">
                <a:solidFill>
                  <a:srgbClr val="FF0000"/>
                </a:solidFill>
              </a:rPr>
              <a:t>aq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endParaRPr lang="en-US" b="0" baseline="-2500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baseline="-25000" dirty="0">
                <a:solidFill>
                  <a:srgbClr val="FF0000"/>
                </a:solidFill>
              </a:rPr>
              <a:t>  </a:t>
            </a:r>
            <a:r>
              <a:rPr lang="en-US" b="0" dirty="0">
                <a:solidFill>
                  <a:srgbClr val="FF0000"/>
                </a:solidFill>
              </a:rPr>
              <a:t>SO</a:t>
            </a:r>
            <a:r>
              <a:rPr lang="en-US" b="0" baseline="-25000" dirty="0">
                <a:solidFill>
                  <a:srgbClr val="FF0000"/>
                </a:solidFill>
              </a:rPr>
              <a:t>4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CN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  </a:t>
            </a:r>
            <a:r>
              <a:rPr lang="en-US" sz="800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(NO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   (ClO</a:t>
            </a:r>
            <a:r>
              <a:rPr lang="en-US" b="0" baseline="-25000" dirty="0">
                <a:solidFill>
                  <a:srgbClr val="FF0000"/>
                </a:solidFill>
              </a:rPr>
              <a:t>3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r>
              <a:rPr lang="en-US" b="0" baseline="-25000" dirty="0">
                <a:solidFill>
                  <a:srgbClr val="FF0000"/>
                </a:solidFill>
              </a:rPr>
              <a:t>4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baseline="-25000" dirty="0">
                <a:solidFill>
                  <a:srgbClr val="FF0000"/>
                </a:solidFill>
              </a:rPr>
              <a:t>   </a:t>
            </a:r>
            <a:r>
              <a:rPr lang="en-US" sz="800" b="0" baseline="-2500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PO</a:t>
            </a:r>
            <a:r>
              <a:rPr lang="en-US" b="0" baseline="-25000" dirty="0">
                <a:solidFill>
                  <a:srgbClr val="FF0000"/>
                </a:solidFill>
              </a:rPr>
              <a:t>4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  SO</a:t>
            </a:r>
            <a:r>
              <a:rPr lang="en-US" b="0" baseline="-25000" dirty="0">
                <a:solidFill>
                  <a:srgbClr val="FF0000"/>
                </a:solidFill>
              </a:rPr>
              <a:t>3 </a:t>
            </a:r>
            <a:r>
              <a:rPr lang="en-US" b="0" dirty="0">
                <a:solidFill>
                  <a:srgbClr val="FF0000"/>
                </a:solidFill>
              </a:rPr>
              <a:t>(</a:t>
            </a:r>
            <a:r>
              <a:rPr lang="en-US" b="0" dirty="0" err="1">
                <a:solidFill>
                  <a:srgbClr val="FF0000"/>
                </a:solidFill>
              </a:rPr>
              <a:t>aq</a:t>
            </a:r>
            <a:r>
              <a:rPr lang="en-US" b="0" dirty="0">
                <a:solidFill>
                  <a:srgbClr val="FF0000"/>
                </a:solidFill>
              </a:rPr>
              <a:t>)</a:t>
            </a:r>
            <a:r>
              <a:rPr lang="en-US" b="0" baseline="-25000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592138" y="703263"/>
            <a:ext cx="61277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Ir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endParaRPr lang="en-US" b="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FF0000"/>
                </a:solidFill>
              </a:rPr>
              <a:t>Ca</a:t>
            </a:r>
            <a:endParaRPr lang="en-US" b="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H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FF0000"/>
                </a:solidFill>
              </a:rPr>
              <a:t>Pt</a:t>
            </a:r>
            <a:endParaRPr lang="en-US" b="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H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FF0000"/>
                </a:solidFill>
              </a:rPr>
              <a:t>Sr</a:t>
            </a:r>
            <a:endParaRPr lang="en-US" b="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K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Zn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 err="1">
                <a:solidFill>
                  <a:srgbClr val="FF0000"/>
                </a:solidFill>
              </a:rPr>
              <a:t>Mn</a:t>
            </a:r>
            <a:endParaRPr lang="en-US" b="0" dirty="0">
              <a:solidFill>
                <a:srgbClr val="FF0000"/>
              </a:solidFill>
            </a:endParaRP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Au</a:t>
            </a:r>
          </a:p>
          <a:p>
            <a:pPr eaLnBrk="1" hangingPunct="1"/>
            <a:endParaRPr lang="en-US" sz="1000" b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H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6194425" y="701675"/>
            <a:ext cx="26543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Acid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Acid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Ionic/fixed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Ionic/variable</a:t>
            </a:r>
          </a:p>
          <a:p>
            <a:pPr algn="ctr"/>
            <a:endParaRPr lang="en-US" sz="1000" b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US" sz="2400" b="0">
                <a:solidFill>
                  <a:srgbClr val="0000FF"/>
                </a:solidFill>
                <a:latin typeface="Arial" pitchFamily="34" charset="0"/>
              </a:rPr>
              <a:t>Acid</a:t>
            </a:r>
          </a:p>
        </p:txBody>
      </p:sp>
      <p:sp>
        <p:nvSpPr>
          <p:cNvPr id="105479" name="Text Box 10"/>
          <p:cNvSpPr txBox="1">
            <a:spLocks noChangeArrowheads="1"/>
          </p:cNvSpPr>
          <p:nvPr/>
        </p:nvSpPr>
        <p:spPr bwMode="auto">
          <a:xfrm>
            <a:off x="1714500" y="25400"/>
            <a:ext cx="565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</a:rPr>
              <a:t>Ionic Nomenclature Practice</a:t>
            </a:r>
          </a:p>
        </p:txBody>
      </p:sp>
    </p:spTree>
    <p:extLst>
      <p:ext uri="{BB962C8B-B14F-4D97-AF65-F5344CB8AC3E}">
        <p14:creationId xmlns:p14="http://schemas.microsoft.com/office/powerpoint/2010/main" val="8266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0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0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0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0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0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0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0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0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0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0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0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0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0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0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0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0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4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4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0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0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0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0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4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4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0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0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0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0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54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54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0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0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0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03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54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54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03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03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03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03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4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54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03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03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03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03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54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54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54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54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6934200" y="914400"/>
            <a:ext cx="1600200" cy="5791200"/>
            <a:chOff x="4368" y="576"/>
            <a:chExt cx="1008" cy="3648"/>
          </a:xfrm>
        </p:grpSpPr>
        <p:sp>
          <p:nvSpPr>
            <p:cNvPr id="56326" name="Line 3"/>
            <p:cNvSpPr>
              <a:spLocks noChangeShapeType="1"/>
            </p:cNvSpPr>
            <p:nvPr/>
          </p:nvSpPr>
          <p:spPr bwMode="auto">
            <a:xfrm>
              <a:off x="4368" y="5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Line 4"/>
            <p:cNvSpPr>
              <a:spLocks noChangeShapeType="1"/>
            </p:cNvSpPr>
            <p:nvPr/>
          </p:nvSpPr>
          <p:spPr bwMode="auto">
            <a:xfrm>
              <a:off x="4368" y="8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Line 5"/>
            <p:cNvSpPr>
              <a:spLocks noChangeShapeType="1"/>
            </p:cNvSpPr>
            <p:nvPr/>
          </p:nvSpPr>
          <p:spPr bwMode="auto">
            <a:xfrm>
              <a:off x="4368" y="153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Line 6"/>
            <p:cNvSpPr>
              <a:spLocks noChangeShapeType="1"/>
            </p:cNvSpPr>
            <p:nvPr/>
          </p:nvSpPr>
          <p:spPr bwMode="auto">
            <a:xfrm>
              <a:off x="4368" y="17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Line 7"/>
            <p:cNvSpPr>
              <a:spLocks noChangeShapeType="1"/>
            </p:cNvSpPr>
            <p:nvPr/>
          </p:nvSpPr>
          <p:spPr bwMode="auto">
            <a:xfrm>
              <a:off x="4368" y="20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Line 8"/>
            <p:cNvSpPr>
              <a:spLocks noChangeShapeType="1"/>
            </p:cNvSpPr>
            <p:nvPr/>
          </p:nvSpPr>
          <p:spPr bwMode="auto">
            <a:xfrm>
              <a:off x="4368" y="24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Line 9"/>
            <p:cNvSpPr>
              <a:spLocks noChangeShapeType="1"/>
            </p:cNvSpPr>
            <p:nvPr/>
          </p:nvSpPr>
          <p:spPr bwMode="auto">
            <a:xfrm>
              <a:off x="4368" y="264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0"/>
            <p:cNvSpPr>
              <a:spLocks noChangeShapeType="1"/>
            </p:cNvSpPr>
            <p:nvPr/>
          </p:nvSpPr>
          <p:spPr bwMode="auto">
            <a:xfrm>
              <a:off x="4368" y="29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11"/>
            <p:cNvSpPr>
              <a:spLocks noChangeShapeType="1"/>
            </p:cNvSpPr>
            <p:nvPr/>
          </p:nvSpPr>
          <p:spPr bwMode="auto">
            <a:xfrm>
              <a:off x="4368" y="340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Line 12"/>
            <p:cNvSpPr>
              <a:spLocks noChangeShapeType="1"/>
            </p:cNvSpPr>
            <p:nvPr/>
          </p:nvSpPr>
          <p:spPr bwMode="auto">
            <a:xfrm>
              <a:off x="4368" y="369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13"/>
            <p:cNvSpPr>
              <a:spLocks noChangeShapeType="1"/>
            </p:cNvSpPr>
            <p:nvPr/>
          </p:nvSpPr>
          <p:spPr bwMode="auto">
            <a:xfrm>
              <a:off x="4368" y="422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3" name="Text Box 14"/>
          <p:cNvSpPr txBox="1">
            <a:spLocks noChangeArrowheads="1"/>
          </p:cNvSpPr>
          <p:nvPr/>
        </p:nvSpPr>
        <p:spPr bwMode="auto">
          <a:xfrm>
            <a:off x="273050" y="4800600"/>
            <a:ext cx="650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</a:t>
            </a:r>
            <a:r>
              <a:rPr lang="en-US" i="1">
                <a:solidFill>
                  <a:schemeClr val="accent2"/>
                </a:solidFill>
              </a:rPr>
              <a:t>total number of atoms</a:t>
            </a:r>
            <a:r>
              <a:rPr lang="en-US">
                <a:solidFill>
                  <a:schemeClr val="accent2"/>
                </a:solidFill>
              </a:rPr>
              <a:t> that make up each compound.</a:t>
            </a:r>
          </a:p>
        </p:txBody>
      </p:sp>
      <p:sp>
        <p:nvSpPr>
          <p:cNvPr id="56324" name="Text Box 15"/>
          <p:cNvSpPr txBox="1">
            <a:spLocks noChangeArrowheads="1"/>
          </p:cNvSpPr>
          <p:nvPr/>
        </p:nvSpPr>
        <p:spPr bwMode="auto">
          <a:xfrm>
            <a:off x="381000" y="381000"/>
            <a:ext cx="6691313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compound formed by the following ions:</a:t>
            </a:r>
          </a:p>
          <a:p>
            <a:pPr eaLnBrk="1" hangingPunct="1"/>
            <a:r>
              <a:rPr lang="en-US"/>
              <a:t>	1)  Al</a:t>
            </a:r>
            <a:r>
              <a:rPr lang="en-US" baseline="30000"/>
              <a:t>3+</a:t>
            </a:r>
            <a:r>
              <a:rPr lang="en-US"/>
              <a:t>   S</a:t>
            </a:r>
            <a:r>
              <a:rPr lang="en-US" baseline="30000"/>
              <a:t>2-   					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2)  Mg</a:t>
            </a:r>
            <a:r>
              <a:rPr lang="en-US" baseline="30000"/>
              <a:t>2+</a:t>
            </a:r>
            <a:r>
              <a:rPr lang="en-US"/>
              <a:t>    PO</a:t>
            </a:r>
            <a:r>
              <a:rPr lang="en-US" baseline="-25000"/>
              <a:t>4</a:t>
            </a:r>
            <a:r>
              <a:rPr lang="en-US" baseline="30000"/>
              <a:t>3-					 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formula is given…write the proper name. 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name is given…write the proper formula.</a:t>
            </a:r>
          </a:p>
          <a:p>
            <a:pPr eaLnBrk="1" hangingPunct="1"/>
            <a:r>
              <a:rPr lang="en-US"/>
              <a:t>	3)   BaO					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4)   lithium bromide 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5)  Ni</a:t>
            </a:r>
            <a:r>
              <a:rPr lang="en-US" baseline="-25000"/>
              <a:t>2</a:t>
            </a:r>
            <a:r>
              <a:rPr lang="en-US"/>
              <a:t>S</a:t>
            </a:r>
            <a:r>
              <a:rPr lang="en-US" baseline="-25000"/>
              <a:t>3						 </a:t>
            </a:r>
            <a:r>
              <a:rPr lang="en-US" baseline="30000"/>
              <a:t> </a:t>
            </a:r>
            <a:endParaRPr lang="en-US" baseline="-25000"/>
          </a:p>
          <a:p>
            <a:pPr lvl="2" eaLnBrk="1" hangingPunct="1"/>
            <a:endParaRPr lang="en-US" sz="1400"/>
          </a:p>
          <a:p>
            <a:pPr lvl="2" eaLnBrk="1" hangingPunct="1"/>
            <a:r>
              <a:rPr lang="en-US"/>
              <a:t>6)  triphosphorus heptoxide			 </a:t>
            </a:r>
            <a:r>
              <a:rPr lang="en-US" baseline="30000"/>
              <a:t> </a:t>
            </a:r>
          </a:p>
          <a:p>
            <a:pPr lvl="2" eaLnBrk="1" hangingPunct="1"/>
            <a:endParaRPr lang="en-US" sz="1400" baseline="30000"/>
          </a:p>
          <a:p>
            <a:pPr eaLnBrk="1" hangingPunct="1"/>
            <a:r>
              <a:rPr lang="en-US"/>
              <a:t>	7)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					 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8)   molybdenum (VI) nitride 		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9)  trinitrotoluene (TNT)… CH</a:t>
            </a:r>
            <a:r>
              <a:rPr lang="en-US" baseline="-25000"/>
              <a:t>3</a:t>
            </a:r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(NO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3		 </a:t>
            </a:r>
          </a:p>
          <a:p>
            <a:pPr eaLnBrk="1" hangingPunct="1"/>
            <a:endParaRPr lang="en-US" baseline="-25000"/>
          </a:p>
          <a:p>
            <a:pPr eaLnBrk="1" hangingPunct="1"/>
            <a:r>
              <a:rPr lang="en-US" baseline="-25000"/>
              <a:t>                   </a:t>
            </a:r>
            <a:r>
              <a:rPr lang="en-US"/>
              <a:t>10)  phosphoric acid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			</a:t>
            </a:r>
            <a:endParaRPr lang="en-US" baseline="30000"/>
          </a:p>
        </p:txBody>
      </p:sp>
      <p:sp>
        <p:nvSpPr>
          <p:cNvPr id="56325" name="Text Box 16"/>
          <p:cNvSpPr txBox="1">
            <a:spLocks noChangeArrowheads="1"/>
          </p:cNvSpPr>
          <p:nvPr/>
        </p:nvSpPr>
        <p:spPr bwMode="auto">
          <a:xfrm>
            <a:off x="304800" y="6019800"/>
            <a:ext cx="825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Extra credit:  What is the formula for </a:t>
            </a:r>
            <a:r>
              <a:rPr lang="en-US">
                <a:solidFill>
                  <a:srgbClr val="006600"/>
                </a:solidFill>
              </a:rPr>
              <a:t>plumbic iodide?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666633"/>
                </a:solidFill>
              </a:rPr>
              <a:t>(Hint:  lead is Pb</a:t>
            </a:r>
            <a:r>
              <a:rPr lang="en-US" baseline="30000">
                <a:solidFill>
                  <a:srgbClr val="666633"/>
                </a:solidFill>
              </a:rPr>
              <a:t>2+</a:t>
            </a:r>
            <a:r>
              <a:rPr lang="en-US">
                <a:solidFill>
                  <a:srgbClr val="666633"/>
                </a:solidFill>
              </a:rPr>
              <a:t> or Pb</a:t>
            </a:r>
            <a:r>
              <a:rPr lang="en-US" baseline="30000">
                <a:solidFill>
                  <a:srgbClr val="666633"/>
                </a:solidFill>
              </a:rPr>
              <a:t>4+</a:t>
            </a:r>
            <a:r>
              <a:rPr lang="en-US">
                <a:solidFill>
                  <a:srgbClr val="666633"/>
                </a:solidFill>
              </a:rPr>
              <a:t>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6934200" y="914400"/>
            <a:ext cx="1600200" cy="5791200"/>
            <a:chOff x="4368" y="576"/>
            <a:chExt cx="1008" cy="3648"/>
          </a:xfrm>
        </p:grpSpPr>
        <p:sp>
          <p:nvSpPr>
            <p:cNvPr id="57353" name="Line 3"/>
            <p:cNvSpPr>
              <a:spLocks noChangeShapeType="1"/>
            </p:cNvSpPr>
            <p:nvPr/>
          </p:nvSpPr>
          <p:spPr bwMode="auto">
            <a:xfrm>
              <a:off x="4368" y="5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4"/>
            <p:cNvSpPr>
              <a:spLocks noChangeShapeType="1"/>
            </p:cNvSpPr>
            <p:nvPr/>
          </p:nvSpPr>
          <p:spPr bwMode="auto">
            <a:xfrm>
              <a:off x="4368" y="8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5"/>
            <p:cNvSpPr>
              <a:spLocks noChangeShapeType="1"/>
            </p:cNvSpPr>
            <p:nvPr/>
          </p:nvSpPr>
          <p:spPr bwMode="auto">
            <a:xfrm>
              <a:off x="4368" y="153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6"/>
            <p:cNvSpPr>
              <a:spLocks noChangeShapeType="1"/>
            </p:cNvSpPr>
            <p:nvPr/>
          </p:nvSpPr>
          <p:spPr bwMode="auto">
            <a:xfrm>
              <a:off x="4368" y="17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7"/>
            <p:cNvSpPr>
              <a:spLocks noChangeShapeType="1"/>
            </p:cNvSpPr>
            <p:nvPr/>
          </p:nvSpPr>
          <p:spPr bwMode="auto">
            <a:xfrm>
              <a:off x="4368" y="20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8"/>
            <p:cNvSpPr>
              <a:spLocks noChangeShapeType="1"/>
            </p:cNvSpPr>
            <p:nvPr/>
          </p:nvSpPr>
          <p:spPr bwMode="auto">
            <a:xfrm>
              <a:off x="4368" y="24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9"/>
            <p:cNvSpPr>
              <a:spLocks noChangeShapeType="1"/>
            </p:cNvSpPr>
            <p:nvPr/>
          </p:nvSpPr>
          <p:spPr bwMode="auto">
            <a:xfrm>
              <a:off x="4368" y="264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0"/>
            <p:cNvSpPr>
              <a:spLocks noChangeShapeType="1"/>
            </p:cNvSpPr>
            <p:nvPr/>
          </p:nvSpPr>
          <p:spPr bwMode="auto">
            <a:xfrm>
              <a:off x="4368" y="29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1"/>
            <p:cNvSpPr>
              <a:spLocks noChangeShapeType="1"/>
            </p:cNvSpPr>
            <p:nvPr/>
          </p:nvSpPr>
          <p:spPr bwMode="auto">
            <a:xfrm>
              <a:off x="4368" y="340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2"/>
            <p:cNvSpPr>
              <a:spLocks noChangeShapeType="1"/>
            </p:cNvSpPr>
            <p:nvPr/>
          </p:nvSpPr>
          <p:spPr bwMode="auto">
            <a:xfrm>
              <a:off x="4368" y="369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13"/>
            <p:cNvSpPr>
              <a:spLocks noChangeShapeType="1"/>
            </p:cNvSpPr>
            <p:nvPr/>
          </p:nvSpPr>
          <p:spPr bwMode="auto">
            <a:xfrm>
              <a:off x="4368" y="422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47" name="Text Box 14"/>
          <p:cNvSpPr txBox="1">
            <a:spLocks noChangeArrowheads="1"/>
          </p:cNvSpPr>
          <p:nvPr/>
        </p:nvSpPr>
        <p:spPr bwMode="auto">
          <a:xfrm>
            <a:off x="273050" y="4800600"/>
            <a:ext cx="650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</a:t>
            </a:r>
            <a:r>
              <a:rPr lang="en-US" i="1">
                <a:solidFill>
                  <a:schemeClr val="accent2"/>
                </a:solidFill>
              </a:rPr>
              <a:t>total number of atoms</a:t>
            </a:r>
            <a:r>
              <a:rPr lang="en-US">
                <a:solidFill>
                  <a:schemeClr val="accent2"/>
                </a:solidFill>
              </a:rPr>
              <a:t> that make up each compound.</a:t>
            </a:r>
          </a:p>
        </p:txBody>
      </p:sp>
      <p:sp>
        <p:nvSpPr>
          <p:cNvPr id="57348" name="Text Box 15"/>
          <p:cNvSpPr txBox="1">
            <a:spLocks noChangeArrowheads="1"/>
          </p:cNvSpPr>
          <p:nvPr/>
        </p:nvSpPr>
        <p:spPr bwMode="auto">
          <a:xfrm>
            <a:off x="381000" y="381000"/>
            <a:ext cx="6691313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compound formed by the following ions:</a:t>
            </a:r>
          </a:p>
          <a:p>
            <a:pPr eaLnBrk="1" hangingPunct="1"/>
            <a:r>
              <a:rPr lang="en-US"/>
              <a:t>	1)  Al</a:t>
            </a:r>
            <a:r>
              <a:rPr lang="en-US" baseline="30000"/>
              <a:t>3+</a:t>
            </a:r>
            <a:r>
              <a:rPr lang="en-US"/>
              <a:t>   S</a:t>
            </a:r>
            <a:r>
              <a:rPr lang="en-US" baseline="30000"/>
              <a:t>2-   					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2)  Mg</a:t>
            </a:r>
            <a:r>
              <a:rPr lang="en-US" baseline="30000"/>
              <a:t>2+</a:t>
            </a:r>
            <a:r>
              <a:rPr lang="en-US"/>
              <a:t>    PO</a:t>
            </a:r>
            <a:r>
              <a:rPr lang="en-US" baseline="-25000"/>
              <a:t>4</a:t>
            </a:r>
            <a:r>
              <a:rPr lang="en-US" baseline="30000"/>
              <a:t>3-					 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formula is given…write the proper name. 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name is given…write the proper formula.</a:t>
            </a:r>
          </a:p>
          <a:p>
            <a:pPr eaLnBrk="1" hangingPunct="1"/>
            <a:r>
              <a:rPr lang="en-US"/>
              <a:t>	3)   BaO					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4)   lithium bromide 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5)  Ni</a:t>
            </a:r>
            <a:r>
              <a:rPr lang="en-US" baseline="-25000"/>
              <a:t>2</a:t>
            </a:r>
            <a:r>
              <a:rPr lang="en-US"/>
              <a:t>S</a:t>
            </a:r>
            <a:r>
              <a:rPr lang="en-US" baseline="-25000"/>
              <a:t>3						 </a:t>
            </a:r>
            <a:r>
              <a:rPr lang="en-US" baseline="30000"/>
              <a:t> </a:t>
            </a:r>
            <a:endParaRPr lang="en-US" baseline="-25000"/>
          </a:p>
          <a:p>
            <a:pPr lvl="2" eaLnBrk="1" hangingPunct="1"/>
            <a:endParaRPr lang="en-US" sz="1400"/>
          </a:p>
          <a:p>
            <a:pPr lvl="2" eaLnBrk="1" hangingPunct="1"/>
            <a:r>
              <a:rPr lang="en-US"/>
              <a:t>6)  triphosphorus heptoxide			 </a:t>
            </a:r>
            <a:r>
              <a:rPr lang="en-US" baseline="30000"/>
              <a:t> </a:t>
            </a:r>
          </a:p>
          <a:p>
            <a:pPr lvl="2" eaLnBrk="1" hangingPunct="1"/>
            <a:endParaRPr lang="en-US" sz="1400" baseline="30000"/>
          </a:p>
          <a:p>
            <a:pPr eaLnBrk="1" hangingPunct="1"/>
            <a:r>
              <a:rPr lang="en-US"/>
              <a:t>	7)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					 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8)   molybdenum (VI) nitride 		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9)  trinitrotoluene (TNT)… CH</a:t>
            </a:r>
            <a:r>
              <a:rPr lang="en-US" baseline="-25000"/>
              <a:t>3</a:t>
            </a:r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(NO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3		 </a:t>
            </a:r>
          </a:p>
          <a:p>
            <a:pPr eaLnBrk="1" hangingPunct="1"/>
            <a:endParaRPr lang="en-US" baseline="-25000"/>
          </a:p>
          <a:p>
            <a:pPr eaLnBrk="1" hangingPunct="1"/>
            <a:r>
              <a:rPr lang="en-US" baseline="-25000"/>
              <a:t>                   </a:t>
            </a:r>
            <a:r>
              <a:rPr lang="en-US"/>
              <a:t>10)  phosphoric acid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			</a:t>
            </a:r>
            <a:endParaRPr lang="en-US" baseline="30000"/>
          </a:p>
        </p:txBody>
      </p:sp>
      <p:sp>
        <p:nvSpPr>
          <p:cNvPr id="57349" name="Text Box 16"/>
          <p:cNvSpPr txBox="1">
            <a:spLocks noChangeArrowheads="1"/>
          </p:cNvSpPr>
          <p:nvPr/>
        </p:nvSpPr>
        <p:spPr bwMode="auto">
          <a:xfrm>
            <a:off x="304800" y="6019800"/>
            <a:ext cx="825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Extra credit:  What is the formula for </a:t>
            </a:r>
            <a:r>
              <a:rPr lang="en-US">
                <a:solidFill>
                  <a:srgbClr val="006600"/>
                </a:solidFill>
              </a:rPr>
              <a:t>plumbic iodide?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666633"/>
                </a:solidFill>
              </a:rPr>
              <a:t>(Hint:  lead is Pb</a:t>
            </a:r>
            <a:r>
              <a:rPr lang="en-US" baseline="30000">
                <a:solidFill>
                  <a:srgbClr val="666633"/>
                </a:solidFill>
              </a:rPr>
              <a:t>2+</a:t>
            </a:r>
            <a:r>
              <a:rPr lang="en-US">
                <a:solidFill>
                  <a:srgbClr val="666633"/>
                </a:solidFill>
              </a:rPr>
              <a:t> or Pb</a:t>
            </a:r>
            <a:r>
              <a:rPr lang="en-US" baseline="30000">
                <a:solidFill>
                  <a:srgbClr val="666633"/>
                </a:solidFill>
              </a:rPr>
              <a:t>4+</a:t>
            </a:r>
            <a:r>
              <a:rPr lang="en-US">
                <a:solidFill>
                  <a:srgbClr val="666633"/>
                </a:solidFill>
              </a:rPr>
              <a:t>)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28625" y="33338"/>
            <a:ext cx="8458200" cy="7162800"/>
          </a:xfrm>
          <a:prstGeom prst="irregularSeal2">
            <a:avLst/>
          </a:prstGeom>
          <a:gradFill rotWithShape="1">
            <a:gsLst>
              <a:gs pos="0">
                <a:srgbClr val="808000"/>
              </a:gs>
              <a:gs pos="50000">
                <a:srgbClr val="FF0000"/>
              </a:gs>
              <a:gs pos="100000">
                <a:srgbClr val="808000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latin typeface="Matisse ITC" pitchFamily="82" charset="0"/>
              </a:rPr>
              <a:t>POP </a:t>
            </a:r>
          </a:p>
          <a:p>
            <a:pPr algn="ctr"/>
            <a:r>
              <a:rPr lang="en-US" sz="9600">
                <a:latin typeface="Matisse ITC" pitchFamily="82" charset="0"/>
              </a:rPr>
              <a:t>QUIZ</a:t>
            </a:r>
          </a:p>
        </p:txBody>
      </p:sp>
      <p:pic>
        <p:nvPicPr>
          <p:cNvPr id="12307" name="MSj020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5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71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  <p:bldLst>
      <p:bldP spid="1230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6934200" y="91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934200" y="137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934200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9342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9342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69342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6553200" y="4191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6934200" y="464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934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6934200" y="586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934200" y="670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73050" y="4800600"/>
            <a:ext cx="650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</a:t>
            </a:r>
            <a:r>
              <a:rPr lang="en-US" i="1">
                <a:solidFill>
                  <a:schemeClr val="accent2"/>
                </a:solidFill>
              </a:rPr>
              <a:t>total number of atoms</a:t>
            </a:r>
            <a:r>
              <a:rPr lang="en-US">
                <a:solidFill>
                  <a:schemeClr val="accent2"/>
                </a:solidFill>
              </a:rPr>
              <a:t> that make up each compound.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81000" y="381000"/>
            <a:ext cx="6691313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Write the compound formed by the following ions:</a:t>
            </a:r>
          </a:p>
          <a:p>
            <a:pPr eaLnBrk="1" hangingPunct="1"/>
            <a:r>
              <a:rPr lang="en-US"/>
              <a:t>	1)  Al</a:t>
            </a:r>
            <a:r>
              <a:rPr lang="en-US" baseline="30000"/>
              <a:t>3+</a:t>
            </a:r>
            <a:r>
              <a:rPr lang="en-US"/>
              <a:t>   S</a:t>
            </a:r>
            <a:r>
              <a:rPr lang="en-US" baseline="30000"/>
              <a:t>2-   					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2)  Mg</a:t>
            </a:r>
            <a:r>
              <a:rPr lang="en-US" baseline="30000"/>
              <a:t>2+</a:t>
            </a:r>
            <a:r>
              <a:rPr lang="en-US"/>
              <a:t>    PO</a:t>
            </a:r>
            <a:r>
              <a:rPr lang="en-US" baseline="-25000"/>
              <a:t>4</a:t>
            </a:r>
            <a:r>
              <a:rPr lang="en-US" baseline="30000"/>
              <a:t>3-					 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formula is given…write the proper name. 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When a name is given…write the proper formula.</a:t>
            </a:r>
          </a:p>
          <a:p>
            <a:pPr eaLnBrk="1" hangingPunct="1"/>
            <a:r>
              <a:rPr lang="en-US"/>
              <a:t>	3)   BaO					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4)   lithium bromide 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r>
              <a:rPr lang="en-US"/>
              <a:t>	5)  Ni</a:t>
            </a:r>
            <a:r>
              <a:rPr lang="en-US" baseline="-25000"/>
              <a:t>2</a:t>
            </a:r>
            <a:r>
              <a:rPr lang="en-US"/>
              <a:t>S</a:t>
            </a:r>
            <a:r>
              <a:rPr lang="en-US" baseline="-25000"/>
              <a:t>3						 </a:t>
            </a:r>
            <a:r>
              <a:rPr lang="en-US" baseline="30000"/>
              <a:t> </a:t>
            </a:r>
            <a:endParaRPr lang="en-US" baseline="-25000"/>
          </a:p>
          <a:p>
            <a:pPr lvl="2" eaLnBrk="1" hangingPunct="1"/>
            <a:endParaRPr lang="en-US" sz="1400"/>
          </a:p>
          <a:p>
            <a:pPr lvl="2" eaLnBrk="1" hangingPunct="1"/>
            <a:r>
              <a:rPr lang="en-US"/>
              <a:t>6)  triphosphorus heptoxide			 </a:t>
            </a:r>
            <a:r>
              <a:rPr lang="en-US" baseline="30000"/>
              <a:t> </a:t>
            </a:r>
          </a:p>
          <a:p>
            <a:pPr lvl="2" eaLnBrk="1" hangingPunct="1"/>
            <a:endParaRPr lang="en-US" sz="1400" baseline="30000"/>
          </a:p>
          <a:p>
            <a:pPr eaLnBrk="1" hangingPunct="1"/>
            <a:r>
              <a:rPr lang="en-US"/>
              <a:t>	7)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					 	 </a:t>
            </a:r>
            <a:r>
              <a:rPr lang="en-US" baseline="30000"/>
              <a:t> </a:t>
            </a:r>
          </a:p>
          <a:p>
            <a:pPr eaLnBrk="1" hangingPunct="1"/>
            <a:endParaRPr lang="en-US" sz="1400" baseline="30000"/>
          </a:p>
          <a:p>
            <a:pPr eaLnBrk="1" hangingPunct="1"/>
            <a:r>
              <a:rPr lang="en-US" baseline="30000"/>
              <a:t>	</a:t>
            </a:r>
            <a:r>
              <a:rPr lang="en-US"/>
              <a:t>8)   molybdenum (VI) nitride 			 </a:t>
            </a:r>
            <a:r>
              <a:rPr lang="en-US" baseline="30000"/>
              <a:t> </a:t>
            </a:r>
            <a:endParaRPr lang="en-US"/>
          </a:p>
          <a:p>
            <a:pPr eaLnBrk="1" hangingPunct="1"/>
            <a:endParaRPr lang="en-US" sz="1400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9)  trinitrotoluene (TNT)… CH</a:t>
            </a:r>
            <a:r>
              <a:rPr lang="en-US" baseline="-25000"/>
              <a:t>3</a:t>
            </a:r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(NO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3		 </a:t>
            </a:r>
          </a:p>
          <a:p>
            <a:pPr eaLnBrk="1" hangingPunct="1"/>
            <a:endParaRPr lang="en-US" baseline="-25000"/>
          </a:p>
          <a:p>
            <a:pPr eaLnBrk="1" hangingPunct="1"/>
            <a:r>
              <a:rPr lang="en-US" baseline="-25000"/>
              <a:t>                   </a:t>
            </a:r>
            <a:r>
              <a:rPr lang="en-US"/>
              <a:t>10)  phosphoric acid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			</a:t>
            </a:r>
            <a:endParaRPr lang="en-US" baseline="30000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304800" y="6019800"/>
            <a:ext cx="825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Extra credit:  What is the formula for </a:t>
            </a:r>
            <a:r>
              <a:rPr lang="en-US">
                <a:solidFill>
                  <a:srgbClr val="006600"/>
                </a:solidFill>
              </a:rPr>
              <a:t>plumbic iodide?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666633"/>
                </a:solidFill>
              </a:rPr>
              <a:t>(Hint:  lead is Pb</a:t>
            </a:r>
            <a:r>
              <a:rPr lang="en-US" baseline="30000">
                <a:solidFill>
                  <a:srgbClr val="666633"/>
                </a:solidFill>
              </a:rPr>
              <a:t>2+</a:t>
            </a:r>
            <a:r>
              <a:rPr lang="en-US">
                <a:solidFill>
                  <a:srgbClr val="666633"/>
                </a:solidFill>
              </a:rPr>
              <a:t> or Pb</a:t>
            </a:r>
            <a:r>
              <a:rPr lang="en-US" baseline="30000">
                <a:solidFill>
                  <a:srgbClr val="666633"/>
                </a:solidFill>
              </a:rPr>
              <a:t>4+</a:t>
            </a:r>
            <a:r>
              <a:rPr lang="en-US">
                <a:solidFill>
                  <a:srgbClr val="666633"/>
                </a:solidFill>
              </a:rPr>
              <a:t>)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470775" y="228600"/>
            <a:ext cx="1444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1D1D"/>
                </a:solidFill>
                <a:latin typeface="Papyrus" pitchFamily="66" charset="0"/>
              </a:rPr>
              <a:t>Answer Key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419975" y="569913"/>
            <a:ext cx="70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Al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132638" y="1004888"/>
            <a:ext cx="1236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Mg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(PO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042150" y="2093913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barium oxide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864350" y="297180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nickel (III) sulfide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419975" y="25146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LiBr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553200" y="38862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dinitrogen pentoxide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315200" y="4281488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MoN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753745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8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486650" y="5029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21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453313" y="6338888"/>
            <a:ext cx="611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PbI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394575" y="3443288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-2500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39725" y="2589213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S F</a:t>
            </a:r>
            <a:r>
              <a:rPr lang="en-US" sz="2400" b="0" baseline="-25000"/>
              <a:t>6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44488" y="3081338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Fe (NO</a:t>
            </a:r>
            <a:r>
              <a:rPr lang="en-US" sz="2400" b="0" baseline="-25000"/>
              <a:t>3</a:t>
            </a:r>
            <a:r>
              <a:rPr lang="en-US" sz="2400" b="0"/>
              <a:t>)</a:t>
            </a:r>
            <a:r>
              <a:rPr lang="en-US" sz="2400" b="0" baseline="-25000"/>
              <a:t>3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65125" y="1185863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Ni</a:t>
            </a:r>
            <a:r>
              <a:rPr lang="en-US" sz="2400" b="0" baseline="-25000">
                <a:sym typeface="Wingdings" pitchFamily="2" charset="2"/>
              </a:rPr>
              <a:t>2</a:t>
            </a:r>
            <a:r>
              <a:rPr lang="en-US" sz="2400" b="0">
                <a:sym typeface="Wingdings" pitchFamily="2" charset="2"/>
              </a:rPr>
              <a:t> S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7188" y="1633538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N F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58775" y="2106613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Na BrO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44488" y="3570288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Sr SO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11125" y="122238"/>
            <a:ext cx="3617913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Names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36563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931988" y="733425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RN/GP/neither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16401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815138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2327275" y="258921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332038" y="308133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352675" y="11858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2344738" y="1633538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2346325" y="21066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2332038" y="35702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4573588" y="25892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4578350" y="30813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598988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591050" y="16335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4592638" y="2106613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4578350" y="357028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5788025" y="25892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sulfur hexafluoride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6086475" y="3081338"/>
            <a:ext cx="231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iron (III) nitrate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5948363" y="1185863"/>
            <a:ext cx="265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nickel (III) sulfide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5815013" y="1633538"/>
            <a:ext cx="290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nitrogen trifluoride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978525" y="2106613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sodium bromate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5915025" y="3570288"/>
            <a:ext cx="265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strontium sulfate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1185863" y="3116263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1038225" y="263207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1230313" y="214630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049338" y="1684338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1252538" y="1220788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1138238" y="361315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94222" grpId="0"/>
      <p:bldP spid="94223" grpId="0"/>
      <p:bldP spid="94224" grpId="0"/>
      <p:bldP spid="94225" grpId="0"/>
      <p:bldP spid="94226" grpId="0"/>
      <p:bldP spid="94227" grpId="0"/>
      <p:bldP spid="94228" grpId="0"/>
      <p:bldP spid="94229" grpId="0"/>
      <p:bldP spid="94230" grpId="0"/>
      <p:bldP spid="94231" grpId="0"/>
      <p:bldP spid="94232" grpId="0"/>
      <p:bldP spid="94233" grpId="0"/>
      <p:bldP spid="94234" grpId="0"/>
      <p:bldP spid="94235" grpId="0"/>
      <p:bldP spid="94236" grpId="0"/>
      <p:bldP spid="94237" grpId="0"/>
      <p:bldP spid="94238" grpId="0"/>
      <p:bldP spid="94239" grpId="0" animBg="1"/>
      <p:bldP spid="94240" grpId="0" animBg="1"/>
      <p:bldP spid="94241" grpId="0" animBg="1"/>
      <p:bldP spid="94242" grpId="0" animBg="1"/>
      <p:bldP spid="94243" grpId="0" animBg="1"/>
      <p:bldP spid="9424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5575" y="54483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oxygen difluoride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39725" y="2589213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zinc arsenate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44488" y="3081338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silver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65125" y="1185863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copper (II) phosphide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57188" y="1633538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lithium phosphate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58775" y="2106613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phosphorus triiodide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33375" y="4029075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dinitrogen pentasulfide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28613" y="4478338"/>
            <a:ext cx="233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tin (IV)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44488" y="3570288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sulfur dibromide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7638" y="122238"/>
            <a:ext cx="3971925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Formulas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44488" y="4959350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rubidium nitrite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44463" y="590708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iron (III) sulfite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39700" y="6356350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ammonium oxide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36563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2665413" y="733425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Charges matter?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518636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7373938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3883025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3887788" y="3081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3908425" y="118586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3900488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3902075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3876675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871913" y="4478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3887788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3887788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3887788" y="59070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3883025" y="6356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3887788" y="54483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5607050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5611813" y="3081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5632450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5624513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5626100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5600700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5595938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5611813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5611813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5589588" y="5895975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5584825" y="63452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5600700" y="5437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5275" name="Rectangle 43"/>
          <p:cNvSpPr>
            <a:spLocks noChangeArrowheads="1"/>
          </p:cNvSpPr>
          <p:nvPr/>
        </p:nvSpPr>
        <p:spPr bwMode="auto">
          <a:xfrm>
            <a:off x="7194550" y="25892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Zn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(AsO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7583488" y="3081338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Ag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7567613" y="1185863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Cu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7512050" y="1633538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Li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PO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7764463" y="210661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7626350" y="402907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2400" baseline="-25000">
                <a:solidFill>
                  <a:srgbClr val="FF0000"/>
                </a:solidFill>
              </a:rPr>
              <a:t>5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65" name="Rectangle 49"/>
          <p:cNvSpPr>
            <a:spLocks noChangeArrowheads="1"/>
          </p:cNvSpPr>
          <p:nvPr/>
        </p:nvSpPr>
        <p:spPr bwMode="auto">
          <a:xfrm>
            <a:off x="7529513" y="447833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7624763" y="3570288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SBr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67" name="Rectangle 51"/>
          <p:cNvSpPr>
            <a:spLocks noChangeArrowheads="1"/>
          </p:cNvSpPr>
          <p:nvPr/>
        </p:nvSpPr>
        <p:spPr bwMode="auto">
          <a:xfrm>
            <a:off x="7467600" y="4959350"/>
            <a:ext cx="116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RbNO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68" name="Rectangle 52"/>
          <p:cNvSpPr>
            <a:spLocks noChangeArrowheads="1"/>
          </p:cNvSpPr>
          <p:nvPr/>
        </p:nvSpPr>
        <p:spPr bwMode="auto">
          <a:xfrm>
            <a:off x="7275513" y="58959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Fe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(SO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69" name="Rectangle 53"/>
          <p:cNvSpPr>
            <a:spLocks noChangeArrowheads="1"/>
          </p:cNvSpPr>
          <p:nvPr/>
        </p:nvSpPr>
        <p:spPr bwMode="auto">
          <a:xfrm>
            <a:off x="7386638" y="6345238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(NH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70" name="Rectangle 54"/>
          <p:cNvSpPr>
            <a:spLocks noChangeArrowheads="1"/>
          </p:cNvSpPr>
          <p:nvPr/>
        </p:nvSpPr>
        <p:spPr bwMode="auto">
          <a:xfrm>
            <a:off x="7678738" y="54371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OF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44450" y="4030663"/>
            <a:ext cx="9009063" cy="282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/>
      <p:bldP spid="95252" grpId="0"/>
      <p:bldP spid="95253" grpId="0"/>
      <p:bldP spid="95254" grpId="0"/>
      <p:bldP spid="95255" grpId="0"/>
      <p:bldP spid="95258" grpId="0"/>
      <p:bldP spid="95263" grpId="0"/>
      <p:bldP spid="95264" grpId="0"/>
      <p:bldP spid="95265" grpId="0"/>
      <p:bldP spid="95266" grpId="0"/>
      <p:bldP spid="95267" grpId="0"/>
      <p:bldP spid="95270" grpId="0"/>
      <p:bldP spid="95275" grpId="0"/>
      <p:bldP spid="95276" grpId="0"/>
      <p:bldP spid="95277" grpId="0"/>
      <p:bldP spid="95278" grpId="0"/>
      <p:bldP spid="95279" grpId="0"/>
      <p:bldP spid="9528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33375" y="40290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S O</a:t>
            </a:r>
            <a:r>
              <a:rPr lang="en-US" sz="2400" b="0" baseline="-25000"/>
              <a:t>3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28613" y="4478338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Sn Br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1125" y="122238"/>
            <a:ext cx="3617913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Names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44488" y="4959350"/>
            <a:ext cx="147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K</a:t>
            </a:r>
            <a:r>
              <a:rPr lang="en-US" sz="2400" b="0" baseline="-25000"/>
              <a:t>3</a:t>
            </a:r>
            <a:r>
              <a:rPr lang="en-US" sz="2400" b="0"/>
              <a:t> PO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4463" y="5907088"/>
            <a:ext cx="131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C S</a:t>
            </a:r>
            <a:r>
              <a:rPr lang="en-US" sz="2400" b="0" baseline="-25000"/>
              <a:t>2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39700" y="635635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Cu F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55575" y="5448300"/>
            <a:ext cx="178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NH</a:t>
            </a:r>
            <a:r>
              <a:rPr lang="en-US" sz="2400" b="0" baseline="-25000"/>
              <a:t>4</a:t>
            </a:r>
            <a:r>
              <a:rPr lang="en-US" sz="2400" b="0"/>
              <a:t> OH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36563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931988" y="733425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RN/GP/neither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16401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815138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320925" y="402907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316163" y="447833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332038" y="49593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2332038" y="5907088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2327275" y="63563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2332038" y="54483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4567238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4562475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578350" y="4959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4556125" y="58959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4551363" y="63452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4567238" y="54371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6134100" y="4029075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sulfur trioxide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6027738" y="4478338"/>
            <a:ext cx="241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tin (IV) bromide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5578475" y="4959350"/>
            <a:ext cx="333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potassium phosphate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5964238" y="5895975"/>
            <a:ext cx="253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carbon disulfide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5842000" y="6345238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copper (I) 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5562600" y="5437188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ammonium hydroxide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1023938" y="407670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1171575" y="450532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1149350" y="5002213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1387475" y="5476875"/>
            <a:ext cx="608013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1025525" y="596265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1171575" y="638492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3970338" y="54371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/>
      <p:bldP spid="96270" grpId="0"/>
      <p:bldP spid="96271" grpId="0"/>
      <p:bldP spid="96272" grpId="0"/>
      <p:bldP spid="96273" grpId="0"/>
      <p:bldP spid="96274" grpId="0"/>
      <p:bldP spid="96275" grpId="0"/>
      <p:bldP spid="96276" grpId="0"/>
      <p:bldP spid="96277" grpId="0"/>
      <p:bldP spid="96278" grpId="0"/>
      <p:bldP spid="96279" grpId="0"/>
      <p:bldP spid="96280" grpId="0"/>
      <p:bldP spid="96281" grpId="0"/>
      <p:bldP spid="96282" grpId="0"/>
      <p:bldP spid="96283" grpId="0"/>
      <p:bldP spid="96284" grpId="0"/>
      <p:bldP spid="96285" grpId="0"/>
      <p:bldP spid="96286" grpId="0"/>
      <p:bldP spid="96287" grpId="0" animBg="1"/>
      <p:bldP spid="96288" grpId="0" animBg="1"/>
      <p:bldP spid="96289" grpId="0" animBg="1"/>
      <p:bldP spid="96290" grpId="0" animBg="1"/>
      <p:bldP spid="96291" grpId="0" animBg="1"/>
      <p:bldP spid="96292" grpId="0" animBg="1"/>
      <p:bldP spid="9629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5575" y="54483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oxygen difluoride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39725" y="2589213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zinc arsenate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488" y="3081338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silver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65125" y="1185863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copper (II) phosphide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57188" y="1633538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lithium phosphate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58775" y="2106613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phosphorus triiodide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33375" y="4029075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dinitrogen pentasulfide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28613" y="4478338"/>
            <a:ext cx="233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tin (IV)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44488" y="3570288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sulfur dibromide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47638" y="122238"/>
            <a:ext cx="3971925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Formulas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44488" y="4959350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rubidium nitrite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44463" y="590708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iron (III) sulfite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139700" y="6356350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ammonium oxide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36563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665413" y="733425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Charges matter?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518636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7373938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3883025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3887788" y="3081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3908425" y="118586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3900488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902075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3876675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3871913" y="4478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3887788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3887788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3887788" y="59070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883025" y="6356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3887788" y="54483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5607050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611813" y="3081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5632450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624513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5626100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5600700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5595938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5611813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5611813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5589588" y="5895975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5584825" y="63452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5600700" y="5437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7194550" y="25892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Zn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(AsO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7583488" y="3081338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Ag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7567613" y="1185863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Cu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7512050" y="1633538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Li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PO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7764463" y="210661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626350" y="402907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2400" baseline="-25000">
                <a:solidFill>
                  <a:srgbClr val="FF0000"/>
                </a:solidFill>
              </a:rPr>
              <a:t>5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7529513" y="447833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7624763" y="3570288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SBr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7467600" y="4959350"/>
            <a:ext cx="116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RbNO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7332" name="Rectangle 52"/>
          <p:cNvSpPr>
            <a:spLocks noChangeArrowheads="1"/>
          </p:cNvSpPr>
          <p:nvPr/>
        </p:nvSpPr>
        <p:spPr bwMode="auto">
          <a:xfrm>
            <a:off x="7275513" y="58959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Fe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(SO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7333" name="Rectangle 53"/>
          <p:cNvSpPr>
            <a:spLocks noChangeArrowheads="1"/>
          </p:cNvSpPr>
          <p:nvPr/>
        </p:nvSpPr>
        <p:spPr bwMode="auto">
          <a:xfrm>
            <a:off x="7386638" y="6345238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(NH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7334" name="Rectangle 54"/>
          <p:cNvSpPr>
            <a:spLocks noChangeArrowheads="1"/>
          </p:cNvSpPr>
          <p:nvPr/>
        </p:nvSpPr>
        <p:spPr bwMode="auto">
          <a:xfrm>
            <a:off x="7678738" y="54371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OF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0" y="1185863"/>
            <a:ext cx="9009063" cy="282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4" grpId="0"/>
      <p:bldP spid="97305" grpId="0"/>
      <p:bldP spid="97307" grpId="0"/>
      <p:bldP spid="97308" grpId="0"/>
      <p:bldP spid="97309" grpId="0"/>
      <p:bldP spid="97310" grpId="0"/>
      <p:bldP spid="97316" grpId="0"/>
      <p:bldP spid="97317" grpId="0"/>
      <p:bldP spid="97319" grpId="0"/>
      <p:bldP spid="97320" grpId="0"/>
      <p:bldP spid="97321" grpId="0"/>
      <p:bldP spid="97322" grpId="0"/>
      <p:bldP spid="97328" grpId="0"/>
      <p:bldP spid="97329" grpId="0"/>
      <p:bldP spid="97331" grpId="0"/>
      <p:bldP spid="97332" grpId="0"/>
      <p:bldP spid="97333" grpId="0"/>
      <p:bldP spid="973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5949950" y="4208463"/>
            <a:ext cx="1176338" cy="235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920750" y="238125"/>
            <a:ext cx="7735888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Writing Formulas of Ionic Compounds</a:t>
            </a:r>
            <a:r>
              <a:rPr lang="en-US" sz="32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88925" y="974725"/>
            <a:ext cx="30305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0" u="sng">
                <a:solidFill>
                  <a:srgbClr val="0000FF"/>
                </a:solidFill>
              </a:rPr>
              <a:t>chemical formula</a:t>
            </a:r>
            <a:r>
              <a:rPr lang="en-US" sz="2800" b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92138" y="2482850"/>
            <a:ext cx="7729537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To write an ionic compound’s formula, we need: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871538" y="3049588"/>
            <a:ext cx="3922712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1. the two types of ions 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79475" y="3557588"/>
            <a:ext cx="43037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2. the charge on each ion 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895475" y="4267200"/>
            <a:ext cx="263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3399"/>
                </a:solidFill>
              </a:rPr>
              <a:t>Na</a:t>
            </a:r>
            <a:r>
              <a:rPr lang="en-US" sz="2800" b="0" baseline="30000">
                <a:solidFill>
                  <a:srgbClr val="FF3399"/>
                </a:solidFill>
              </a:rPr>
              <a:t>+</a:t>
            </a:r>
            <a:r>
              <a:rPr lang="en-US" sz="2800" b="0">
                <a:solidFill>
                  <a:srgbClr val="FF0000"/>
                </a:solidFill>
              </a:rPr>
              <a:t>  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   </a:t>
            </a:r>
            <a:r>
              <a:rPr lang="en-US" sz="2800" b="0">
                <a:solidFill>
                  <a:srgbClr val="0000FF"/>
                </a:solidFill>
              </a:rPr>
              <a:t>F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873250" y="4879975"/>
            <a:ext cx="302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3399"/>
                </a:solidFill>
              </a:rPr>
              <a:t>Ba</a:t>
            </a:r>
            <a:r>
              <a:rPr lang="en-US" sz="2800" b="0" baseline="30000">
                <a:solidFill>
                  <a:srgbClr val="FF3399"/>
                </a:solidFill>
              </a:rPr>
              <a:t>2+</a:t>
            </a:r>
            <a:r>
              <a:rPr lang="en-US" sz="2800" b="0">
                <a:solidFill>
                  <a:srgbClr val="FF0000"/>
                </a:solidFill>
              </a:rPr>
              <a:t>  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   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865313" y="5445125"/>
            <a:ext cx="292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3399"/>
                </a:solidFill>
              </a:rPr>
              <a:t>Na</a:t>
            </a:r>
            <a:r>
              <a:rPr lang="en-US" sz="2800" b="0" baseline="30000">
                <a:solidFill>
                  <a:srgbClr val="FF3399"/>
                </a:solidFill>
              </a:rPr>
              <a:t>+</a:t>
            </a:r>
            <a:r>
              <a:rPr lang="en-US" sz="2800" b="0">
                <a:solidFill>
                  <a:srgbClr val="FF0000"/>
                </a:solidFill>
              </a:rPr>
              <a:t>  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   </a:t>
            </a:r>
            <a:r>
              <a:rPr lang="en-US" sz="2800" b="0">
                <a:solidFill>
                  <a:srgbClr val="0000FF"/>
                </a:solidFill>
              </a:rPr>
              <a:t>O</a:t>
            </a:r>
            <a:r>
              <a:rPr lang="en-US" sz="2800" b="0" baseline="30000">
                <a:solidFill>
                  <a:srgbClr val="0000FF"/>
                </a:solidFill>
              </a:rPr>
              <a:t>2–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862138" y="5994400"/>
            <a:ext cx="284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3399"/>
                </a:solidFill>
              </a:rPr>
              <a:t>Ba</a:t>
            </a:r>
            <a:r>
              <a:rPr lang="en-US" sz="2800" b="0" baseline="30000">
                <a:solidFill>
                  <a:srgbClr val="FF3399"/>
                </a:solidFill>
              </a:rPr>
              <a:t>2+</a:t>
            </a:r>
            <a:r>
              <a:rPr lang="en-US" sz="2800" b="0">
                <a:solidFill>
                  <a:srgbClr val="FF0000"/>
                </a:solidFill>
              </a:rPr>
              <a:t>   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0000"/>
                </a:solidFill>
              </a:rPr>
              <a:t>     </a:t>
            </a:r>
            <a:r>
              <a:rPr lang="en-US" sz="2800" b="0">
                <a:solidFill>
                  <a:srgbClr val="0000FF"/>
                </a:solidFill>
              </a:rPr>
              <a:t>F</a:t>
            </a:r>
            <a:r>
              <a:rPr lang="en-US" sz="2800" b="0" baseline="30000">
                <a:solidFill>
                  <a:srgbClr val="0000FF"/>
                </a:solidFill>
              </a:rPr>
              <a:t>–</a:t>
            </a:r>
            <a:r>
              <a:rPr lang="en-US" sz="28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971800" y="1398588"/>
            <a:ext cx="3768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shows types of atoms</a:t>
            </a:r>
          </a:p>
          <a:p>
            <a:r>
              <a:rPr lang="en-US" sz="2800" b="0"/>
              <a:t>and how many of each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5907088" y="4265613"/>
            <a:ext cx="1222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00FF"/>
                </a:solidFill>
              </a:rPr>
              <a:t>Na</a:t>
            </a:r>
            <a:r>
              <a:rPr lang="en-US" sz="2800" b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5976938" y="4875213"/>
            <a:ext cx="1062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5862638" y="5440363"/>
            <a:ext cx="1323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00FF"/>
                </a:solidFill>
              </a:rPr>
              <a:t>Na</a:t>
            </a:r>
            <a:r>
              <a:rPr lang="en-US" sz="2800" b="0" baseline="-25000"/>
              <a:t>2</a:t>
            </a:r>
            <a:r>
              <a:rPr lang="en-US" sz="2800" b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5978525" y="5992813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00FF"/>
                </a:solidFill>
              </a:rPr>
              <a:t>Ba</a:t>
            </a:r>
            <a:r>
              <a:rPr lang="en-US" sz="2800" b="0">
                <a:solidFill>
                  <a:srgbClr val="0000FF"/>
                </a:solidFill>
              </a:rPr>
              <a:t>F</a:t>
            </a:r>
            <a:r>
              <a:rPr lang="en-US" sz="2800" b="0" baseline="-25000"/>
              <a:t>2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4810125" y="3060700"/>
            <a:ext cx="433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(i.e., </a:t>
            </a:r>
            <a:r>
              <a:rPr lang="en-US" sz="2800" b="0">
                <a:solidFill>
                  <a:srgbClr val="FF3399"/>
                </a:solidFill>
              </a:rPr>
              <a:t>cations </a:t>
            </a:r>
            <a:r>
              <a:rPr lang="en-US" sz="2800" b="0"/>
              <a:t>and</a:t>
            </a:r>
            <a:r>
              <a:rPr lang="en-US" sz="2800" b="0">
                <a:solidFill>
                  <a:srgbClr val="FF3399"/>
                </a:solidFill>
              </a:rPr>
              <a:t> </a:t>
            </a:r>
            <a:r>
              <a:rPr lang="en-US" sz="2800" b="0">
                <a:solidFill>
                  <a:srgbClr val="0000FF"/>
                </a:solidFill>
              </a:rPr>
              <a:t>anions</a:t>
            </a:r>
            <a:r>
              <a:rPr lang="en-US" sz="2800" b="0"/>
              <a:t>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244850" y="949325"/>
            <a:ext cx="5526088" cy="1362075"/>
            <a:chOff x="2044" y="598"/>
            <a:chExt cx="3481" cy="858"/>
          </a:xfrm>
        </p:grpSpPr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2044" y="614"/>
              <a:ext cx="210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0"/>
                <a:t>has neutral charge; </a:t>
              </a:r>
            </a:p>
          </p:txBody>
        </p:sp>
        <p:pic>
          <p:nvPicPr>
            <p:cNvPr id="10260" name="Picture 31" descr="j042574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1" y="598"/>
              <a:ext cx="1224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6" grpId="0" animBg="1"/>
      <p:bldP spid="58376" grpId="0" animBg="1"/>
      <p:bldP spid="58377" grpId="0" animBg="1"/>
      <p:bldP spid="58378" grpId="0" animBg="1"/>
      <p:bldP spid="58379" grpId="0"/>
      <p:bldP spid="58380" grpId="0"/>
      <p:bldP spid="58381" grpId="0"/>
      <p:bldP spid="58382" grpId="0"/>
      <p:bldP spid="58384" grpId="0"/>
      <p:bldP spid="58388" grpId="0"/>
      <p:bldP spid="58389" grpId="0"/>
      <p:bldP spid="58390" grpId="0"/>
      <p:bldP spid="58391" grpId="0"/>
      <p:bldP spid="5839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5575" y="54483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oxygen difluoride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39725" y="2589213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zinc arsenate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44488" y="3081338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silver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65125" y="1185863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copper (II) phosphide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57188" y="1633538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lithium phosphate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58775" y="2106613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phosphorus triiodide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33375" y="4029075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dinitrogen pentasulfide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28613" y="4478338"/>
            <a:ext cx="233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tin (IV)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44488" y="3570288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sulfur dibromide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47638" y="122238"/>
            <a:ext cx="3971925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Formulas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44488" y="4959350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rubidium nitrite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44463" y="590708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iron (III) sulfite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39700" y="6356350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ammonium oxide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36563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665413" y="733425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Charges matter?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18636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7373938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3883025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887788" y="3081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3908425" y="118586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3900488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3902075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3876675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3871913" y="4478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3887788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3887788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3887788" y="59070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3883025" y="6356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3887788" y="54483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5607050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611813" y="3081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5632450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624513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5626100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5600700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5595938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611813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5611813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5589588" y="5895975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584825" y="63452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6" name="Rectangle 42"/>
          <p:cNvSpPr>
            <a:spLocks noChangeArrowheads="1"/>
          </p:cNvSpPr>
          <p:nvPr/>
        </p:nvSpPr>
        <p:spPr bwMode="auto">
          <a:xfrm>
            <a:off x="5600700" y="5437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7194550" y="25892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Zn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(AsO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7583488" y="3081338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Ag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7567613" y="1185863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Cu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7512050" y="1633538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Li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PO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7764463" y="210661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98352" name="Rectangle 48"/>
          <p:cNvSpPr>
            <a:spLocks noChangeArrowheads="1"/>
          </p:cNvSpPr>
          <p:nvPr/>
        </p:nvSpPr>
        <p:spPr bwMode="auto">
          <a:xfrm>
            <a:off x="7626350" y="402907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2400" baseline="-25000">
                <a:solidFill>
                  <a:srgbClr val="FF0000"/>
                </a:solidFill>
              </a:rPr>
              <a:t>5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3" name="Rectangle 49"/>
          <p:cNvSpPr>
            <a:spLocks noChangeArrowheads="1"/>
          </p:cNvSpPr>
          <p:nvPr/>
        </p:nvSpPr>
        <p:spPr bwMode="auto">
          <a:xfrm>
            <a:off x="7529513" y="447833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4" name="Rectangle 50"/>
          <p:cNvSpPr>
            <a:spLocks noChangeArrowheads="1"/>
          </p:cNvSpPr>
          <p:nvPr/>
        </p:nvSpPr>
        <p:spPr bwMode="auto">
          <a:xfrm>
            <a:off x="7624763" y="3570288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SBr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5" name="Rectangle 51"/>
          <p:cNvSpPr>
            <a:spLocks noChangeArrowheads="1"/>
          </p:cNvSpPr>
          <p:nvPr/>
        </p:nvSpPr>
        <p:spPr bwMode="auto">
          <a:xfrm>
            <a:off x="7467600" y="4959350"/>
            <a:ext cx="116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RbNO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6" name="Rectangle 52"/>
          <p:cNvSpPr>
            <a:spLocks noChangeArrowheads="1"/>
          </p:cNvSpPr>
          <p:nvPr/>
        </p:nvSpPr>
        <p:spPr bwMode="auto">
          <a:xfrm>
            <a:off x="7275513" y="58959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Fe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(SO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7" name="Rectangle 53"/>
          <p:cNvSpPr>
            <a:spLocks noChangeArrowheads="1"/>
          </p:cNvSpPr>
          <p:nvPr/>
        </p:nvSpPr>
        <p:spPr bwMode="auto">
          <a:xfrm>
            <a:off x="7386638" y="6345238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(NH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8358" name="Rectangle 54"/>
          <p:cNvSpPr>
            <a:spLocks noChangeArrowheads="1"/>
          </p:cNvSpPr>
          <p:nvPr/>
        </p:nvSpPr>
        <p:spPr bwMode="auto">
          <a:xfrm>
            <a:off x="7678738" y="54371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OF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8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8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3" grpId="0"/>
      <p:bldP spid="98324" grpId="0"/>
      <p:bldP spid="98325" grpId="0"/>
      <p:bldP spid="98326" grpId="0"/>
      <p:bldP spid="98327" grpId="0"/>
      <p:bldP spid="98328" grpId="0"/>
      <p:bldP spid="98329" grpId="0"/>
      <p:bldP spid="98330" grpId="0"/>
      <p:bldP spid="98331" grpId="0"/>
      <p:bldP spid="98332" grpId="0"/>
      <p:bldP spid="98333" grpId="0"/>
      <p:bldP spid="98334" grpId="0"/>
      <p:bldP spid="98335" grpId="0"/>
      <p:bldP spid="98336" grpId="0"/>
      <p:bldP spid="98337" grpId="0"/>
      <p:bldP spid="98338" grpId="0"/>
      <p:bldP spid="98339" grpId="0"/>
      <p:bldP spid="98340" grpId="0"/>
      <p:bldP spid="98341" grpId="0"/>
      <p:bldP spid="98342" grpId="0"/>
      <p:bldP spid="98343" grpId="0"/>
      <p:bldP spid="98344" grpId="0"/>
      <p:bldP spid="98345" grpId="0"/>
      <p:bldP spid="98346" grpId="0"/>
      <p:bldP spid="98347" grpId="0"/>
      <p:bldP spid="98348" grpId="0"/>
      <p:bldP spid="98349" grpId="0"/>
      <p:bldP spid="98350" grpId="0"/>
      <p:bldP spid="98351" grpId="0"/>
      <p:bldP spid="98352" grpId="0"/>
      <p:bldP spid="98353" grpId="0"/>
      <p:bldP spid="98354" grpId="0"/>
      <p:bldP spid="98355" grpId="0"/>
      <p:bldP spid="98356" grpId="0"/>
      <p:bldP spid="98357" grpId="0"/>
      <p:bldP spid="9835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39725" y="2589213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S F</a:t>
            </a:r>
            <a:r>
              <a:rPr lang="en-US" sz="2400" b="0" baseline="-25000"/>
              <a:t>6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44488" y="3081338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Fe (NO</a:t>
            </a:r>
            <a:r>
              <a:rPr lang="en-US" sz="2400" b="0" baseline="-25000"/>
              <a:t>3</a:t>
            </a:r>
            <a:r>
              <a:rPr lang="en-US" sz="2400" b="0"/>
              <a:t>)</a:t>
            </a:r>
            <a:r>
              <a:rPr lang="en-US" sz="2400" b="0" baseline="-25000"/>
              <a:t>3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65125" y="1185863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Ni</a:t>
            </a:r>
            <a:r>
              <a:rPr lang="en-US" sz="2400" b="0" baseline="-25000">
                <a:sym typeface="Wingdings" pitchFamily="2" charset="2"/>
              </a:rPr>
              <a:t>2</a:t>
            </a:r>
            <a:r>
              <a:rPr lang="en-US" sz="2400" b="0">
                <a:sym typeface="Wingdings" pitchFamily="2" charset="2"/>
              </a:rPr>
              <a:t> S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57188" y="1633538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N F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58775" y="2106613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Na BrO</a:t>
            </a:r>
            <a:r>
              <a:rPr lang="en-US" sz="2400" b="0" baseline="-25000">
                <a:sym typeface="Wingdings" pitchFamily="2" charset="2"/>
              </a:rPr>
              <a:t>3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33375" y="40290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S O</a:t>
            </a:r>
            <a:r>
              <a:rPr lang="en-US" sz="2400" b="0" baseline="-25000"/>
              <a:t>3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28613" y="4478338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Sn Br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44488" y="3570288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Sr SO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11125" y="122238"/>
            <a:ext cx="3617913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Names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44488" y="4959350"/>
            <a:ext cx="147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K</a:t>
            </a:r>
            <a:r>
              <a:rPr lang="en-US" sz="2400" b="0" baseline="-25000"/>
              <a:t>3</a:t>
            </a:r>
            <a:r>
              <a:rPr lang="en-US" sz="2400" b="0"/>
              <a:t> PO</a:t>
            </a:r>
            <a:r>
              <a:rPr lang="en-US" sz="2400" b="0" baseline="-25000"/>
              <a:t>4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44463" y="5907088"/>
            <a:ext cx="131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C S</a:t>
            </a:r>
            <a:r>
              <a:rPr lang="en-US" sz="2400" b="0" baseline="-25000"/>
              <a:t>2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39700" y="635635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Cu F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155575" y="5448300"/>
            <a:ext cx="178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NH</a:t>
            </a:r>
            <a:r>
              <a:rPr lang="en-US" sz="2400" b="0" baseline="-25000"/>
              <a:t>4</a:t>
            </a:r>
            <a:r>
              <a:rPr lang="en-US" sz="2400" b="0"/>
              <a:t> OH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36563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931988" y="733425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RN/GP/neither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4164013" y="360363"/>
            <a:ext cx="1706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6815138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2327275" y="258921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2332038" y="308133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2352675" y="11858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2344738" y="1633538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2346325" y="21066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320925" y="402907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2316163" y="447833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2332038" y="35702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2332038" y="49593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2332038" y="5907088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GP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2327275" y="63563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RN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2332038" y="54483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neither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4573588" y="25892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4578350" y="30813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4598988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4591050" y="16335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4592638" y="2106613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4567238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4562475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4578350" y="357028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578350" y="4959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8" name="Rectangle 40"/>
          <p:cNvSpPr>
            <a:spLocks noChangeArrowheads="1"/>
          </p:cNvSpPr>
          <p:nvPr/>
        </p:nvSpPr>
        <p:spPr bwMode="auto">
          <a:xfrm>
            <a:off x="4556125" y="58959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69" name="Rectangle 41"/>
          <p:cNvSpPr>
            <a:spLocks noChangeArrowheads="1"/>
          </p:cNvSpPr>
          <p:nvPr/>
        </p:nvSpPr>
        <p:spPr bwMode="auto">
          <a:xfrm>
            <a:off x="4551363" y="63452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70" name="Rectangle 42"/>
          <p:cNvSpPr>
            <a:spLocks noChangeArrowheads="1"/>
          </p:cNvSpPr>
          <p:nvPr/>
        </p:nvSpPr>
        <p:spPr bwMode="auto">
          <a:xfrm>
            <a:off x="4567238" y="54371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99371" name="Rectangle 43"/>
          <p:cNvSpPr>
            <a:spLocks noChangeArrowheads="1"/>
          </p:cNvSpPr>
          <p:nvPr/>
        </p:nvSpPr>
        <p:spPr bwMode="auto">
          <a:xfrm>
            <a:off x="5788025" y="25892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sulfur hexafluoride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6086475" y="3081338"/>
            <a:ext cx="231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iron (III) nitrate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3" name="Rectangle 45"/>
          <p:cNvSpPr>
            <a:spLocks noChangeArrowheads="1"/>
          </p:cNvSpPr>
          <p:nvPr/>
        </p:nvSpPr>
        <p:spPr bwMode="auto">
          <a:xfrm>
            <a:off x="5948363" y="1185863"/>
            <a:ext cx="265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nickel (III) sulfide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4" name="Rectangle 46"/>
          <p:cNvSpPr>
            <a:spLocks noChangeArrowheads="1"/>
          </p:cNvSpPr>
          <p:nvPr/>
        </p:nvSpPr>
        <p:spPr bwMode="auto">
          <a:xfrm>
            <a:off x="5815013" y="1633538"/>
            <a:ext cx="290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nitrogen trifluoride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5" name="Rectangle 47"/>
          <p:cNvSpPr>
            <a:spLocks noChangeArrowheads="1"/>
          </p:cNvSpPr>
          <p:nvPr/>
        </p:nvSpPr>
        <p:spPr bwMode="auto">
          <a:xfrm>
            <a:off x="5978525" y="2106613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sodium bromate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6" name="Rectangle 48"/>
          <p:cNvSpPr>
            <a:spLocks noChangeArrowheads="1"/>
          </p:cNvSpPr>
          <p:nvPr/>
        </p:nvSpPr>
        <p:spPr bwMode="auto">
          <a:xfrm>
            <a:off x="6134100" y="4029075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sulfur trioxide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7" name="Rectangle 49"/>
          <p:cNvSpPr>
            <a:spLocks noChangeArrowheads="1"/>
          </p:cNvSpPr>
          <p:nvPr/>
        </p:nvSpPr>
        <p:spPr bwMode="auto">
          <a:xfrm>
            <a:off x="6027738" y="4478338"/>
            <a:ext cx="241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tin (IV) bromide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8" name="Rectangle 50"/>
          <p:cNvSpPr>
            <a:spLocks noChangeArrowheads="1"/>
          </p:cNvSpPr>
          <p:nvPr/>
        </p:nvSpPr>
        <p:spPr bwMode="auto">
          <a:xfrm>
            <a:off x="5915025" y="3570288"/>
            <a:ext cx="265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strontium sulfate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79" name="Rectangle 51"/>
          <p:cNvSpPr>
            <a:spLocks noChangeArrowheads="1"/>
          </p:cNvSpPr>
          <p:nvPr/>
        </p:nvSpPr>
        <p:spPr bwMode="auto">
          <a:xfrm>
            <a:off x="5578475" y="4959350"/>
            <a:ext cx="333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potassium phosphate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80" name="Rectangle 52"/>
          <p:cNvSpPr>
            <a:spLocks noChangeArrowheads="1"/>
          </p:cNvSpPr>
          <p:nvPr/>
        </p:nvSpPr>
        <p:spPr bwMode="auto">
          <a:xfrm>
            <a:off x="5964238" y="5895975"/>
            <a:ext cx="253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carbon disulfide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81" name="Rectangle 53"/>
          <p:cNvSpPr>
            <a:spLocks noChangeArrowheads="1"/>
          </p:cNvSpPr>
          <p:nvPr/>
        </p:nvSpPr>
        <p:spPr bwMode="auto">
          <a:xfrm>
            <a:off x="5842000" y="6345238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copper (I) fluoride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82" name="Rectangle 54"/>
          <p:cNvSpPr>
            <a:spLocks noChangeArrowheads="1"/>
          </p:cNvSpPr>
          <p:nvPr/>
        </p:nvSpPr>
        <p:spPr bwMode="auto">
          <a:xfrm>
            <a:off x="5562600" y="5437188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ammonium hydroxide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9383" name="Rectangle 55"/>
          <p:cNvSpPr>
            <a:spLocks noChangeArrowheads="1"/>
          </p:cNvSpPr>
          <p:nvPr/>
        </p:nvSpPr>
        <p:spPr bwMode="auto">
          <a:xfrm>
            <a:off x="1185863" y="3116263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4" name="Rectangle 56"/>
          <p:cNvSpPr>
            <a:spLocks noChangeArrowheads="1"/>
          </p:cNvSpPr>
          <p:nvPr/>
        </p:nvSpPr>
        <p:spPr bwMode="auto">
          <a:xfrm>
            <a:off x="1038225" y="263207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5" name="Rectangle 57"/>
          <p:cNvSpPr>
            <a:spLocks noChangeArrowheads="1"/>
          </p:cNvSpPr>
          <p:nvPr/>
        </p:nvSpPr>
        <p:spPr bwMode="auto">
          <a:xfrm>
            <a:off x="1230313" y="214630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1049338" y="1684338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7" name="Rectangle 59"/>
          <p:cNvSpPr>
            <a:spLocks noChangeArrowheads="1"/>
          </p:cNvSpPr>
          <p:nvPr/>
        </p:nvSpPr>
        <p:spPr bwMode="auto">
          <a:xfrm>
            <a:off x="1252538" y="1220788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8" name="Rectangle 60"/>
          <p:cNvSpPr>
            <a:spLocks noChangeArrowheads="1"/>
          </p:cNvSpPr>
          <p:nvPr/>
        </p:nvSpPr>
        <p:spPr bwMode="auto">
          <a:xfrm>
            <a:off x="1138238" y="361315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89" name="Rectangle 61"/>
          <p:cNvSpPr>
            <a:spLocks noChangeArrowheads="1"/>
          </p:cNvSpPr>
          <p:nvPr/>
        </p:nvSpPr>
        <p:spPr bwMode="auto">
          <a:xfrm>
            <a:off x="1023938" y="407670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90" name="Rectangle 62"/>
          <p:cNvSpPr>
            <a:spLocks noChangeArrowheads="1"/>
          </p:cNvSpPr>
          <p:nvPr/>
        </p:nvSpPr>
        <p:spPr bwMode="auto">
          <a:xfrm>
            <a:off x="1171575" y="450532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91" name="Rectangle 63"/>
          <p:cNvSpPr>
            <a:spLocks noChangeArrowheads="1"/>
          </p:cNvSpPr>
          <p:nvPr/>
        </p:nvSpPr>
        <p:spPr bwMode="auto">
          <a:xfrm>
            <a:off x="1149350" y="5002213"/>
            <a:ext cx="958850" cy="417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92" name="Rectangle 64"/>
          <p:cNvSpPr>
            <a:spLocks noChangeArrowheads="1"/>
          </p:cNvSpPr>
          <p:nvPr/>
        </p:nvSpPr>
        <p:spPr bwMode="auto">
          <a:xfrm>
            <a:off x="1387475" y="5476875"/>
            <a:ext cx="608013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93" name="Rectangle 65"/>
          <p:cNvSpPr>
            <a:spLocks noChangeArrowheads="1"/>
          </p:cNvSpPr>
          <p:nvPr/>
        </p:nvSpPr>
        <p:spPr bwMode="auto">
          <a:xfrm>
            <a:off x="1025525" y="5962650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94" name="Rectangle 66"/>
          <p:cNvSpPr>
            <a:spLocks noChangeArrowheads="1"/>
          </p:cNvSpPr>
          <p:nvPr/>
        </p:nvSpPr>
        <p:spPr bwMode="auto">
          <a:xfrm>
            <a:off x="1171575" y="6384925"/>
            <a:ext cx="9588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9" name="Rectangle 67"/>
          <p:cNvSpPr>
            <a:spLocks noChangeArrowheads="1"/>
          </p:cNvSpPr>
          <p:nvPr/>
        </p:nvSpPr>
        <p:spPr bwMode="auto">
          <a:xfrm>
            <a:off x="0" y="3995738"/>
            <a:ext cx="9144000" cy="2862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99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9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9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9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6" dur="500"/>
                                        <p:tgtEl>
                                          <p:spTgt spid="9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9" dur="500"/>
                                        <p:tgtEl>
                                          <p:spTgt spid="99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2" dur="500"/>
                                        <p:tgtEl>
                                          <p:spTgt spid="9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5" dur="500"/>
                                        <p:tgtEl>
                                          <p:spTgt spid="9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8" dur="500"/>
                                        <p:tgtEl>
                                          <p:spTgt spid="9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1" dur="500"/>
                                        <p:tgtEl>
                                          <p:spTgt spid="9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7" grpId="0"/>
      <p:bldP spid="99348" grpId="0"/>
      <p:bldP spid="99349" grpId="0"/>
      <p:bldP spid="99350" grpId="0"/>
      <p:bldP spid="99351" grpId="0"/>
      <p:bldP spid="99352" grpId="0"/>
      <p:bldP spid="99353" grpId="0"/>
      <p:bldP spid="99354" grpId="0"/>
      <p:bldP spid="99355" grpId="0"/>
      <p:bldP spid="99356" grpId="0"/>
      <p:bldP spid="99357" grpId="0"/>
      <p:bldP spid="99358" grpId="0"/>
      <p:bldP spid="99359" grpId="0"/>
      <p:bldP spid="99360" grpId="0"/>
      <p:bldP spid="99361" grpId="0"/>
      <p:bldP spid="99362" grpId="0"/>
      <p:bldP spid="99363" grpId="0"/>
      <p:bldP spid="99364" grpId="0"/>
      <p:bldP spid="99365" grpId="0"/>
      <p:bldP spid="99366" grpId="0"/>
      <p:bldP spid="99367" grpId="0"/>
      <p:bldP spid="99368" grpId="0"/>
      <p:bldP spid="99369" grpId="0"/>
      <p:bldP spid="99370" grpId="0"/>
      <p:bldP spid="99371" grpId="0"/>
      <p:bldP spid="99372" grpId="0"/>
      <p:bldP spid="99373" grpId="0"/>
      <p:bldP spid="99374" grpId="0"/>
      <p:bldP spid="99375" grpId="0"/>
      <p:bldP spid="99376" grpId="0"/>
      <p:bldP spid="99377" grpId="0"/>
      <p:bldP spid="99378" grpId="0"/>
      <p:bldP spid="99379" grpId="0"/>
      <p:bldP spid="99380" grpId="0"/>
      <p:bldP spid="99381" grpId="0"/>
      <p:bldP spid="99382" grpId="0"/>
      <p:bldP spid="99383" grpId="0" animBg="1"/>
      <p:bldP spid="99384" grpId="0" animBg="1"/>
      <p:bldP spid="99385" grpId="0" animBg="1"/>
      <p:bldP spid="99386" grpId="0" animBg="1"/>
      <p:bldP spid="99387" grpId="0" animBg="1"/>
      <p:bldP spid="99388" grpId="0" animBg="1"/>
      <p:bldP spid="99389" grpId="0" animBg="1"/>
      <p:bldP spid="99390" grpId="0" animBg="1"/>
      <p:bldP spid="99391" grpId="0" animBg="1"/>
      <p:bldP spid="99392" grpId="0" animBg="1"/>
      <p:bldP spid="99393" grpId="0" animBg="1"/>
      <p:bldP spid="9939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5575" y="54483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10. oxygen difluoride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39725" y="2589213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4. zinc arsenate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44488" y="3081338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5. silver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65125" y="1185863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1. copper (II) phosphide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57188" y="1633538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2. lithium phosphate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8775" y="2106613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3. phosphorus triiodide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33375" y="4029075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7. dinitrogen pentasulfide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28613" y="4478338"/>
            <a:ext cx="233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8. tin (IV) nitride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44488" y="3570288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6. sulfur dibromide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47638" y="122238"/>
            <a:ext cx="3971925" cy="538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  <a:sym typeface="Wingdings" pitchFamily="2" charset="2"/>
              </a:rPr>
              <a:t>Writing Chemical Formulas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44488" y="4959350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9. rubidium nitrite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44463" y="590708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11. iron (III) sulfite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139700" y="6356350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12. ammonium oxide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36563" y="7334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Name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2665413" y="733425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Charges matter?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5403850" y="360363"/>
            <a:ext cx="1706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ym typeface="Wingdings" pitchFamily="2" charset="2"/>
              </a:rPr>
              <a:t>Use poly.</a:t>
            </a:r>
          </a:p>
          <a:p>
            <a:pPr algn="ctr"/>
            <a:r>
              <a:rPr lang="en-US" sz="2400">
                <a:sym typeface="Wingdings" pitchFamily="2" charset="2"/>
              </a:rPr>
              <a:t>ion sheet?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7373938" y="733425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Formula</a:t>
            </a:r>
            <a:endParaRPr lang="en-US" sz="2400" baseline="-25000">
              <a:sym typeface="Wingdings" pitchFamily="2" charset="2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3883025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3887788" y="3081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3908425" y="118586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3900488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3902075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3876675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3871913" y="44783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3887788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3887788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3887788" y="590708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3883025" y="635635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3887788" y="54483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5607050" y="25892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5611813" y="3081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5632450" y="1185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5624513" y="1633538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626100" y="21066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>
                <a:sym typeface="Wingdings" pitchFamily="2" charset="2"/>
              </a:rPr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5600700" y="4029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5595938" y="4478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611813" y="35702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5611813" y="49593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5589588" y="5895975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584825" y="634523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yes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4" name="Rectangle 42"/>
          <p:cNvSpPr>
            <a:spLocks noChangeArrowheads="1"/>
          </p:cNvSpPr>
          <p:nvPr/>
        </p:nvSpPr>
        <p:spPr bwMode="auto">
          <a:xfrm>
            <a:off x="5600700" y="5437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no</a:t>
            </a:r>
            <a:endParaRPr lang="en-US" sz="2400" b="0" baseline="-25000">
              <a:sym typeface="Wingdings" pitchFamily="2" charset="2"/>
            </a:endParaRPr>
          </a:p>
        </p:txBody>
      </p:sp>
      <p:sp>
        <p:nvSpPr>
          <p:cNvPr id="100395" name="Rectangle 43"/>
          <p:cNvSpPr>
            <a:spLocks noChangeArrowheads="1"/>
          </p:cNvSpPr>
          <p:nvPr/>
        </p:nvSpPr>
        <p:spPr bwMode="auto">
          <a:xfrm>
            <a:off x="7194550" y="25892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Zn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(AsO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396" name="Rectangle 44"/>
          <p:cNvSpPr>
            <a:spLocks noChangeArrowheads="1"/>
          </p:cNvSpPr>
          <p:nvPr/>
        </p:nvSpPr>
        <p:spPr bwMode="auto">
          <a:xfrm>
            <a:off x="7583488" y="3081338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Ag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7567613" y="1185863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Cu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100398" name="Rectangle 46"/>
          <p:cNvSpPr>
            <a:spLocks noChangeArrowheads="1"/>
          </p:cNvSpPr>
          <p:nvPr/>
        </p:nvSpPr>
        <p:spPr bwMode="auto">
          <a:xfrm>
            <a:off x="7512050" y="1633538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Li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PO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100399" name="Rectangle 47"/>
          <p:cNvSpPr>
            <a:spLocks noChangeArrowheads="1"/>
          </p:cNvSpPr>
          <p:nvPr/>
        </p:nvSpPr>
        <p:spPr bwMode="auto">
          <a:xfrm>
            <a:off x="7764463" y="210661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PI</a:t>
            </a:r>
            <a:r>
              <a:rPr lang="en-US" sz="2400" baseline="-25000">
                <a:solidFill>
                  <a:srgbClr val="FF00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100400" name="Rectangle 48"/>
          <p:cNvSpPr>
            <a:spLocks noChangeArrowheads="1"/>
          </p:cNvSpPr>
          <p:nvPr/>
        </p:nvSpPr>
        <p:spPr bwMode="auto">
          <a:xfrm>
            <a:off x="7626350" y="402907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2400" baseline="-25000">
                <a:solidFill>
                  <a:srgbClr val="FF0000"/>
                </a:solidFill>
              </a:rPr>
              <a:t>5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1" name="Rectangle 49"/>
          <p:cNvSpPr>
            <a:spLocks noChangeArrowheads="1"/>
          </p:cNvSpPr>
          <p:nvPr/>
        </p:nvSpPr>
        <p:spPr bwMode="auto">
          <a:xfrm>
            <a:off x="7529513" y="447833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Sn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7624763" y="3570288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SBr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3" name="Rectangle 51"/>
          <p:cNvSpPr>
            <a:spLocks noChangeArrowheads="1"/>
          </p:cNvSpPr>
          <p:nvPr/>
        </p:nvSpPr>
        <p:spPr bwMode="auto">
          <a:xfrm>
            <a:off x="7467600" y="4959350"/>
            <a:ext cx="116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RbNO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4" name="Rectangle 52"/>
          <p:cNvSpPr>
            <a:spLocks noChangeArrowheads="1"/>
          </p:cNvSpPr>
          <p:nvPr/>
        </p:nvSpPr>
        <p:spPr bwMode="auto">
          <a:xfrm>
            <a:off x="7275513" y="58959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Fe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(SO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5" name="Rectangle 53"/>
          <p:cNvSpPr>
            <a:spLocks noChangeArrowheads="1"/>
          </p:cNvSpPr>
          <p:nvPr/>
        </p:nvSpPr>
        <p:spPr bwMode="auto">
          <a:xfrm>
            <a:off x="7386638" y="6345238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(NH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0406" name="Rectangle 54"/>
          <p:cNvSpPr>
            <a:spLocks noChangeArrowheads="1"/>
          </p:cNvSpPr>
          <p:nvPr/>
        </p:nvSpPr>
        <p:spPr bwMode="auto">
          <a:xfrm>
            <a:off x="7678738" y="54371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OF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endParaRPr lang="en-US" sz="2400" baseline="-2500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1" grpId="0"/>
      <p:bldP spid="100372" grpId="0"/>
      <p:bldP spid="100373" grpId="0"/>
      <p:bldP spid="100374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2" grpId="0"/>
      <p:bldP spid="100393" grpId="0"/>
      <p:bldP spid="100394" grpId="0"/>
      <p:bldP spid="100395" grpId="0"/>
      <p:bldP spid="100396" grpId="0"/>
      <p:bldP spid="100397" grpId="0"/>
      <p:bldP spid="100398" grpId="0"/>
      <p:bldP spid="100399" grpId="0"/>
      <p:bldP spid="100400" grpId="0"/>
      <p:bldP spid="100401" grpId="0"/>
      <p:bldP spid="100402" grpId="0"/>
      <p:bldP spid="100403" grpId="0"/>
      <p:bldP spid="100404" grpId="0"/>
      <p:bldP spid="100405" grpId="0"/>
      <p:bldP spid="1004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4114800"/>
            <a:ext cx="1295400" cy="1524000"/>
            <a:chOff x="2256" y="1536"/>
            <a:chExt cx="816" cy="960"/>
          </a:xfrm>
        </p:grpSpPr>
        <p:sp>
          <p:nvSpPr>
            <p:cNvPr id="11313" name="Freeform 3"/>
            <p:cNvSpPr>
              <a:spLocks/>
            </p:cNvSpPr>
            <p:nvPr/>
          </p:nvSpPr>
          <p:spPr bwMode="auto">
            <a:xfrm>
              <a:off x="2256" y="1536"/>
              <a:ext cx="816" cy="960"/>
            </a:xfrm>
            <a:custGeom>
              <a:avLst/>
              <a:gdLst>
                <a:gd name="T0" fmla="*/ 816 w 816"/>
                <a:gd name="T1" fmla="*/ 0 h 960"/>
                <a:gd name="T2" fmla="*/ 432 w 816"/>
                <a:gd name="T3" fmla="*/ 0 h 960"/>
                <a:gd name="T4" fmla="*/ 0 w 816"/>
                <a:gd name="T5" fmla="*/ 240 h 960"/>
                <a:gd name="T6" fmla="*/ 432 w 816"/>
                <a:gd name="T7" fmla="*/ 480 h 960"/>
                <a:gd name="T8" fmla="*/ 0 w 816"/>
                <a:gd name="T9" fmla="*/ 720 h 960"/>
                <a:gd name="T10" fmla="*/ 432 w 816"/>
                <a:gd name="T11" fmla="*/ 960 h 960"/>
                <a:gd name="T12" fmla="*/ 816 w 816"/>
                <a:gd name="T13" fmla="*/ 958 h 960"/>
                <a:gd name="T14" fmla="*/ 816 w 816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960"/>
                <a:gd name="T26" fmla="*/ 816 w 816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96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0" y="720"/>
                  </a:lnTo>
                  <a:lnTo>
                    <a:pt x="432" y="960"/>
                  </a:lnTo>
                  <a:lnTo>
                    <a:pt x="816" y="95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Text Box 4"/>
            <p:cNvSpPr txBox="1">
              <a:spLocks noChangeArrowheads="1"/>
            </p:cNvSpPr>
            <p:nvPr/>
          </p:nvSpPr>
          <p:spPr bwMode="auto">
            <a:xfrm>
              <a:off x="2711" y="1872"/>
              <a:ext cx="3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</a:t>
              </a:r>
              <a:r>
                <a:rPr lang="en-US" baseline="30000"/>
                <a:t>2-</a:t>
              </a:r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4114800"/>
            <a:ext cx="1295400" cy="762000"/>
            <a:chOff x="3120" y="3120"/>
            <a:chExt cx="816" cy="480"/>
          </a:xfrm>
        </p:grpSpPr>
        <p:sp>
          <p:nvSpPr>
            <p:cNvPr id="11311" name="Freeform 6"/>
            <p:cNvSpPr>
              <a:spLocks/>
            </p:cNvSpPr>
            <p:nvPr/>
          </p:nvSpPr>
          <p:spPr bwMode="auto">
            <a:xfrm>
              <a:off x="3120" y="3120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816 w 816"/>
                <a:gd name="T3" fmla="*/ 0 h 480"/>
                <a:gd name="T4" fmla="*/ 384 w 816"/>
                <a:gd name="T5" fmla="*/ 240 h 480"/>
                <a:gd name="T6" fmla="*/ 816 w 816"/>
                <a:gd name="T7" fmla="*/ 480 h 480"/>
                <a:gd name="T8" fmla="*/ 0 w 816"/>
                <a:gd name="T9" fmla="*/ 480 h 480"/>
                <a:gd name="T10" fmla="*/ 0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Text Box 7"/>
            <p:cNvSpPr txBox="1">
              <a:spLocks noChangeArrowheads="1"/>
            </p:cNvSpPr>
            <p:nvPr/>
          </p:nvSpPr>
          <p:spPr bwMode="auto">
            <a:xfrm>
              <a:off x="3168" y="3225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r>
                <a:rPr lang="en-US" baseline="30000"/>
                <a:t>+</a:t>
              </a:r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257800" y="4876800"/>
            <a:ext cx="1295400" cy="762000"/>
            <a:chOff x="3120" y="3120"/>
            <a:chExt cx="816" cy="480"/>
          </a:xfrm>
        </p:grpSpPr>
        <p:sp>
          <p:nvSpPr>
            <p:cNvPr id="11309" name="Freeform 9"/>
            <p:cNvSpPr>
              <a:spLocks/>
            </p:cNvSpPr>
            <p:nvPr/>
          </p:nvSpPr>
          <p:spPr bwMode="auto">
            <a:xfrm>
              <a:off x="3120" y="3120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816 w 816"/>
                <a:gd name="T3" fmla="*/ 0 h 480"/>
                <a:gd name="T4" fmla="*/ 384 w 816"/>
                <a:gd name="T5" fmla="*/ 240 h 480"/>
                <a:gd name="T6" fmla="*/ 816 w 816"/>
                <a:gd name="T7" fmla="*/ 480 h 480"/>
                <a:gd name="T8" fmla="*/ 0 w 816"/>
                <a:gd name="T9" fmla="*/ 480 h 480"/>
                <a:gd name="T10" fmla="*/ 0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Text Box 10"/>
            <p:cNvSpPr txBox="1">
              <a:spLocks noChangeArrowheads="1"/>
            </p:cNvSpPr>
            <p:nvPr/>
          </p:nvSpPr>
          <p:spPr bwMode="auto">
            <a:xfrm>
              <a:off x="3168" y="3225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r>
                <a:rPr lang="en-US" baseline="30000"/>
                <a:t>+</a:t>
              </a:r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95375" y="3914775"/>
            <a:ext cx="1295400" cy="1524000"/>
            <a:chOff x="336" y="2160"/>
            <a:chExt cx="816" cy="960"/>
          </a:xfrm>
        </p:grpSpPr>
        <p:sp>
          <p:nvSpPr>
            <p:cNvPr id="11307" name="Freeform 12"/>
            <p:cNvSpPr>
              <a:spLocks/>
            </p:cNvSpPr>
            <p:nvPr/>
          </p:nvSpPr>
          <p:spPr bwMode="auto">
            <a:xfrm>
              <a:off x="336" y="2160"/>
              <a:ext cx="816" cy="960"/>
            </a:xfrm>
            <a:custGeom>
              <a:avLst/>
              <a:gdLst>
                <a:gd name="T0" fmla="*/ 0 w 816"/>
                <a:gd name="T1" fmla="*/ 0 h 960"/>
                <a:gd name="T2" fmla="*/ 816 w 816"/>
                <a:gd name="T3" fmla="*/ 0 h 960"/>
                <a:gd name="T4" fmla="*/ 384 w 816"/>
                <a:gd name="T5" fmla="*/ 240 h 960"/>
                <a:gd name="T6" fmla="*/ 816 w 816"/>
                <a:gd name="T7" fmla="*/ 480 h 960"/>
                <a:gd name="T8" fmla="*/ 384 w 816"/>
                <a:gd name="T9" fmla="*/ 720 h 960"/>
                <a:gd name="T10" fmla="*/ 816 w 816"/>
                <a:gd name="T11" fmla="*/ 960 h 960"/>
                <a:gd name="T12" fmla="*/ 0 w 816"/>
                <a:gd name="T13" fmla="*/ 960 h 960"/>
                <a:gd name="T14" fmla="*/ 0 w 816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960"/>
                <a:gd name="T26" fmla="*/ 816 w 816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96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Text Box 13"/>
            <p:cNvSpPr txBox="1">
              <a:spLocks noChangeArrowheads="1"/>
            </p:cNvSpPr>
            <p:nvPr/>
          </p:nvSpPr>
          <p:spPr bwMode="auto">
            <a:xfrm>
              <a:off x="384" y="2496"/>
              <a:ext cx="4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Mg</a:t>
              </a:r>
              <a:r>
                <a:rPr lang="en-US" baseline="30000"/>
                <a:t>2+</a:t>
              </a:r>
              <a:endParaRPr 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162175" y="3914775"/>
            <a:ext cx="1295400" cy="762000"/>
            <a:chOff x="720" y="288"/>
            <a:chExt cx="816" cy="480"/>
          </a:xfrm>
        </p:grpSpPr>
        <p:sp>
          <p:nvSpPr>
            <p:cNvPr id="11305" name="Freeform 15"/>
            <p:cNvSpPr>
              <a:spLocks/>
            </p:cNvSpPr>
            <p:nvPr/>
          </p:nvSpPr>
          <p:spPr bwMode="auto">
            <a:xfrm>
              <a:off x="720" y="288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16"/>
            <p:cNvSpPr txBox="1">
              <a:spLocks noChangeArrowheads="1"/>
            </p:cNvSpPr>
            <p:nvPr/>
          </p:nvSpPr>
          <p:spPr bwMode="auto">
            <a:xfrm>
              <a:off x="1127" y="393"/>
              <a:ext cx="3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Br 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162175" y="4676775"/>
            <a:ext cx="1295400" cy="762000"/>
            <a:chOff x="720" y="288"/>
            <a:chExt cx="816" cy="480"/>
          </a:xfrm>
        </p:grpSpPr>
        <p:sp>
          <p:nvSpPr>
            <p:cNvPr id="11303" name="Freeform 18"/>
            <p:cNvSpPr>
              <a:spLocks/>
            </p:cNvSpPr>
            <p:nvPr/>
          </p:nvSpPr>
          <p:spPr bwMode="auto">
            <a:xfrm>
              <a:off x="720" y="288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19"/>
            <p:cNvSpPr txBox="1">
              <a:spLocks noChangeArrowheads="1"/>
            </p:cNvSpPr>
            <p:nvPr/>
          </p:nvSpPr>
          <p:spPr bwMode="auto">
            <a:xfrm>
              <a:off x="1127" y="393"/>
              <a:ext cx="3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Br</a:t>
              </a:r>
              <a:r>
                <a:rPr lang="en-US" baseline="30000"/>
                <a:t> -</a:t>
              </a:r>
              <a:endParaRPr lang="en-US"/>
            </a:p>
          </p:txBody>
        </p:sp>
      </p:grpSp>
      <p:sp>
        <p:nvSpPr>
          <p:cNvPr id="11272" name="Freeform 20"/>
          <p:cNvSpPr>
            <a:spLocks/>
          </p:cNvSpPr>
          <p:nvPr/>
        </p:nvSpPr>
        <p:spPr bwMode="auto">
          <a:xfrm>
            <a:off x="914400" y="914400"/>
            <a:ext cx="1295400" cy="762000"/>
          </a:xfrm>
          <a:custGeom>
            <a:avLst/>
            <a:gdLst>
              <a:gd name="T0" fmla="*/ 0 w 816"/>
              <a:gd name="T1" fmla="*/ 0 h 480"/>
              <a:gd name="T2" fmla="*/ 2147483647 w 816"/>
              <a:gd name="T3" fmla="*/ 0 h 480"/>
              <a:gd name="T4" fmla="*/ 2147483647 w 816"/>
              <a:gd name="T5" fmla="*/ 2147483647 h 480"/>
              <a:gd name="T6" fmla="*/ 2147483647 w 816"/>
              <a:gd name="T7" fmla="*/ 2147483647 h 480"/>
              <a:gd name="T8" fmla="*/ 0 w 816"/>
              <a:gd name="T9" fmla="*/ 2147483647 h 480"/>
              <a:gd name="T10" fmla="*/ 0 w 816"/>
              <a:gd name="T11" fmla="*/ 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480"/>
              <a:gd name="T20" fmla="*/ 816 w 81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480">
                <a:moveTo>
                  <a:pt x="0" y="0"/>
                </a:moveTo>
                <a:lnTo>
                  <a:pt x="816" y="0"/>
                </a:lnTo>
                <a:lnTo>
                  <a:pt x="816" y="243"/>
                </a:lnTo>
                <a:lnTo>
                  <a:pt x="816" y="480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C1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21"/>
          <p:cNvSpPr txBox="1">
            <a:spLocks noChangeArrowheads="1"/>
          </p:cNvSpPr>
          <p:nvPr/>
        </p:nvSpPr>
        <p:spPr bwMode="auto">
          <a:xfrm>
            <a:off x="990600" y="10810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3276600" y="914400"/>
            <a:ext cx="609600" cy="762000"/>
            <a:chOff x="3744" y="576"/>
            <a:chExt cx="384" cy="480"/>
          </a:xfrm>
        </p:grpSpPr>
        <p:sp>
          <p:nvSpPr>
            <p:cNvPr id="11301" name="Freeform 23"/>
            <p:cNvSpPr>
              <a:spLocks/>
            </p:cNvSpPr>
            <p:nvPr/>
          </p:nvSpPr>
          <p:spPr bwMode="auto">
            <a:xfrm>
              <a:off x="3744" y="576"/>
              <a:ext cx="384" cy="480"/>
            </a:xfrm>
            <a:custGeom>
              <a:avLst/>
              <a:gdLst>
                <a:gd name="T0" fmla="*/ 0 w 816"/>
                <a:gd name="T1" fmla="*/ 0 h 480"/>
                <a:gd name="T2" fmla="*/ 0 w 816"/>
                <a:gd name="T3" fmla="*/ 0 h 480"/>
                <a:gd name="T4" fmla="*/ 0 w 816"/>
                <a:gd name="T5" fmla="*/ 243 h 480"/>
                <a:gd name="T6" fmla="*/ 0 w 816"/>
                <a:gd name="T7" fmla="*/ 480 h 480"/>
                <a:gd name="T8" fmla="*/ 0 w 816"/>
                <a:gd name="T9" fmla="*/ 480 h 480"/>
                <a:gd name="T10" fmla="*/ 0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0" y="0"/>
                  </a:moveTo>
                  <a:lnTo>
                    <a:pt x="816" y="0"/>
                  </a:lnTo>
                  <a:lnTo>
                    <a:pt x="816" y="243"/>
                  </a:lnTo>
                  <a:lnTo>
                    <a:pt x="816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Text Box 24"/>
            <p:cNvSpPr txBox="1">
              <a:spLocks noChangeArrowheads="1"/>
            </p:cNvSpPr>
            <p:nvPr/>
          </p:nvSpPr>
          <p:spPr bwMode="auto">
            <a:xfrm>
              <a:off x="3792" y="67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Br</a:t>
              </a:r>
            </a:p>
          </p:txBody>
        </p:sp>
      </p:grpSp>
      <p:sp>
        <p:nvSpPr>
          <p:cNvPr id="3097" name="Freeform 25"/>
          <p:cNvSpPr>
            <a:spLocks/>
          </p:cNvSpPr>
          <p:nvPr/>
        </p:nvSpPr>
        <p:spPr bwMode="auto">
          <a:xfrm>
            <a:off x="1524000" y="914400"/>
            <a:ext cx="685800" cy="762000"/>
          </a:xfrm>
          <a:custGeom>
            <a:avLst/>
            <a:gdLst>
              <a:gd name="T0" fmla="*/ 2147483647 w 432"/>
              <a:gd name="T1" fmla="*/ 0 h 480"/>
              <a:gd name="T2" fmla="*/ 2147483647 w 432"/>
              <a:gd name="T3" fmla="*/ 2147483647 h 480"/>
              <a:gd name="T4" fmla="*/ 0 w 432"/>
              <a:gd name="T5" fmla="*/ 2147483647 h 480"/>
              <a:gd name="T6" fmla="*/ 2147483647 w 43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80"/>
              <a:gd name="T14" fmla="*/ 432 w 43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80">
                <a:moveTo>
                  <a:pt x="432" y="0"/>
                </a:moveTo>
                <a:lnTo>
                  <a:pt x="432" y="480"/>
                </a:lnTo>
                <a:lnTo>
                  <a:pt x="0" y="240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609600" y="169068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potassium atom</a:t>
            </a:r>
          </a:p>
        </p:txBody>
      </p:sp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2609850" y="16764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bromine atom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524000" y="914400"/>
            <a:ext cx="685800" cy="762000"/>
            <a:chOff x="3312" y="1248"/>
            <a:chExt cx="432" cy="480"/>
          </a:xfrm>
        </p:grpSpPr>
        <p:sp>
          <p:nvSpPr>
            <p:cNvPr id="11299" name="Freeform 29"/>
            <p:cNvSpPr>
              <a:spLocks/>
            </p:cNvSpPr>
            <p:nvPr/>
          </p:nvSpPr>
          <p:spPr bwMode="auto">
            <a:xfrm>
              <a:off x="3312" y="1248"/>
              <a:ext cx="432" cy="480"/>
            </a:xfrm>
            <a:custGeom>
              <a:avLst/>
              <a:gdLst>
                <a:gd name="T0" fmla="*/ 432 w 432"/>
                <a:gd name="T1" fmla="*/ 0 h 480"/>
                <a:gd name="T2" fmla="*/ 432 w 432"/>
                <a:gd name="T3" fmla="*/ 480 h 480"/>
                <a:gd name="T4" fmla="*/ 0 w 432"/>
                <a:gd name="T5" fmla="*/ 240 h 480"/>
                <a:gd name="T6" fmla="*/ 432 w 43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80"/>
                <a:gd name="T14" fmla="*/ 432 w 43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80">
                  <a:moveTo>
                    <a:pt x="432" y="0"/>
                  </a:move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30"/>
            <p:cNvSpPr txBox="1">
              <a:spLocks noChangeArrowheads="1"/>
            </p:cNvSpPr>
            <p:nvPr/>
          </p:nvSpPr>
          <p:spPr bwMode="auto">
            <a:xfrm>
              <a:off x="3456" y="1353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590800" y="914400"/>
            <a:ext cx="685800" cy="762000"/>
            <a:chOff x="3312" y="576"/>
            <a:chExt cx="432" cy="480"/>
          </a:xfrm>
        </p:grpSpPr>
        <p:sp>
          <p:nvSpPr>
            <p:cNvPr id="11297" name="Freeform 32"/>
            <p:cNvSpPr>
              <a:spLocks/>
            </p:cNvSpPr>
            <p:nvPr/>
          </p:nvSpPr>
          <p:spPr bwMode="auto">
            <a:xfrm>
              <a:off x="3312" y="576"/>
              <a:ext cx="432" cy="480"/>
            </a:xfrm>
            <a:custGeom>
              <a:avLst/>
              <a:gdLst>
                <a:gd name="T0" fmla="*/ 432 w 432"/>
                <a:gd name="T1" fmla="*/ 0 h 480"/>
                <a:gd name="T2" fmla="*/ 432 w 432"/>
                <a:gd name="T3" fmla="*/ 480 h 480"/>
                <a:gd name="T4" fmla="*/ 0 w 432"/>
                <a:gd name="T5" fmla="*/ 240 h 480"/>
                <a:gd name="T6" fmla="*/ 432 w 43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80"/>
                <a:gd name="T14" fmla="*/ 432 w 43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80">
                  <a:moveTo>
                    <a:pt x="432" y="0"/>
                  </a:move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33"/>
            <p:cNvSpPr txBox="1">
              <a:spLocks noChangeArrowheads="1"/>
            </p:cNvSpPr>
            <p:nvPr/>
          </p:nvSpPr>
          <p:spPr bwMode="auto">
            <a:xfrm>
              <a:off x="3456" y="681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590800" y="914400"/>
            <a:ext cx="1295400" cy="762000"/>
            <a:chOff x="3312" y="816"/>
            <a:chExt cx="816" cy="480"/>
          </a:xfrm>
        </p:grpSpPr>
        <p:sp>
          <p:nvSpPr>
            <p:cNvPr id="11295" name="Freeform 35"/>
            <p:cNvSpPr>
              <a:spLocks/>
            </p:cNvSpPr>
            <p:nvPr/>
          </p:nvSpPr>
          <p:spPr bwMode="auto">
            <a:xfrm>
              <a:off x="3312" y="816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Text Box 36"/>
            <p:cNvSpPr txBox="1">
              <a:spLocks noChangeArrowheads="1"/>
            </p:cNvSpPr>
            <p:nvPr/>
          </p:nvSpPr>
          <p:spPr bwMode="auto">
            <a:xfrm>
              <a:off x="3719" y="921"/>
              <a:ext cx="3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Br 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914400" y="914400"/>
            <a:ext cx="1295400" cy="762000"/>
            <a:chOff x="3120" y="3120"/>
            <a:chExt cx="816" cy="480"/>
          </a:xfrm>
        </p:grpSpPr>
        <p:sp>
          <p:nvSpPr>
            <p:cNvPr id="11293" name="Freeform 38"/>
            <p:cNvSpPr>
              <a:spLocks/>
            </p:cNvSpPr>
            <p:nvPr/>
          </p:nvSpPr>
          <p:spPr bwMode="auto">
            <a:xfrm>
              <a:off x="3120" y="3120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816 w 816"/>
                <a:gd name="T3" fmla="*/ 0 h 480"/>
                <a:gd name="T4" fmla="*/ 384 w 816"/>
                <a:gd name="T5" fmla="*/ 240 h 480"/>
                <a:gd name="T6" fmla="*/ 816 w 816"/>
                <a:gd name="T7" fmla="*/ 480 h 480"/>
                <a:gd name="T8" fmla="*/ 0 w 816"/>
                <a:gd name="T9" fmla="*/ 480 h 480"/>
                <a:gd name="T10" fmla="*/ 0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Text Box 39"/>
            <p:cNvSpPr txBox="1">
              <a:spLocks noChangeArrowheads="1"/>
            </p:cNvSpPr>
            <p:nvPr/>
          </p:nvSpPr>
          <p:spPr bwMode="auto">
            <a:xfrm>
              <a:off x="3168" y="3225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r>
                <a:rPr lang="en-US" baseline="30000"/>
                <a:t>+</a:t>
              </a:r>
              <a:endParaRPr lang="en-US"/>
            </a:p>
          </p:txBody>
        </p:sp>
      </p:grp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609600" y="298608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potassium ion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2660650" y="29718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bromide ion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390650" y="2986088"/>
            <a:ext cx="211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potassium bromide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2041525" y="33893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KBr</a:t>
            </a: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2019300" y="6019800"/>
            <a:ext cx="81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MgBr</a:t>
            </a:r>
            <a:r>
              <a:rPr lang="en-US" baseline="-25000"/>
              <a:t>2</a:t>
            </a: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5791200" y="6034088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1373188" y="6448425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magnesium bromide</a:t>
            </a: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5251450" y="572928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potassium oxide</a:t>
            </a: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4724400" y="762000"/>
            <a:ext cx="3962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Notice that the pink pieces are cations (metals) and the blue are anions (non-metals)</a:t>
            </a: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1516063" y="5614988"/>
            <a:ext cx="969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 Mg</a:t>
            </a:r>
            <a:r>
              <a:rPr lang="en-US" baseline="30000"/>
              <a:t>2+</a:t>
            </a:r>
            <a:endParaRPr lang="en-US"/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2714625" y="56149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 Br</a:t>
            </a:r>
            <a:r>
              <a:rPr lang="en-US" baseline="3000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1111E-6 L 0.11667 1.11111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3.33333E-6 0.18888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0.1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9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flt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flt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8889 L 0.0625 0.18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8889 L -0.05416 0.18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0.05 4.45087E-6 " pathEditMode="relative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45087E-6 L -0.05 4.45087E-6 " pathEditMode="relative" ptsTypes="AA">
                                      <p:cBhvr>
                                        <p:cTn id="1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7" grpId="1" animBg="1"/>
      <p:bldP spid="3112" grpId="0"/>
      <p:bldP spid="3112" grpId="1"/>
      <p:bldP spid="3113" grpId="0"/>
      <p:bldP spid="3113" grpId="1"/>
      <p:bldP spid="3114" grpId="0"/>
      <p:bldP spid="3136" grpId="0"/>
      <p:bldP spid="3137" grpId="0"/>
      <p:bldP spid="3138" grpId="0"/>
      <p:bldP spid="3139" grpId="0"/>
      <p:bldP spid="3140" grpId="0"/>
      <p:bldP spid="3141" grpId="0"/>
      <p:bldP spid="3142" grpId="0"/>
      <p:bldP spid="3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/>
              <a:t>Chemical Bonding Activity Examples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1747838"/>
            <a:ext cx="1295400" cy="762000"/>
            <a:chOff x="384" y="720"/>
            <a:chExt cx="816" cy="480"/>
          </a:xfrm>
        </p:grpSpPr>
        <p:sp>
          <p:nvSpPr>
            <p:cNvPr id="12340" name="Freeform 10"/>
            <p:cNvSpPr>
              <a:spLocks/>
            </p:cNvSpPr>
            <p:nvPr/>
          </p:nvSpPr>
          <p:spPr bwMode="auto">
            <a:xfrm>
              <a:off x="384" y="720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816 w 816"/>
                <a:gd name="T3" fmla="*/ 0 h 480"/>
                <a:gd name="T4" fmla="*/ 384 w 816"/>
                <a:gd name="T5" fmla="*/ 240 h 480"/>
                <a:gd name="T6" fmla="*/ 816 w 816"/>
                <a:gd name="T7" fmla="*/ 480 h 480"/>
                <a:gd name="T8" fmla="*/ 0 w 816"/>
                <a:gd name="T9" fmla="*/ 480 h 480"/>
                <a:gd name="T10" fmla="*/ 0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Text Box 11"/>
            <p:cNvSpPr txBox="1">
              <a:spLocks noChangeArrowheads="1"/>
            </p:cNvSpPr>
            <p:nvPr/>
          </p:nvSpPr>
          <p:spPr bwMode="auto">
            <a:xfrm>
              <a:off x="384" y="825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Na</a:t>
              </a:r>
              <a:r>
                <a:rPr lang="en-US" baseline="30000"/>
                <a:t>+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752600"/>
            <a:ext cx="1295400" cy="3048000"/>
            <a:chOff x="4272" y="1584"/>
            <a:chExt cx="816" cy="1920"/>
          </a:xfrm>
        </p:grpSpPr>
        <p:sp>
          <p:nvSpPr>
            <p:cNvPr id="12338" name="Freeform 13"/>
            <p:cNvSpPr>
              <a:spLocks/>
            </p:cNvSpPr>
            <p:nvPr/>
          </p:nvSpPr>
          <p:spPr bwMode="auto">
            <a:xfrm>
              <a:off x="4272" y="1584"/>
              <a:ext cx="816" cy="1920"/>
            </a:xfrm>
            <a:custGeom>
              <a:avLst/>
              <a:gdLst>
                <a:gd name="T0" fmla="*/ 0 w 816"/>
                <a:gd name="T1" fmla="*/ 0 h 1920"/>
                <a:gd name="T2" fmla="*/ 816 w 816"/>
                <a:gd name="T3" fmla="*/ 0 h 1920"/>
                <a:gd name="T4" fmla="*/ 384 w 816"/>
                <a:gd name="T5" fmla="*/ 240 h 1920"/>
                <a:gd name="T6" fmla="*/ 816 w 816"/>
                <a:gd name="T7" fmla="*/ 480 h 1920"/>
                <a:gd name="T8" fmla="*/ 384 w 816"/>
                <a:gd name="T9" fmla="*/ 720 h 1920"/>
                <a:gd name="T10" fmla="*/ 816 w 816"/>
                <a:gd name="T11" fmla="*/ 960 h 1920"/>
                <a:gd name="T12" fmla="*/ 384 w 816"/>
                <a:gd name="T13" fmla="*/ 1200 h 1920"/>
                <a:gd name="T14" fmla="*/ 816 w 816"/>
                <a:gd name="T15" fmla="*/ 1440 h 1920"/>
                <a:gd name="T16" fmla="*/ 384 w 816"/>
                <a:gd name="T17" fmla="*/ 1680 h 1920"/>
                <a:gd name="T18" fmla="*/ 816 w 816"/>
                <a:gd name="T19" fmla="*/ 1920 h 1920"/>
                <a:gd name="T20" fmla="*/ 0 w 816"/>
                <a:gd name="T21" fmla="*/ 1920 h 1920"/>
                <a:gd name="T22" fmla="*/ 0 w 816"/>
                <a:gd name="T23" fmla="*/ 0 h 19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1920"/>
                <a:gd name="T38" fmla="*/ 816 w 816"/>
                <a:gd name="T39" fmla="*/ 1920 h 19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192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384" y="1200"/>
                  </a:lnTo>
                  <a:lnTo>
                    <a:pt x="816" y="1440"/>
                  </a:lnTo>
                  <a:lnTo>
                    <a:pt x="384" y="1680"/>
                  </a:lnTo>
                  <a:lnTo>
                    <a:pt x="816" y="1920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Text Box 14"/>
            <p:cNvSpPr txBox="1">
              <a:spLocks noChangeArrowheads="1"/>
            </p:cNvSpPr>
            <p:nvPr/>
          </p:nvSpPr>
          <p:spPr bwMode="auto">
            <a:xfrm>
              <a:off x="4368" y="2400"/>
              <a:ext cx="4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Pb</a:t>
              </a:r>
              <a:r>
                <a:rPr lang="en-US" baseline="30000"/>
                <a:t>4+</a:t>
              </a:r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19200" y="1747838"/>
            <a:ext cx="1295400" cy="762000"/>
            <a:chOff x="768" y="720"/>
            <a:chExt cx="816" cy="480"/>
          </a:xfrm>
        </p:grpSpPr>
        <p:sp>
          <p:nvSpPr>
            <p:cNvPr id="12336" name="Freeform 16"/>
            <p:cNvSpPr>
              <a:spLocks/>
            </p:cNvSpPr>
            <p:nvPr/>
          </p:nvSpPr>
          <p:spPr bwMode="auto">
            <a:xfrm>
              <a:off x="768" y="720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Text Box 17"/>
            <p:cNvSpPr txBox="1">
              <a:spLocks noChangeArrowheads="1"/>
            </p:cNvSpPr>
            <p:nvPr/>
          </p:nvSpPr>
          <p:spPr bwMode="auto">
            <a:xfrm>
              <a:off x="1152" y="825"/>
              <a:ext cx="3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OH</a:t>
              </a:r>
              <a:r>
                <a:rPr lang="en-US" baseline="30000"/>
                <a:t> -</a:t>
              </a:r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09600" y="3962400"/>
            <a:ext cx="1295400" cy="1524000"/>
            <a:chOff x="336" y="2160"/>
            <a:chExt cx="816" cy="960"/>
          </a:xfrm>
        </p:grpSpPr>
        <p:sp>
          <p:nvSpPr>
            <p:cNvPr id="12334" name="Freeform 28"/>
            <p:cNvSpPr>
              <a:spLocks/>
            </p:cNvSpPr>
            <p:nvPr/>
          </p:nvSpPr>
          <p:spPr bwMode="auto">
            <a:xfrm>
              <a:off x="336" y="2160"/>
              <a:ext cx="816" cy="960"/>
            </a:xfrm>
            <a:custGeom>
              <a:avLst/>
              <a:gdLst>
                <a:gd name="T0" fmla="*/ 0 w 816"/>
                <a:gd name="T1" fmla="*/ 0 h 960"/>
                <a:gd name="T2" fmla="*/ 816 w 816"/>
                <a:gd name="T3" fmla="*/ 0 h 960"/>
                <a:gd name="T4" fmla="*/ 384 w 816"/>
                <a:gd name="T5" fmla="*/ 240 h 960"/>
                <a:gd name="T6" fmla="*/ 816 w 816"/>
                <a:gd name="T7" fmla="*/ 480 h 960"/>
                <a:gd name="T8" fmla="*/ 384 w 816"/>
                <a:gd name="T9" fmla="*/ 720 h 960"/>
                <a:gd name="T10" fmla="*/ 816 w 816"/>
                <a:gd name="T11" fmla="*/ 960 h 960"/>
                <a:gd name="T12" fmla="*/ 0 w 816"/>
                <a:gd name="T13" fmla="*/ 960 h 960"/>
                <a:gd name="T14" fmla="*/ 0 w 816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960"/>
                <a:gd name="T26" fmla="*/ 816 w 816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96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Text Box 29"/>
            <p:cNvSpPr txBox="1">
              <a:spLocks noChangeArrowheads="1"/>
            </p:cNvSpPr>
            <p:nvPr/>
          </p:nvSpPr>
          <p:spPr bwMode="auto">
            <a:xfrm>
              <a:off x="384" y="2496"/>
              <a:ext cx="4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Mg</a:t>
              </a:r>
              <a:r>
                <a:rPr lang="en-US" baseline="30000"/>
                <a:t>2+</a:t>
              </a:r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9200" y="3962400"/>
            <a:ext cx="1295400" cy="762000"/>
            <a:chOff x="720" y="288"/>
            <a:chExt cx="816" cy="480"/>
          </a:xfrm>
        </p:grpSpPr>
        <p:sp>
          <p:nvSpPr>
            <p:cNvPr id="12332" name="Freeform 31"/>
            <p:cNvSpPr>
              <a:spLocks/>
            </p:cNvSpPr>
            <p:nvPr/>
          </p:nvSpPr>
          <p:spPr bwMode="auto">
            <a:xfrm>
              <a:off x="720" y="288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Text Box 32"/>
            <p:cNvSpPr txBox="1">
              <a:spLocks noChangeArrowheads="1"/>
            </p:cNvSpPr>
            <p:nvPr/>
          </p:nvSpPr>
          <p:spPr bwMode="auto">
            <a:xfrm>
              <a:off x="1127" y="393"/>
              <a:ext cx="3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OH</a:t>
              </a:r>
              <a:r>
                <a:rPr lang="en-US" baseline="30000"/>
                <a:t> -</a:t>
              </a:r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19200" y="4724400"/>
            <a:ext cx="1295400" cy="762000"/>
            <a:chOff x="720" y="288"/>
            <a:chExt cx="816" cy="480"/>
          </a:xfrm>
        </p:grpSpPr>
        <p:sp>
          <p:nvSpPr>
            <p:cNvPr id="12330" name="Freeform 34"/>
            <p:cNvSpPr>
              <a:spLocks/>
            </p:cNvSpPr>
            <p:nvPr/>
          </p:nvSpPr>
          <p:spPr bwMode="auto">
            <a:xfrm>
              <a:off x="720" y="288"/>
              <a:ext cx="816" cy="480"/>
            </a:xfrm>
            <a:custGeom>
              <a:avLst/>
              <a:gdLst>
                <a:gd name="T0" fmla="*/ 816 w 816"/>
                <a:gd name="T1" fmla="*/ 0 h 480"/>
                <a:gd name="T2" fmla="*/ 432 w 816"/>
                <a:gd name="T3" fmla="*/ 0 h 480"/>
                <a:gd name="T4" fmla="*/ 0 w 816"/>
                <a:gd name="T5" fmla="*/ 240 h 480"/>
                <a:gd name="T6" fmla="*/ 432 w 816"/>
                <a:gd name="T7" fmla="*/ 480 h 480"/>
                <a:gd name="T8" fmla="*/ 816 w 816"/>
                <a:gd name="T9" fmla="*/ 480 h 480"/>
                <a:gd name="T10" fmla="*/ 816 w 81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480"/>
                <a:gd name="T20" fmla="*/ 816 w 81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480">
                  <a:moveTo>
                    <a:pt x="816" y="0"/>
                  </a:moveTo>
                  <a:lnTo>
                    <a:pt x="432" y="0"/>
                  </a:lnTo>
                  <a:lnTo>
                    <a:pt x="0" y="240"/>
                  </a:lnTo>
                  <a:lnTo>
                    <a:pt x="432" y="480"/>
                  </a:lnTo>
                  <a:lnTo>
                    <a:pt x="816" y="48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Text Box 35"/>
            <p:cNvSpPr txBox="1">
              <a:spLocks noChangeArrowheads="1"/>
            </p:cNvSpPr>
            <p:nvPr/>
          </p:nvSpPr>
          <p:spPr bwMode="auto">
            <a:xfrm>
              <a:off x="1127" y="393"/>
              <a:ext cx="3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OH</a:t>
              </a:r>
              <a:r>
                <a:rPr lang="en-US" baseline="30000"/>
                <a:t> -</a:t>
              </a:r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962400" y="1752600"/>
            <a:ext cx="1295400" cy="2286000"/>
            <a:chOff x="3504" y="1584"/>
            <a:chExt cx="816" cy="1440"/>
          </a:xfrm>
        </p:grpSpPr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504" y="1584"/>
              <a:ext cx="816" cy="1440"/>
            </a:xfrm>
            <a:custGeom>
              <a:avLst/>
              <a:gdLst>
                <a:gd name="T0" fmla="*/ 816 w 816"/>
                <a:gd name="T1" fmla="*/ 1440 h 1440"/>
                <a:gd name="T2" fmla="*/ 432 w 816"/>
                <a:gd name="T3" fmla="*/ 1440 h 1440"/>
                <a:gd name="T4" fmla="*/ 0 w 816"/>
                <a:gd name="T5" fmla="*/ 1200 h 1440"/>
                <a:gd name="T6" fmla="*/ 432 w 816"/>
                <a:gd name="T7" fmla="*/ 960 h 1440"/>
                <a:gd name="T8" fmla="*/ 0 w 816"/>
                <a:gd name="T9" fmla="*/ 720 h 1440"/>
                <a:gd name="T10" fmla="*/ 432 w 816"/>
                <a:gd name="T11" fmla="*/ 480 h 1440"/>
                <a:gd name="T12" fmla="*/ 0 w 816"/>
                <a:gd name="T13" fmla="*/ 240 h 1440"/>
                <a:gd name="T14" fmla="*/ 432 w 816"/>
                <a:gd name="T15" fmla="*/ 0 h 1440"/>
                <a:gd name="T16" fmla="*/ 816 w 816"/>
                <a:gd name="T17" fmla="*/ 0 h 1440"/>
                <a:gd name="T18" fmla="*/ 816 w 816"/>
                <a:gd name="T19" fmla="*/ 1440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6"/>
                <a:gd name="T31" fmla="*/ 0 h 1440"/>
                <a:gd name="T32" fmla="*/ 816 w 816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6" h="1440">
                  <a:moveTo>
                    <a:pt x="816" y="1440"/>
                  </a:moveTo>
                  <a:lnTo>
                    <a:pt x="432" y="1440"/>
                  </a:lnTo>
                  <a:lnTo>
                    <a:pt x="0" y="1200"/>
                  </a:lnTo>
                  <a:lnTo>
                    <a:pt x="432" y="960"/>
                  </a:lnTo>
                  <a:lnTo>
                    <a:pt x="0" y="720"/>
                  </a:ln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lnTo>
                    <a:pt x="816" y="0"/>
                  </a:lnTo>
                  <a:lnTo>
                    <a:pt x="816" y="144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Text Box 38"/>
            <p:cNvSpPr txBox="1">
              <a:spLocks noChangeArrowheads="1"/>
            </p:cNvSpPr>
            <p:nvPr/>
          </p:nvSpPr>
          <p:spPr bwMode="auto">
            <a:xfrm>
              <a:off x="3936" y="2169"/>
              <a:ext cx="3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  <a:r>
                <a:rPr lang="en-US" baseline="30000"/>
                <a:t>3-</a:t>
              </a:r>
              <a:endParaRPr lang="en-US"/>
            </a:p>
          </p:txBody>
        </p:sp>
      </p:grpSp>
      <p:grpSp>
        <p:nvGrpSpPr>
          <p:cNvPr id="9" name="Group 39"/>
          <p:cNvGrpSpPr>
            <a:grpSpLocks noChangeAspect="1"/>
          </p:cNvGrpSpPr>
          <p:nvPr/>
        </p:nvGrpSpPr>
        <p:grpSpPr bwMode="auto">
          <a:xfrm>
            <a:off x="6400800" y="1143000"/>
            <a:ext cx="777875" cy="1828800"/>
            <a:chOff x="4560" y="1104"/>
            <a:chExt cx="408" cy="960"/>
          </a:xfrm>
        </p:grpSpPr>
        <p:sp>
          <p:nvSpPr>
            <p:cNvPr id="12326" name="Freeform 40"/>
            <p:cNvSpPr>
              <a:spLocks noChangeAspect="1"/>
            </p:cNvSpPr>
            <p:nvPr/>
          </p:nvSpPr>
          <p:spPr bwMode="auto">
            <a:xfrm>
              <a:off x="4560" y="1104"/>
              <a:ext cx="408" cy="960"/>
            </a:xfrm>
            <a:custGeom>
              <a:avLst/>
              <a:gdLst>
                <a:gd name="T0" fmla="*/ 0 w 816"/>
                <a:gd name="T1" fmla="*/ 0 h 1920"/>
                <a:gd name="T2" fmla="*/ 1 w 816"/>
                <a:gd name="T3" fmla="*/ 0 h 1920"/>
                <a:gd name="T4" fmla="*/ 1 w 816"/>
                <a:gd name="T5" fmla="*/ 1 h 1920"/>
                <a:gd name="T6" fmla="*/ 1 w 816"/>
                <a:gd name="T7" fmla="*/ 1 h 1920"/>
                <a:gd name="T8" fmla="*/ 1 w 816"/>
                <a:gd name="T9" fmla="*/ 1 h 1920"/>
                <a:gd name="T10" fmla="*/ 1 w 816"/>
                <a:gd name="T11" fmla="*/ 1 h 1920"/>
                <a:gd name="T12" fmla="*/ 1 w 816"/>
                <a:gd name="T13" fmla="*/ 1 h 1920"/>
                <a:gd name="T14" fmla="*/ 1 w 816"/>
                <a:gd name="T15" fmla="*/ 1 h 1920"/>
                <a:gd name="T16" fmla="*/ 1 w 816"/>
                <a:gd name="T17" fmla="*/ 1 h 1920"/>
                <a:gd name="T18" fmla="*/ 1 w 816"/>
                <a:gd name="T19" fmla="*/ 1 h 1920"/>
                <a:gd name="T20" fmla="*/ 0 w 816"/>
                <a:gd name="T21" fmla="*/ 1 h 1920"/>
                <a:gd name="T22" fmla="*/ 0 w 816"/>
                <a:gd name="T23" fmla="*/ 0 h 19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1920"/>
                <a:gd name="T38" fmla="*/ 816 w 816"/>
                <a:gd name="T39" fmla="*/ 1920 h 19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192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384" y="1200"/>
                  </a:lnTo>
                  <a:lnTo>
                    <a:pt x="816" y="1440"/>
                  </a:lnTo>
                  <a:lnTo>
                    <a:pt x="384" y="1680"/>
                  </a:lnTo>
                  <a:lnTo>
                    <a:pt x="816" y="1920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Text Box 41"/>
            <p:cNvSpPr txBox="1">
              <a:spLocks noChangeAspect="1" noChangeArrowheads="1"/>
            </p:cNvSpPr>
            <p:nvPr/>
          </p:nvSpPr>
          <p:spPr bwMode="auto">
            <a:xfrm>
              <a:off x="4560" y="1488"/>
              <a:ext cx="2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Pb</a:t>
              </a:r>
              <a:r>
                <a:rPr lang="en-US" sz="1200" baseline="30000"/>
                <a:t>4+</a:t>
              </a:r>
              <a:endParaRPr lang="en-US" sz="1200"/>
            </a:p>
          </p:txBody>
        </p:sp>
      </p:grpSp>
      <p:grpSp>
        <p:nvGrpSpPr>
          <p:cNvPr id="10" name="Group 42"/>
          <p:cNvGrpSpPr>
            <a:grpSpLocks noChangeAspect="1"/>
          </p:cNvGrpSpPr>
          <p:nvPr/>
        </p:nvGrpSpPr>
        <p:grpSpPr bwMode="auto">
          <a:xfrm>
            <a:off x="6781800" y="1143000"/>
            <a:ext cx="777875" cy="1371600"/>
            <a:chOff x="4944" y="1104"/>
            <a:chExt cx="408" cy="720"/>
          </a:xfrm>
        </p:grpSpPr>
        <p:sp>
          <p:nvSpPr>
            <p:cNvPr id="12324" name="Freeform 43"/>
            <p:cNvSpPr>
              <a:spLocks noChangeAspect="1"/>
            </p:cNvSpPr>
            <p:nvPr/>
          </p:nvSpPr>
          <p:spPr bwMode="auto">
            <a:xfrm>
              <a:off x="4944" y="1104"/>
              <a:ext cx="408" cy="720"/>
            </a:xfrm>
            <a:custGeom>
              <a:avLst/>
              <a:gdLst>
                <a:gd name="T0" fmla="*/ 1 w 816"/>
                <a:gd name="T1" fmla="*/ 1 h 1440"/>
                <a:gd name="T2" fmla="*/ 1 w 816"/>
                <a:gd name="T3" fmla="*/ 1 h 1440"/>
                <a:gd name="T4" fmla="*/ 0 w 816"/>
                <a:gd name="T5" fmla="*/ 1 h 1440"/>
                <a:gd name="T6" fmla="*/ 1 w 816"/>
                <a:gd name="T7" fmla="*/ 1 h 1440"/>
                <a:gd name="T8" fmla="*/ 0 w 816"/>
                <a:gd name="T9" fmla="*/ 1 h 1440"/>
                <a:gd name="T10" fmla="*/ 1 w 816"/>
                <a:gd name="T11" fmla="*/ 1 h 1440"/>
                <a:gd name="T12" fmla="*/ 0 w 816"/>
                <a:gd name="T13" fmla="*/ 1 h 1440"/>
                <a:gd name="T14" fmla="*/ 1 w 816"/>
                <a:gd name="T15" fmla="*/ 0 h 1440"/>
                <a:gd name="T16" fmla="*/ 1 w 816"/>
                <a:gd name="T17" fmla="*/ 0 h 1440"/>
                <a:gd name="T18" fmla="*/ 1 w 816"/>
                <a:gd name="T19" fmla="*/ 1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6"/>
                <a:gd name="T31" fmla="*/ 0 h 1440"/>
                <a:gd name="T32" fmla="*/ 816 w 816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6" h="1440">
                  <a:moveTo>
                    <a:pt x="816" y="1440"/>
                  </a:moveTo>
                  <a:lnTo>
                    <a:pt x="432" y="1440"/>
                  </a:lnTo>
                  <a:lnTo>
                    <a:pt x="0" y="1200"/>
                  </a:lnTo>
                  <a:lnTo>
                    <a:pt x="432" y="960"/>
                  </a:lnTo>
                  <a:lnTo>
                    <a:pt x="0" y="720"/>
                  </a:ln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lnTo>
                    <a:pt x="816" y="0"/>
                  </a:lnTo>
                  <a:lnTo>
                    <a:pt x="816" y="144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Text Box 44"/>
            <p:cNvSpPr txBox="1">
              <a:spLocks noChangeAspect="1" noChangeArrowheads="1"/>
            </p:cNvSpPr>
            <p:nvPr/>
          </p:nvSpPr>
          <p:spPr bwMode="auto">
            <a:xfrm>
              <a:off x="5088" y="1363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N</a:t>
              </a:r>
              <a:r>
                <a:rPr lang="en-US" sz="1200" baseline="30000"/>
                <a:t>3-</a:t>
              </a:r>
              <a:endParaRPr lang="en-US" sz="1200"/>
            </a:p>
          </p:txBody>
        </p:sp>
      </p:grpSp>
      <p:grpSp>
        <p:nvGrpSpPr>
          <p:cNvPr id="11" name="Group 45"/>
          <p:cNvGrpSpPr>
            <a:grpSpLocks noChangeAspect="1"/>
          </p:cNvGrpSpPr>
          <p:nvPr/>
        </p:nvGrpSpPr>
        <p:grpSpPr bwMode="auto">
          <a:xfrm>
            <a:off x="6781800" y="2514600"/>
            <a:ext cx="777875" cy="1371600"/>
            <a:chOff x="4944" y="1104"/>
            <a:chExt cx="408" cy="720"/>
          </a:xfrm>
        </p:grpSpPr>
        <p:sp>
          <p:nvSpPr>
            <p:cNvPr id="12322" name="Freeform 46"/>
            <p:cNvSpPr>
              <a:spLocks noChangeAspect="1"/>
            </p:cNvSpPr>
            <p:nvPr/>
          </p:nvSpPr>
          <p:spPr bwMode="auto">
            <a:xfrm>
              <a:off x="4944" y="1104"/>
              <a:ext cx="408" cy="720"/>
            </a:xfrm>
            <a:custGeom>
              <a:avLst/>
              <a:gdLst>
                <a:gd name="T0" fmla="*/ 1 w 816"/>
                <a:gd name="T1" fmla="*/ 1 h 1440"/>
                <a:gd name="T2" fmla="*/ 1 w 816"/>
                <a:gd name="T3" fmla="*/ 1 h 1440"/>
                <a:gd name="T4" fmla="*/ 0 w 816"/>
                <a:gd name="T5" fmla="*/ 1 h 1440"/>
                <a:gd name="T6" fmla="*/ 1 w 816"/>
                <a:gd name="T7" fmla="*/ 1 h 1440"/>
                <a:gd name="T8" fmla="*/ 0 w 816"/>
                <a:gd name="T9" fmla="*/ 1 h 1440"/>
                <a:gd name="T10" fmla="*/ 1 w 816"/>
                <a:gd name="T11" fmla="*/ 1 h 1440"/>
                <a:gd name="T12" fmla="*/ 0 w 816"/>
                <a:gd name="T13" fmla="*/ 1 h 1440"/>
                <a:gd name="T14" fmla="*/ 1 w 816"/>
                <a:gd name="T15" fmla="*/ 0 h 1440"/>
                <a:gd name="T16" fmla="*/ 1 w 816"/>
                <a:gd name="T17" fmla="*/ 0 h 1440"/>
                <a:gd name="T18" fmla="*/ 1 w 816"/>
                <a:gd name="T19" fmla="*/ 1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6"/>
                <a:gd name="T31" fmla="*/ 0 h 1440"/>
                <a:gd name="T32" fmla="*/ 816 w 816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6" h="1440">
                  <a:moveTo>
                    <a:pt x="816" y="1440"/>
                  </a:moveTo>
                  <a:lnTo>
                    <a:pt x="432" y="1440"/>
                  </a:lnTo>
                  <a:lnTo>
                    <a:pt x="0" y="1200"/>
                  </a:lnTo>
                  <a:lnTo>
                    <a:pt x="432" y="960"/>
                  </a:lnTo>
                  <a:lnTo>
                    <a:pt x="0" y="720"/>
                  </a:ln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lnTo>
                    <a:pt x="816" y="0"/>
                  </a:lnTo>
                  <a:lnTo>
                    <a:pt x="816" y="144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47"/>
            <p:cNvSpPr txBox="1">
              <a:spLocks noChangeAspect="1" noChangeArrowheads="1"/>
            </p:cNvSpPr>
            <p:nvPr/>
          </p:nvSpPr>
          <p:spPr bwMode="auto">
            <a:xfrm>
              <a:off x="5088" y="1363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N</a:t>
              </a:r>
              <a:r>
                <a:rPr lang="en-US" sz="1200" baseline="30000"/>
                <a:t>3-</a:t>
              </a:r>
              <a:endParaRPr lang="en-US" sz="1200"/>
            </a:p>
          </p:txBody>
        </p:sp>
      </p:grpSp>
      <p:grpSp>
        <p:nvGrpSpPr>
          <p:cNvPr id="12" name="Group 48"/>
          <p:cNvGrpSpPr>
            <a:grpSpLocks noChangeAspect="1"/>
          </p:cNvGrpSpPr>
          <p:nvPr/>
        </p:nvGrpSpPr>
        <p:grpSpPr bwMode="auto">
          <a:xfrm>
            <a:off x="6400800" y="2971800"/>
            <a:ext cx="777875" cy="1828800"/>
            <a:chOff x="4560" y="1104"/>
            <a:chExt cx="408" cy="960"/>
          </a:xfrm>
        </p:grpSpPr>
        <p:sp>
          <p:nvSpPr>
            <p:cNvPr id="12320" name="Freeform 49"/>
            <p:cNvSpPr>
              <a:spLocks noChangeAspect="1"/>
            </p:cNvSpPr>
            <p:nvPr/>
          </p:nvSpPr>
          <p:spPr bwMode="auto">
            <a:xfrm>
              <a:off x="4560" y="1104"/>
              <a:ext cx="408" cy="960"/>
            </a:xfrm>
            <a:custGeom>
              <a:avLst/>
              <a:gdLst>
                <a:gd name="T0" fmla="*/ 0 w 816"/>
                <a:gd name="T1" fmla="*/ 0 h 1920"/>
                <a:gd name="T2" fmla="*/ 1 w 816"/>
                <a:gd name="T3" fmla="*/ 0 h 1920"/>
                <a:gd name="T4" fmla="*/ 1 w 816"/>
                <a:gd name="T5" fmla="*/ 1 h 1920"/>
                <a:gd name="T6" fmla="*/ 1 w 816"/>
                <a:gd name="T7" fmla="*/ 1 h 1920"/>
                <a:gd name="T8" fmla="*/ 1 w 816"/>
                <a:gd name="T9" fmla="*/ 1 h 1920"/>
                <a:gd name="T10" fmla="*/ 1 w 816"/>
                <a:gd name="T11" fmla="*/ 1 h 1920"/>
                <a:gd name="T12" fmla="*/ 1 w 816"/>
                <a:gd name="T13" fmla="*/ 1 h 1920"/>
                <a:gd name="T14" fmla="*/ 1 w 816"/>
                <a:gd name="T15" fmla="*/ 1 h 1920"/>
                <a:gd name="T16" fmla="*/ 1 w 816"/>
                <a:gd name="T17" fmla="*/ 1 h 1920"/>
                <a:gd name="T18" fmla="*/ 1 w 816"/>
                <a:gd name="T19" fmla="*/ 1 h 1920"/>
                <a:gd name="T20" fmla="*/ 0 w 816"/>
                <a:gd name="T21" fmla="*/ 1 h 1920"/>
                <a:gd name="T22" fmla="*/ 0 w 816"/>
                <a:gd name="T23" fmla="*/ 0 h 19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1920"/>
                <a:gd name="T38" fmla="*/ 816 w 816"/>
                <a:gd name="T39" fmla="*/ 1920 h 19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192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384" y="1200"/>
                  </a:lnTo>
                  <a:lnTo>
                    <a:pt x="816" y="1440"/>
                  </a:lnTo>
                  <a:lnTo>
                    <a:pt x="384" y="1680"/>
                  </a:lnTo>
                  <a:lnTo>
                    <a:pt x="816" y="1920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50"/>
            <p:cNvSpPr txBox="1">
              <a:spLocks noChangeAspect="1" noChangeArrowheads="1"/>
            </p:cNvSpPr>
            <p:nvPr/>
          </p:nvSpPr>
          <p:spPr bwMode="auto">
            <a:xfrm>
              <a:off x="4560" y="1488"/>
              <a:ext cx="2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Pb</a:t>
              </a:r>
              <a:r>
                <a:rPr lang="en-US" sz="1200" baseline="30000"/>
                <a:t>4+</a:t>
              </a:r>
              <a:endParaRPr lang="en-US" sz="1200"/>
            </a:p>
          </p:txBody>
        </p:sp>
      </p:grpSp>
      <p:grpSp>
        <p:nvGrpSpPr>
          <p:cNvPr id="13" name="Group 51"/>
          <p:cNvGrpSpPr>
            <a:grpSpLocks noChangeAspect="1"/>
          </p:cNvGrpSpPr>
          <p:nvPr/>
        </p:nvGrpSpPr>
        <p:grpSpPr bwMode="auto">
          <a:xfrm>
            <a:off x="6781800" y="3886200"/>
            <a:ext cx="777875" cy="1371600"/>
            <a:chOff x="4944" y="1104"/>
            <a:chExt cx="408" cy="720"/>
          </a:xfrm>
        </p:grpSpPr>
        <p:sp>
          <p:nvSpPr>
            <p:cNvPr id="12318" name="Freeform 52"/>
            <p:cNvSpPr>
              <a:spLocks noChangeAspect="1"/>
            </p:cNvSpPr>
            <p:nvPr/>
          </p:nvSpPr>
          <p:spPr bwMode="auto">
            <a:xfrm>
              <a:off x="4944" y="1104"/>
              <a:ext cx="408" cy="720"/>
            </a:xfrm>
            <a:custGeom>
              <a:avLst/>
              <a:gdLst>
                <a:gd name="T0" fmla="*/ 1 w 816"/>
                <a:gd name="T1" fmla="*/ 1 h 1440"/>
                <a:gd name="T2" fmla="*/ 1 w 816"/>
                <a:gd name="T3" fmla="*/ 1 h 1440"/>
                <a:gd name="T4" fmla="*/ 0 w 816"/>
                <a:gd name="T5" fmla="*/ 1 h 1440"/>
                <a:gd name="T6" fmla="*/ 1 w 816"/>
                <a:gd name="T7" fmla="*/ 1 h 1440"/>
                <a:gd name="T8" fmla="*/ 0 w 816"/>
                <a:gd name="T9" fmla="*/ 1 h 1440"/>
                <a:gd name="T10" fmla="*/ 1 w 816"/>
                <a:gd name="T11" fmla="*/ 1 h 1440"/>
                <a:gd name="T12" fmla="*/ 0 w 816"/>
                <a:gd name="T13" fmla="*/ 1 h 1440"/>
                <a:gd name="T14" fmla="*/ 1 w 816"/>
                <a:gd name="T15" fmla="*/ 0 h 1440"/>
                <a:gd name="T16" fmla="*/ 1 w 816"/>
                <a:gd name="T17" fmla="*/ 0 h 1440"/>
                <a:gd name="T18" fmla="*/ 1 w 816"/>
                <a:gd name="T19" fmla="*/ 1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6"/>
                <a:gd name="T31" fmla="*/ 0 h 1440"/>
                <a:gd name="T32" fmla="*/ 816 w 816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6" h="1440">
                  <a:moveTo>
                    <a:pt x="816" y="1440"/>
                  </a:moveTo>
                  <a:lnTo>
                    <a:pt x="432" y="1440"/>
                  </a:lnTo>
                  <a:lnTo>
                    <a:pt x="0" y="1200"/>
                  </a:lnTo>
                  <a:lnTo>
                    <a:pt x="432" y="960"/>
                  </a:lnTo>
                  <a:lnTo>
                    <a:pt x="0" y="720"/>
                  </a:ln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lnTo>
                    <a:pt x="816" y="0"/>
                  </a:lnTo>
                  <a:lnTo>
                    <a:pt x="816" y="144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Text Box 53"/>
            <p:cNvSpPr txBox="1">
              <a:spLocks noChangeAspect="1" noChangeArrowheads="1"/>
            </p:cNvSpPr>
            <p:nvPr/>
          </p:nvSpPr>
          <p:spPr bwMode="auto">
            <a:xfrm>
              <a:off x="5088" y="1363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N</a:t>
              </a:r>
              <a:r>
                <a:rPr lang="en-US" sz="1200" baseline="30000"/>
                <a:t>3-</a:t>
              </a:r>
              <a:endParaRPr lang="en-US" sz="1200"/>
            </a:p>
          </p:txBody>
        </p:sp>
      </p:grpSp>
      <p:grpSp>
        <p:nvGrpSpPr>
          <p:cNvPr id="14" name="Group 54"/>
          <p:cNvGrpSpPr>
            <a:grpSpLocks noChangeAspect="1"/>
          </p:cNvGrpSpPr>
          <p:nvPr/>
        </p:nvGrpSpPr>
        <p:grpSpPr bwMode="auto">
          <a:xfrm>
            <a:off x="6400800" y="4800600"/>
            <a:ext cx="777875" cy="1828800"/>
            <a:chOff x="4560" y="1104"/>
            <a:chExt cx="408" cy="960"/>
          </a:xfrm>
        </p:grpSpPr>
        <p:sp>
          <p:nvSpPr>
            <p:cNvPr id="12316" name="Freeform 55"/>
            <p:cNvSpPr>
              <a:spLocks noChangeAspect="1"/>
            </p:cNvSpPr>
            <p:nvPr/>
          </p:nvSpPr>
          <p:spPr bwMode="auto">
            <a:xfrm>
              <a:off x="4560" y="1104"/>
              <a:ext cx="408" cy="960"/>
            </a:xfrm>
            <a:custGeom>
              <a:avLst/>
              <a:gdLst>
                <a:gd name="T0" fmla="*/ 0 w 816"/>
                <a:gd name="T1" fmla="*/ 0 h 1920"/>
                <a:gd name="T2" fmla="*/ 1 w 816"/>
                <a:gd name="T3" fmla="*/ 0 h 1920"/>
                <a:gd name="T4" fmla="*/ 1 w 816"/>
                <a:gd name="T5" fmla="*/ 1 h 1920"/>
                <a:gd name="T6" fmla="*/ 1 w 816"/>
                <a:gd name="T7" fmla="*/ 1 h 1920"/>
                <a:gd name="T8" fmla="*/ 1 w 816"/>
                <a:gd name="T9" fmla="*/ 1 h 1920"/>
                <a:gd name="T10" fmla="*/ 1 w 816"/>
                <a:gd name="T11" fmla="*/ 1 h 1920"/>
                <a:gd name="T12" fmla="*/ 1 w 816"/>
                <a:gd name="T13" fmla="*/ 1 h 1920"/>
                <a:gd name="T14" fmla="*/ 1 w 816"/>
                <a:gd name="T15" fmla="*/ 1 h 1920"/>
                <a:gd name="T16" fmla="*/ 1 w 816"/>
                <a:gd name="T17" fmla="*/ 1 h 1920"/>
                <a:gd name="T18" fmla="*/ 1 w 816"/>
                <a:gd name="T19" fmla="*/ 1 h 1920"/>
                <a:gd name="T20" fmla="*/ 0 w 816"/>
                <a:gd name="T21" fmla="*/ 1 h 1920"/>
                <a:gd name="T22" fmla="*/ 0 w 816"/>
                <a:gd name="T23" fmla="*/ 0 h 19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1920"/>
                <a:gd name="T38" fmla="*/ 816 w 816"/>
                <a:gd name="T39" fmla="*/ 1920 h 19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1920">
                  <a:moveTo>
                    <a:pt x="0" y="0"/>
                  </a:moveTo>
                  <a:lnTo>
                    <a:pt x="816" y="0"/>
                  </a:lnTo>
                  <a:lnTo>
                    <a:pt x="384" y="240"/>
                  </a:lnTo>
                  <a:lnTo>
                    <a:pt x="816" y="480"/>
                  </a:lnTo>
                  <a:lnTo>
                    <a:pt x="384" y="720"/>
                  </a:lnTo>
                  <a:lnTo>
                    <a:pt x="816" y="960"/>
                  </a:lnTo>
                  <a:lnTo>
                    <a:pt x="384" y="1200"/>
                  </a:lnTo>
                  <a:lnTo>
                    <a:pt x="816" y="1440"/>
                  </a:lnTo>
                  <a:lnTo>
                    <a:pt x="384" y="1680"/>
                  </a:lnTo>
                  <a:lnTo>
                    <a:pt x="816" y="1920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56"/>
            <p:cNvSpPr txBox="1">
              <a:spLocks noChangeAspect="1" noChangeArrowheads="1"/>
            </p:cNvSpPr>
            <p:nvPr/>
          </p:nvSpPr>
          <p:spPr bwMode="auto">
            <a:xfrm>
              <a:off x="4560" y="1488"/>
              <a:ext cx="2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Pb</a:t>
              </a:r>
              <a:r>
                <a:rPr lang="en-US" sz="1200" baseline="30000"/>
                <a:t>4+</a:t>
              </a:r>
              <a:endParaRPr lang="en-US" sz="1200"/>
            </a:p>
          </p:txBody>
        </p:sp>
      </p:grpSp>
      <p:grpSp>
        <p:nvGrpSpPr>
          <p:cNvPr id="15" name="Group 57"/>
          <p:cNvGrpSpPr>
            <a:grpSpLocks noChangeAspect="1"/>
          </p:cNvGrpSpPr>
          <p:nvPr/>
        </p:nvGrpSpPr>
        <p:grpSpPr bwMode="auto">
          <a:xfrm>
            <a:off x="6781800" y="5257800"/>
            <a:ext cx="777875" cy="1371600"/>
            <a:chOff x="4944" y="1104"/>
            <a:chExt cx="408" cy="720"/>
          </a:xfrm>
        </p:grpSpPr>
        <p:sp>
          <p:nvSpPr>
            <p:cNvPr id="12314" name="Freeform 58"/>
            <p:cNvSpPr>
              <a:spLocks noChangeAspect="1"/>
            </p:cNvSpPr>
            <p:nvPr/>
          </p:nvSpPr>
          <p:spPr bwMode="auto">
            <a:xfrm>
              <a:off x="4944" y="1104"/>
              <a:ext cx="408" cy="720"/>
            </a:xfrm>
            <a:custGeom>
              <a:avLst/>
              <a:gdLst>
                <a:gd name="T0" fmla="*/ 1 w 816"/>
                <a:gd name="T1" fmla="*/ 1 h 1440"/>
                <a:gd name="T2" fmla="*/ 1 w 816"/>
                <a:gd name="T3" fmla="*/ 1 h 1440"/>
                <a:gd name="T4" fmla="*/ 0 w 816"/>
                <a:gd name="T5" fmla="*/ 1 h 1440"/>
                <a:gd name="T6" fmla="*/ 1 w 816"/>
                <a:gd name="T7" fmla="*/ 1 h 1440"/>
                <a:gd name="T8" fmla="*/ 0 w 816"/>
                <a:gd name="T9" fmla="*/ 1 h 1440"/>
                <a:gd name="T10" fmla="*/ 1 w 816"/>
                <a:gd name="T11" fmla="*/ 1 h 1440"/>
                <a:gd name="T12" fmla="*/ 0 w 816"/>
                <a:gd name="T13" fmla="*/ 1 h 1440"/>
                <a:gd name="T14" fmla="*/ 1 w 816"/>
                <a:gd name="T15" fmla="*/ 0 h 1440"/>
                <a:gd name="T16" fmla="*/ 1 w 816"/>
                <a:gd name="T17" fmla="*/ 0 h 1440"/>
                <a:gd name="T18" fmla="*/ 1 w 816"/>
                <a:gd name="T19" fmla="*/ 1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6"/>
                <a:gd name="T31" fmla="*/ 0 h 1440"/>
                <a:gd name="T32" fmla="*/ 816 w 816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6" h="1440">
                  <a:moveTo>
                    <a:pt x="816" y="1440"/>
                  </a:moveTo>
                  <a:lnTo>
                    <a:pt x="432" y="1440"/>
                  </a:lnTo>
                  <a:lnTo>
                    <a:pt x="0" y="1200"/>
                  </a:lnTo>
                  <a:lnTo>
                    <a:pt x="432" y="960"/>
                  </a:lnTo>
                  <a:lnTo>
                    <a:pt x="0" y="720"/>
                  </a:lnTo>
                  <a:lnTo>
                    <a:pt x="432" y="480"/>
                  </a:lnTo>
                  <a:lnTo>
                    <a:pt x="0" y="240"/>
                  </a:lnTo>
                  <a:lnTo>
                    <a:pt x="432" y="0"/>
                  </a:lnTo>
                  <a:lnTo>
                    <a:pt x="816" y="0"/>
                  </a:lnTo>
                  <a:lnTo>
                    <a:pt x="816" y="1440"/>
                  </a:lnTo>
                  <a:close/>
                </a:path>
              </a:pathLst>
            </a:custGeom>
            <a:solidFill>
              <a:srgbClr val="9BC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Text Box 59"/>
            <p:cNvSpPr txBox="1">
              <a:spLocks noChangeAspect="1" noChangeArrowheads="1"/>
            </p:cNvSpPr>
            <p:nvPr/>
          </p:nvSpPr>
          <p:spPr bwMode="auto">
            <a:xfrm>
              <a:off x="5088" y="1363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/>
                <a:t>N</a:t>
              </a:r>
              <a:r>
                <a:rPr lang="en-US" sz="1200" baseline="30000"/>
                <a:t>3-</a:t>
              </a:r>
              <a:endParaRPr lang="en-US" sz="1200"/>
            </a:p>
          </p:txBody>
        </p:sp>
      </p:grp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743325" y="5083175"/>
            <a:ext cx="1444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Pb</a:t>
            </a:r>
            <a:r>
              <a:rPr lang="en-US" baseline="30000"/>
              <a:t>4+</a:t>
            </a:r>
            <a:r>
              <a:rPr lang="en-US"/>
              <a:t>        N</a:t>
            </a:r>
            <a:r>
              <a:rPr lang="en-US" baseline="30000"/>
              <a:t>3-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3984625" y="5500688"/>
            <a:ext cx="79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Pb</a:t>
            </a:r>
            <a:r>
              <a:rPr lang="en-US" baseline="-25000"/>
              <a:t>3</a:t>
            </a:r>
            <a:r>
              <a:rPr lang="en-US"/>
              <a:t>N</a:t>
            </a:r>
            <a:r>
              <a:rPr lang="en-US" baseline="-25000"/>
              <a:t>4</a:t>
            </a: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630238" y="5743575"/>
            <a:ext cx="969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 Mg</a:t>
            </a:r>
            <a:r>
              <a:rPr lang="en-US" baseline="30000"/>
              <a:t>2+</a:t>
            </a:r>
            <a:endParaRPr lang="en-US"/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828800" y="574357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 OH</a:t>
            </a:r>
            <a:r>
              <a:rPr lang="en-US" baseline="30000"/>
              <a:t> -</a:t>
            </a:r>
            <a:endParaRPr lang="en-US"/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1219200" y="6276975"/>
            <a:ext cx="127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Mg OH 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5207" name="AutoShape 87"/>
          <p:cNvSpPr>
            <a:spLocks noChangeArrowheads="1"/>
          </p:cNvSpPr>
          <p:nvPr/>
        </p:nvSpPr>
        <p:spPr bwMode="auto">
          <a:xfrm>
            <a:off x="1666875" y="6353175"/>
            <a:ext cx="431800" cy="190500"/>
          </a:xfrm>
          <a:prstGeom prst="bracketPair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722313" y="27797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 Na 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1789113" y="27797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 OH 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1179513" y="3313113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NaOH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flt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flt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9" grpId="0"/>
      <p:bldP spid="5197" grpId="0"/>
      <p:bldP spid="5204" grpId="0"/>
      <p:bldP spid="5205" grpId="0"/>
      <p:bldP spid="5206" grpId="0"/>
      <p:bldP spid="5207" grpId="0" animBg="1"/>
      <p:bldP spid="5208" grpId="0"/>
      <p:bldP spid="5209" grpId="0"/>
      <p:bldP spid="52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nyx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4365</Words>
  <Application>Microsoft Office PowerPoint</Application>
  <PresentationFormat>On-screen Show (4:3)</PresentationFormat>
  <Paragraphs>2087</Paragraphs>
  <Slides>72</Slides>
  <Notes>10</Notes>
  <HiddenSlides>1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72</vt:i4>
      </vt:variant>
    </vt:vector>
  </HeadingPairs>
  <TitlesOfParts>
    <vt:vector size="90" baseType="lpstr">
      <vt:lpstr>Arial</vt:lpstr>
      <vt:lpstr>Arial Black</vt:lpstr>
      <vt:lpstr>Arial Narrow</vt:lpstr>
      <vt:lpstr>Calibri</vt:lpstr>
      <vt:lpstr>Comic Sans MS</vt:lpstr>
      <vt:lpstr>Impact</vt:lpstr>
      <vt:lpstr>Matisse ITC</vt:lpstr>
      <vt:lpstr>Onyx</vt:lpstr>
      <vt:lpstr>Papyrus</vt:lpstr>
      <vt:lpstr>Symbol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1_Default Design</vt:lpstr>
      <vt:lpstr>6_Default Design</vt:lpstr>
      <vt:lpstr>PowerPoint Presentation</vt:lpstr>
      <vt:lpstr>Bonding Types</vt:lpstr>
      <vt:lpstr>PowerPoint Presentation</vt:lpstr>
      <vt:lpstr>Common Polyatomic Ions</vt:lpstr>
      <vt:lpstr>PowerPoint Presentation</vt:lpstr>
      <vt:lpstr>PowerPoint Presentation</vt:lpstr>
      <vt:lpstr>PowerPoint Presentation</vt:lpstr>
      <vt:lpstr>PowerPoint Presentation</vt:lpstr>
      <vt:lpstr>Chemical Bonding Activity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Nomenclature - Humor</vt:lpstr>
      <vt:lpstr>PowerPoint Presentation</vt:lpstr>
      <vt:lpstr>PowerPoint Presentation</vt:lpstr>
      <vt:lpstr>PowerPoint Presentation</vt:lpstr>
      <vt:lpstr>Fixed-Charge Exceptions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 Numeral Review</vt:lpstr>
      <vt:lpstr>PowerPoint Presentation</vt:lpstr>
      <vt:lpstr>Ionic Nomenclature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Definitions</vt:lpstr>
      <vt:lpstr>Definitions</vt:lpstr>
      <vt:lpstr>Properties</vt:lpstr>
      <vt:lpstr>Uses</vt:lpstr>
      <vt:lpstr>Uses</vt:lpstr>
      <vt:lpstr>PowerPoint Presentation</vt:lpstr>
      <vt:lpstr>Nomenclature Review  Flow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 Bonding and Nomenclature</dc:title>
  <dc:subject>General Chemistry</dc:subject>
  <dc:creator>Mr. John Bergmann</dc:creator>
  <cp:lastModifiedBy>Tullettia Taylor</cp:lastModifiedBy>
  <cp:revision>114</cp:revision>
  <dcterms:created xsi:type="dcterms:W3CDTF">2007-10-19T23:57:29Z</dcterms:created>
  <dcterms:modified xsi:type="dcterms:W3CDTF">2019-01-10T12:45:06Z</dcterms:modified>
</cp:coreProperties>
</file>