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5" r:id="rId3"/>
    <p:sldId id="283" r:id="rId4"/>
    <p:sldId id="298" r:id="rId5"/>
    <p:sldId id="257" r:id="rId6"/>
    <p:sldId id="258" r:id="rId7"/>
    <p:sldId id="285" r:id="rId8"/>
    <p:sldId id="286" r:id="rId9"/>
    <p:sldId id="287" r:id="rId10"/>
    <p:sldId id="297" r:id="rId11"/>
    <p:sldId id="289" r:id="rId12"/>
    <p:sldId id="290" r:id="rId13"/>
    <p:sldId id="291" r:id="rId14"/>
    <p:sldId id="292" r:id="rId15"/>
    <p:sldId id="293" r:id="rId16"/>
    <p:sldId id="261" r:id="rId17"/>
    <p:sldId id="296" r:id="rId18"/>
  </p:sldIdLst>
  <p:sldSz cx="10287000" cy="6858000" type="35mm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F7D"/>
    <a:srgbClr val="2C2CB4"/>
    <a:srgbClr val="2E2EBA"/>
    <a:srgbClr val="3333CC"/>
    <a:srgbClr val="3939AB"/>
    <a:srgbClr val="B2B2B2"/>
    <a:srgbClr val="CECFC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176" y="5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83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1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78263" y="0"/>
            <a:ext cx="29829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78263" y="8686800"/>
            <a:ext cx="29829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4763" y="8686800"/>
            <a:ext cx="2979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4763" y="0"/>
            <a:ext cx="2979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84613" y="0"/>
            <a:ext cx="29702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84613" y="8686800"/>
            <a:ext cx="29702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1588" y="8686800"/>
            <a:ext cx="2971801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692150"/>
            <a:ext cx="5124450" cy="3416300"/>
          </a:xfrm>
          <a:ln cap="flat"/>
        </p:spPr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6775" y="692150"/>
            <a:ext cx="512445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16110 yrs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7175" y="87313"/>
            <a:ext cx="2079625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300" y="87313"/>
            <a:ext cx="6086475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4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5" name="Rectangle 261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87313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86" name="Rectangle 2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600200"/>
            <a:ext cx="8305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293" name="Group 269"/>
          <p:cNvGrpSpPr>
            <a:grpSpLocks/>
          </p:cNvGrpSpPr>
          <p:nvPr/>
        </p:nvGrpSpPr>
        <p:grpSpPr bwMode="auto">
          <a:xfrm>
            <a:off x="0" y="0"/>
            <a:ext cx="1527175" cy="6858000"/>
            <a:chOff x="2757" y="0"/>
            <a:chExt cx="962" cy="4320"/>
          </a:xfrm>
        </p:grpSpPr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2757" y="0"/>
              <a:ext cx="962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87" name="Object 263"/>
            <p:cNvGraphicFramePr>
              <a:graphicFrameLocks noChangeAspect="1"/>
            </p:cNvGraphicFramePr>
            <p:nvPr/>
          </p:nvGraphicFramePr>
          <p:xfrm>
            <a:off x="2800" y="5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" name="Clip" r:id="rId14" imgW="3317966" imgH="3237214" progId="">
                    <p:embed/>
                  </p:oleObj>
                </mc:Choice>
                <mc:Fallback>
                  <p:oleObj name="Clip" r:id="rId14" imgW="3317966" imgH="3237214" progId="">
                    <p:embed/>
                    <p:pic>
                      <p:nvPicPr>
                        <p:cNvPr id="0" name="Picture 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5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89" name="Object 265"/>
            <p:cNvGraphicFramePr>
              <a:graphicFrameLocks noChangeAspect="1"/>
            </p:cNvGraphicFramePr>
            <p:nvPr/>
          </p:nvGraphicFramePr>
          <p:xfrm>
            <a:off x="2800" y="868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4" name="Clip" r:id="rId16" imgW="3317966" imgH="3237214" progId="">
                    <p:embed/>
                  </p:oleObj>
                </mc:Choice>
                <mc:Fallback>
                  <p:oleObj name="Clip" r:id="rId16" imgW="3317966" imgH="3237214" progId="">
                    <p:embed/>
                    <p:pic>
                      <p:nvPicPr>
                        <p:cNvPr id="0" name="Picture 2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868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90" name="Object 266"/>
            <p:cNvGraphicFramePr>
              <a:graphicFrameLocks noChangeAspect="1"/>
            </p:cNvGraphicFramePr>
            <p:nvPr/>
          </p:nvGraphicFramePr>
          <p:xfrm>
            <a:off x="2800" y="1731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5" name="Clip" r:id="rId18" imgW="3317966" imgH="3237214" progId="">
                    <p:embed/>
                  </p:oleObj>
                </mc:Choice>
                <mc:Fallback>
                  <p:oleObj name="Clip" r:id="rId18" imgW="3317966" imgH="3237214" progId="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1731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91" name="Object 267"/>
            <p:cNvGraphicFramePr>
              <a:graphicFrameLocks noChangeAspect="1"/>
            </p:cNvGraphicFramePr>
            <p:nvPr/>
          </p:nvGraphicFramePr>
          <p:xfrm>
            <a:off x="2800" y="2594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6" name="Clip" r:id="rId19" imgW="3317966" imgH="3237214" progId="">
                    <p:embed/>
                  </p:oleObj>
                </mc:Choice>
                <mc:Fallback>
                  <p:oleObj name="Clip" r:id="rId19" imgW="3317966" imgH="3237214" progId="">
                    <p:embed/>
                    <p:pic>
                      <p:nvPicPr>
                        <p:cNvPr id="0" name="Picture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2594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92" name="Object 268"/>
            <p:cNvGraphicFramePr>
              <a:graphicFrameLocks noChangeAspect="1"/>
            </p:cNvGraphicFramePr>
            <p:nvPr/>
          </p:nvGraphicFramePr>
          <p:xfrm>
            <a:off x="2800" y="3458"/>
            <a:ext cx="877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7" name="Clip" r:id="rId20" imgW="3317966" imgH="3237214" progId="">
                    <p:embed/>
                  </p:oleObj>
                </mc:Choice>
                <mc:Fallback>
                  <p:oleObj name="Clip" r:id="rId20" imgW="3317966" imgH="3237214" progId="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" y="3458"/>
                          <a:ext cx="877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00000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94" name="AutoShape 270"/>
          <p:cNvSpPr>
            <a:spLocks noChangeArrowheads="1"/>
          </p:cNvSpPr>
          <p:nvPr/>
        </p:nvSpPr>
        <p:spPr bwMode="auto">
          <a:xfrm>
            <a:off x="1423988" y="1209675"/>
            <a:ext cx="8863012" cy="222250"/>
          </a:xfrm>
          <a:prstGeom prst="roundRect">
            <a:avLst>
              <a:gd name="adj" fmla="val 33106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ª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81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w"/>
        <a:defRPr sz="3400">
          <a:solidFill>
            <a:schemeClr val="tx1"/>
          </a:solidFill>
          <a:latin typeface="+mn-lt"/>
        </a:defRPr>
      </a:lvl2pPr>
      <a:lvl3pPr marL="1362075" indent="-338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3400">
          <a:solidFill>
            <a:schemeClr val="tx1"/>
          </a:solidFill>
          <a:latin typeface="+mn-lt"/>
        </a:defRPr>
      </a:lvl3pPr>
      <a:lvl4pPr marL="1827213" indent="-3508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400">
          <a:solidFill>
            <a:schemeClr val="tx1"/>
          </a:solidFill>
          <a:latin typeface="+mn-lt"/>
        </a:defRPr>
      </a:lvl4pPr>
      <a:lvl5pPr marL="22828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5pPr>
      <a:lvl6pPr marL="27400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6pPr>
      <a:lvl7pPr marL="31972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7pPr>
      <a:lvl8pPr marL="36544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8pPr>
      <a:lvl9pPr marL="41116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Nuclear%20Chemistry%20-%20CHEM\nuclear%20power%20plant%20flyby.avi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video" Target="file:///C:\My%20Documents\Christy's%20Stuff\Teaching%20Stuff\Media\beta%20decay.avi" TargetMode="External"/><Relationship Id="rId7" Type="http://schemas.openxmlformats.org/officeDocument/2006/relationships/image" Target="../media/image9.png"/><Relationship Id="rId2" Type="http://schemas.openxmlformats.org/officeDocument/2006/relationships/video" Target="file:///C:\My%20Documents\Christy's%20Stuff\Teaching%20Stuff\Media\alpha%20decay.avi" TargetMode="Externa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0" y="457200"/>
            <a:ext cx="8763000" cy="3695700"/>
          </a:xfrm>
          <a:noFill/>
          <a:ln/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sz="5200" dirty="0">
                <a:solidFill>
                  <a:schemeClr val="accent1"/>
                </a:solidFill>
                <a:effectLst/>
              </a:rPr>
              <a:t>Unit 9</a:t>
            </a:r>
            <a:b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b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b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Nuclear Energy</a:t>
            </a:r>
            <a:endParaRPr lang="en-US" sz="9200" dirty="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Isotopes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Americium-241 is used in smoke detectors</a:t>
            </a:r>
          </a:p>
          <a:p>
            <a:r>
              <a:rPr lang="en-US" dirty="0"/>
              <a:t>Cobolt-60 is used in food irradiation and in cancer treatment</a:t>
            </a:r>
          </a:p>
          <a:p>
            <a:r>
              <a:rPr lang="en-US" dirty="0"/>
              <a:t>Iodine-131 is used to detect thyroid problems</a:t>
            </a:r>
          </a:p>
          <a:p>
            <a:r>
              <a:rPr lang="en-US" dirty="0"/>
              <a:t>Lead-210 is used to date layers of sand and soil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Fission Reactors</a:t>
            </a:r>
            <a:endParaRPr lang="en-US"/>
          </a:p>
        </p:txBody>
      </p:sp>
      <p:cxnSp>
        <p:nvCxnSpPr>
          <p:cNvPr id="57362" name="AutoShape 18"/>
          <p:cNvCxnSpPr>
            <a:cxnSpLocks noChangeShapeType="1"/>
            <a:stCxn id="0" idx="2"/>
            <a:endCxn id="57352" idx="4"/>
          </p:cNvCxnSpPr>
          <p:nvPr/>
        </p:nvCxnSpPr>
        <p:spPr bwMode="auto">
          <a:xfrm rot="5400000" flipH="1" flipV="1">
            <a:off x="5807869" y="3013869"/>
            <a:ext cx="3128963" cy="4022725"/>
          </a:xfrm>
          <a:prstGeom prst="bentConnector3">
            <a:avLst>
              <a:gd name="adj1" fmla="val 14204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179638" y="2308225"/>
          <a:ext cx="6362700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QuickTime Picture" r:id="rId3" imgW="6200318" imgH="4815894" progId="">
                  <p:embed/>
                </p:oleObj>
              </mc:Choice>
              <mc:Fallback>
                <p:oleObj name="QuickTime Picture" r:id="rId3" imgW="6200318" imgH="4815894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49" t="13411" r="3186" b="3891"/>
                      <a:stretch>
                        <a:fillRect/>
                      </a:stretch>
                    </p:blipFill>
                    <p:spPr bwMode="auto">
                      <a:xfrm>
                        <a:off x="2179638" y="2308225"/>
                        <a:ext cx="6362700" cy="42814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572500" y="1587500"/>
            <a:ext cx="1638300" cy="1873250"/>
            <a:chOff x="5400" y="1000"/>
            <a:chExt cx="1032" cy="1180"/>
          </a:xfrm>
        </p:grpSpPr>
        <p:sp>
          <p:nvSpPr>
            <p:cNvPr id="57355" name="AutoShape 11"/>
            <p:cNvSpPr>
              <a:spLocks noChangeArrowheads="1"/>
            </p:cNvSpPr>
            <p:nvPr/>
          </p:nvSpPr>
          <p:spPr bwMode="auto">
            <a:xfrm flipV="1">
              <a:off x="5557" y="1331"/>
              <a:ext cx="719" cy="805"/>
            </a:xfrm>
            <a:custGeom>
              <a:avLst/>
              <a:gdLst>
                <a:gd name="G0" fmla="+- 3875 0 0"/>
                <a:gd name="G1" fmla="+- 21600 0 3875"/>
                <a:gd name="G2" fmla="*/ 3875 1 2"/>
                <a:gd name="G3" fmla="+- 21600 0 G2"/>
                <a:gd name="G4" fmla="+/ 3875 21600 2"/>
                <a:gd name="G5" fmla="+/ G1 0 2"/>
                <a:gd name="G6" fmla="*/ 21600 21600 3875"/>
                <a:gd name="G7" fmla="*/ G6 1 2"/>
                <a:gd name="G8" fmla="+- 21600 0 G7"/>
                <a:gd name="G9" fmla="*/ 21600 1 2"/>
                <a:gd name="G10" fmla="+- 3875 0 G9"/>
                <a:gd name="G11" fmla="?: G10 G8 0"/>
                <a:gd name="G12" fmla="?: G10 G7 21600"/>
                <a:gd name="T0" fmla="*/ 19662 w 21600"/>
                <a:gd name="T1" fmla="*/ 10800 h 21600"/>
                <a:gd name="T2" fmla="*/ 10800 w 21600"/>
                <a:gd name="T3" fmla="*/ 21600 h 21600"/>
                <a:gd name="T4" fmla="*/ 1938 w 21600"/>
                <a:gd name="T5" fmla="*/ 10800 h 21600"/>
                <a:gd name="T6" fmla="*/ 10800 w 21600"/>
                <a:gd name="T7" fmla="*/ 0 h 21600"/>
                <a:gd name="T8" fmla="*/ 3738 w 21600"/>
                <a:gd name="T9" fmla="*/ 3738 h 21600"/>
                <a:gd name="T10" fmla="*/ 17862 w 21600"/>
                <a:gd name="T11" fmla="*/ 1786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75" y="21600"/>
                  </a:lnTo>
                  <a:lnTo>
                    <a:pt x="1772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ECFC9"/>
            </a:solidFill>
            <a:ln w="12700">
              <a:solidFill>
                <a:srgbClr val="CECFC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5538" y="1332"/>
              <a:ext cx="749" cy="788"/>
              <a:chOff x="4752" y="1866"/>
              <a:chExt cx="725" cy="788"/>
            </a:xfrm>
          </p:grpSpPr>
          <p:sp>
            <p:nvSpPr>
              <p:cNvPr id="57349" name="Freeform 5"/>
              <p:cNvSpPr>
                <a:spLocks/>
              </p:cNvSpPr>
              <p:nvPr/>
            </p:nvSpPr>
            <p:spPr bwMode="auto">
              <a:xfrm>
                <a:off x="4752" y="1866"/>
                <a:ext cx="202" cy="788"/>
              </a:xfrm>
              <a:custGeom>
                <a:avLst/>
                <a:gdLst/>
                <a:ahLst/>
                <a:cxnLst>
                  <a:cxn ang="0">
                    <a:pos x="131" y="0"/>
                  </a:cxn>
                  <a:cxn ang="0">
                    <a:pos x="180" y="336"/>
                  </a:cxn>
                  <a:cxn ang="0">
                    <a:pos x="0" y="788"/>
                  </a:cxn>
                </a:cxnLst>
                <a:rect l="0" t="0" r="r" b="b"/>
                <a:pathLst>
                  <a:path w="202" h="788">
                    <a:moveTo>
                      <a:pt x="131" y="0"/>
                    </a:moveTo>
                    <a:cubicBezTo>
                      <a:pt x="166" y="102"/>
                      <a:pt x="202" y="205"/>
                      <a:pt x="180" y="336"/>
                    </a:cubicBezTo>
                    <a:cubicBezTo>
                      <a:pt x="158" y="467"/>
                      <a:pt x="30" y="713"/>
                      <a:pt x="0" y="788"/>
                    </a:cubicBezTo>
                  </a:path>
                </a:pathLst>
              </a:custGeom>
              <a:solidFill>
                <a:srgbClr val="2E2EBA"/>
              </a:solidFill>
              <a:ln w="12700" cap="flat" cmpd="sng">
                <a:solidFill>
                  <a:srgbClr val="CECF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350" name="Freeform 6"/>
              <p:cNvSpPr>
                <a:spLocks/>
              </p:cNvSpPr>
              <p:nvPr/>
            </p:nvSpPr>
            <p:spPr bwMode="auto">
              <a:xfrm flipH="1">
                <a:off x="5275" y="1866"/>
                <a:ext cx="202" cy="788"/>
              </a:xfrm>
              <a:custGeom>
                <a:avLst/>
                <a:gdLst/>
                <a:ahLst/>
                <a:cxnLst>
                  <a:cxn ang="0">
                    <a:pos x="131" y="0"/>
                  </a:cxn>
                  <a:cxn ang="0">
                    <a:pos x="180" y="336"/>
                  </a:cxn>
                  <a:cxn ang="0">
                    <a:pos x="0" y="788"/>
                  </a:cxn>
                </a:cxnLst>
                <a:rect l="0" t="0" r="r" b="b"/>
                <a:pathLst>
                  <a:path w="202" h="788">
                    <a:moveTo>
                      <a:pt x="131" y="0"/>
                    </a:moveTo>
                    <a:cubicBezTo>
                      <a:pt x="166" y="102"/>
                      <a:pt x="202" y="205"/>
                      <a:pt x="180" y="336"/>
                    </a:cubicBezTo>
                    <a:cubicBezTo>
                      <a:pt x="158" y="467"/>
                      <a:pt x="30" y="713"/>
                      <a:pt x="0" y="788"/>
                    </a:cubicBezTo>
                  </a:path>
                </a:pathLst>
              </a:custGeom>
              <a:solidFill>
                <a:srgbClr val="2E2EBA"/>
              </a:solidFill>
              <a:ln w="12700" cap="flat" cmpd="sng">
                <a:solidFill>
                  <a:srgbClr val="CECFC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351" name="Oval 7"/>
            <p:cNvSpPr>
              <a:spLocks noChangeArrowheads="1"/>
            </p:cNvSpPr>
            <p:nvPr/>
          </p:nvSpPr>
          <p:spPr bwMode="auto">
            <a:xfrm>
              <a:off x="5669" y="1245"/>
              <a:ext cx="486" cy="145"/>
            </a:xfrm>
            <a:prstGeom prst="ellipse">
              <a:avLst/>
            </a:prstGeom>
            <a:solidFill>
              <a:srgbClr val="2E2EBA"/>
            </a:solidFill>
            <a:ln w="12700">
              <a:solidFill>
                <a:srgbClr val="CECFC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Oval 8"/>
            <p:cNvSpPr>
              <a:spLocks noChangeArrowheads="1"/>
            </p:cNvSpPr>
            <p:nvPr/>
          </p:nvSpPr>
          <p:spPr bwMode="auto">
            <a:xfrm>
              <a:off x="5545" y="2041"/>
              <a:ext cx="732" cy="139"/>
            </a:xfrm>
            <a:prstGeom prst="ellipse">
              <a:avLst/>
            </a:prstGeom>
            <a:solidFill>
              <a:srgbClr val="CECFC9"/>
            </a:solidFill>
            <a:ln w="12700">
              <a:solidFill>
                <a:srgbClr val="CECFC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5400" y="1000"/>
              <a:ext cx="10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 b="1"/>
                <a:t>Cooling Tower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Fission Reactors</a:t>
            </a:r>
            <a:endParaRPr lang="en-US"/>
          </a:p>
        </p:txBody>
      </p:sp>
      <p:pic>
        <p:nvPicPr>
          <p:cNvPr id="59406" name="Picture 14" descr="C:\MYDOCU~1\GRAPHICS\CHEM\nuclear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2900" y="2235200"/>
            <a:ext cx="3338513" cy="3987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9407" name="nuclear power plant flyb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8313" y="2259013"/>
            <a:ext cx="2133600" cy="1600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9408" name="Picture 16" descr="C:\My Documents\Christy's Stuff\Teaching Stuff\Media\nuclear power plant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19275" y="4106863"/>
            <a:ext cx="4606925" cy="24161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94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9407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725488"/>
          </a:xfrm>
        </p:spPr>
        <p:txBody>
          <a:bodyPr/>
          <a:lstStyle/>
          <a:p>
            <a:r>
              <a:rPr lang="en-US" b="1"/>
              <a:t>Fusion Reactors</a:t>
            </a:r>
            <a:r>
              <a:rPr lang="en-US"/>
              <a:t> (not yet sustainable)</a:t>
            </a:r>
          </a:p>
        </p:txBody>
      </p:sp>
      <p:pic>
        <p:nvPicPr>
          <p:cNvPr id="58372" name="Picture 4" descr="C:\MYDOCU~1\GRAPHICS\CHEM\fusion.gif"/>
          <p:cNvPicPr>
            <a:picLocks noChangeAspect="1" noChangeArrowheads="1"/>
          </p:cNvPicPr>
          <p:nvPr/>
        </p:nvPicPr>
        <p:blipFill>
          <a:blip r:embed="rId2" cstate="print"/>
          <a:srcRect l="12312" t="1624" r="5182" b="6781"/>
          <a:stretch>
            <a:fillRect/>
          </a:stretch>
        </p:blipFill>
        <p:spPr bwMode="auto">
          <a:xfrm>
            <a:off x="2992438" y="2284413"/>
            <a:ext cx="5683250" cy="43624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725488"/>
          </a:xfrm>
        </p:spPr>
        <p:txBody>
          <a:bodyPr/>
          <a:lstStyle/>
          <a:p>
            <a:r>
              <a:rPr lang="en-US" b="1"/>
              <a:t>Fusion Reactors</a:t>
            </a:r>
            <a:r>
              <a:rPr lang="en-US"/>
              <a:t> (not yet sustainable)</a:t>
            </a:r>
          </a:p>
        </p:txBody>
      </p:sp>
      <p:pic>
        <p:nvPicPr>
          <p:cNvPr id="60421" name="Picture 5" descr="C:\My Documents\Christy's Stuff\Teaching Stuff\Media\fusion rea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7838" y="2247900"/>
            <a:ext cx="4945062" cy="32385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0422" name="Picture 6" descr="C:\My Documents\Christy's Stuff\Teaching Stuff\Media\fusion - Prince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575050"/>
            <a:ext cx="3810000" cy="31051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143125" y="5553075"/>
            <a:ext cx="386238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Tokamak Fusion Test Reactor</a:t>
            </a:r>
          </a:p>
          <a:p>
            <a:pPr algn="ctr"/>
            <a:endParaRPr lang="en-US"/>
          </a:p>
          <a:p>
            <a:pPr algn="ctr"/>
            <a:r>
              <a:rPr lang="en-US">
                <a:solidFill>
                  <a:schemeClr val="accent1"/>
                </a:solidFill>
              </a:rPr>
              <a:t>Princeton University</a:t>
            </a:r>
            <a:endParaRPr lang="en-US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831013" y="2708275"/>
            <a:ext cx="318928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National Spherical Torus Experiment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Power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51000" y="4502150"/>
            <a:ext cx="4076700" cy="2330450"/>
          </a:xfrm>
        </p:spPr>
        <p:txBody>
          <a:bodyPr/>
          <a:lstStyle/>
          <a:p>
            <a:r>
              <a:rPr lang="en-US" sz="3000" baseline="30000"/>
              <a:t>235</a:t>
            </a:r>
            <a:r>
              <a:rPr lang="en-US" sz="3000"/>
              <a:t>U is limited</a:t>
            </a:r>
          </a:p>
          <a:p>
            <a:r>
              <a:rPr lang="en-US" sz="3000"/>
              <a:t>danger of meltdown</a:t>
            </a:r>
          </a:p>
          <a:p>
            <a:r>
              <a:rPr lang="en-US" sz="3000"/>
              <a:t>toxic waste</a:t>
            </a:r>
          </a:p>
          <a:p>
            <a:r>
              <a:rPr lang="en-US" sz="3000"/>
              <a:t>thermal pollution</a:t>
            </a:r>
            <a:endParaRPr lang="en-US" sz="3000" baseline="3000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37225" y="4502150"/>
            <a:ext cx="4549775" cy="2355850"/>
          </a:xfrm>
        </p:spPr>
        <p:txBody>
          <a:bodyPr/>
          <a:lstStyle/>
          <a:p>
            <a:r>
              <a:rPr lang="en-US" sz="3000"/>
              <a:t>Hydrogen is abundant</a:t>
            </a:r>
          </a:p>
          <a:p>
            <a:r>
              <a:rPr lang="en-US" sz="3000"/>
              <a:t>no danger of meltdown</a:t>
            </a:r>
          </a:p>
          <a:p>
            <a:r>
              <a:rPr lang="en-US" sz="3000"/>
              <a:t>no toxic waste</a:t>
            </a:r>
          </a:p>
          <a:p>
            <a:r>
              <a:rPr lang="en-US" sz="3000"/>
              <a:t>not yet sustainable</a:t>
            </a:r>
          </a:p>
        </p:txBody>
      </p:sp>
      <p:pic>
        <p:nvPicPr>
          <p:cNvPr id="54277" name="Picture 5" descr="C:\My Documents\Christy's Stuff\Teaching Stuff\Media\fission &amp; fu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0713" y="1620838"/>
            <a:ext cx="5035550" cy="2782887"/>
          </a:xfrm>
          <a:prstGeom prst="rect">
            <a:avLst/>
          </a:prstGeom>
          <a:noFill/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763838" y="1689100"/>
            <a:ext cx="328612" cy="2647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1"/>
                </a:solidFill>
                <a:latin typeface="Impact" pitchFamily="34" charset="0"/>
              </a:rPr>
              <a:t>FISSION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8266113" y="1870075"/>
            <a:ext cx="328612" cy="2282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accent1"/>
                </a:solidFill>
                <a:latin typeface="Impact" pitchFamily="34" charset="0"/>
              </a:rPr>
              <a:t>FUSION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470525" y="2497138"/>
            <a:ext cx="515938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Impact" pitchFamily="34" charset="0"/>
              </a:rPr>
              <a:t>vs.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  <p:bldP spid="5427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Half-life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1882775"/>
          </a:xfrm>
        </p:spPr>
        <p:txBody>
          <a:bodyPr/>
          <a:lstStyle/>
          <a:p>
            <a:r>
              <a:rPr lang="en-US" b="1"/>
              <a:t>Half-life (t</a:t>
            </a:r>
            <a:r>
              <a:rPr lang="en-US" b="1" baseline="-25000"/>
              <a:t>½</a:t>
            </a:r>
            <a:r>
              <a:rPr lang="en-US" b="1"/>
              <a:t>)</a:t>
            </a:r>
            <a:endParaRPr lang="en-US"/>
          </a:p>
          <a:p>
            <a:pPr lvl="1"/>
            <a:r>
              <a:rPr lang="en-US"/>
              <a:t>time it takes for half of the nuclides in a sample to decay</a:t>
            </a: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6997700" y="3227388"/>
          <a:ext cx="2895600" cy="351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Worksheet" r:id="rId3" imgW="2885760" imgH="3511440" progId="Excel.Sheet.8">
                  <p:embed/>
                </p:oleObj>
              </mc:Choice>
              <mc:Fallback>
                <p:oleObj name="Worksheet" r:id="rId3" imgW="2885760" imgH="3511440" progId="Excel.Shee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700" y="3227388"/>
                        <a:ext cx="2895600" cy="351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2209800" y="3543300"/>
            <a:ext cx="4533900" cy="3162300"/>
            <a:chOff x="1184" y="2184"/>
            <a:chExt cx="2856" cy="1992"/>
          </a:xfrm>
        </p:grpSpPr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1184" y="2184"/>
              <a:ext cx="2856" cy="19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40000"/>
                </a:spcBef>
                <a:tabLst>
                  <a:tab pos="2286000" algn="l"/>
                  <a:tab pos="2743200" algn="l"/>
                </a:tabLst>
              </a:pPr>
              <a:r>
                <a:rPr lang="en-US">
                  <a:solidFill>
                    <a:schemeClr val="bg2"/>
                  </a:solidFill>
                  <a:latin typeface="Impact" pitchFamily="34" charset="0"/>
                </a:rPr>
                <a:t>Example Half-lives</a:t>
              </a:r>
            </a:p>
            <a:p>
              <a:pPr>
                <a:spcBef>
                  <a:spcPct val="40000"/>
                </a:spcBef>
                <a:tabLst>
                  <a:tab pos="2286000" algn="l"/>
                  <a:tab pos="2743200" algn="l"/>
                </a:tabLst>
              </a:pPr>
              <a:r>
                <a:rPr lang="en-US">
                  <a:solidFill>
                    <a:schemeClr val="bg2"/>
                  </a:solidFill>
                  <a:latin typeface="Impact" pitchFamily="34" charset="0"/>
                </a:rPr>
                <a:t>polonium-194	0.7 seconds</a:t>
              </a:r>
            </a:p>
            <a:p>
              <a:pPr>
                <a:spcBef>
                  <a:spcPct val="40000"/>
                </a:spcBef>
                <a:tabLst>
                  <a:tab pos="2286000" algn="l"/>
                  <a:tab pos="2743200" algn="l"/>
                </a:tabLst>
              </a:pPr>
              <a:r>
                <a:rPr lang="en-US">
                  <a:solidFill>
                    <a:schemeClr val="bg2"/>
                  </a:solidFill>
                  <a:latin typeface="Impact" pitchFamily="34" charset="0"/>
                </a:rPr>
                <a:t>lead-212	10.6 hours</a:t>
              </a:r>
            </a:p>
            <a:p>
              <a:pPr>
                <a:spcBef>
                  <a:spcPct val="40000"/>
                </a:spcBef>
                <a:tabLst>
                  <a:tab pos="2286000" algn="l"/>
                  <a:tab pos="2743200" algn="l"/>
                </a:tabLst>
              </a:pPr>
              <a:r>
                <a:rPr lang="en-US">
                  <a:solidFill>
                    <a:schemeClr val="bg2"/>
                  </a:solidFill>
                  <a:latin typeface="Impact" pitchFamily="34" charset="0"/>
                </a:rPr>
                <a:t>iodine-131	8.04 days</a:t>
              </a:r>
            </a:p>
            <a:p>
              <a:pPr>
                <a:spcBef>
                  <a:spcPct val="40000"/>
                </a:spcBef>
                <a:tabLst>
                  <a:tab pos="2286000" algn="l"/>
                  <a:tab pos="2743200" algn="l"/>
                </a:tabLst>
              </a:pPr>
              <a:r>
                <a:rPr lang="en-US">
                  <a:solidFill>
                    <a:schemeClr val="bg2"/>
                  </a:solidFill>
                  <a:latin typeface="Impact" pitchFamily="34" charset="0"/>
                </a:rPr>
                <a:t>carbon-14	5,370 years</a:t>
              </a:r>
            </a:p>
            <a:p>
              <a:pPr>
                <a:spcBef>
                  <a:spcPct val="40000"/>
                </a:spcBef>
                <a:tabLst>
                  <a:tab pos="2286000" algn="l"/>
                  <a:tab pos="2743200" algn="l"/>
                </a:tabLst>
              </a:pPr>
              <a:r>
                <a:rPr lang="en-US">
                  <a:solidFill>
                    <a:schemeClr val="bg2"/>
                  </a:solidFill>
                  <a:latin typeface="Impact" pitchFamily="34" charset="0"/>
                </a:rPr>
                <a:t>uranium-238	4.5 billion years</a:t>
              </a: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1184" y="2512"/>
              <a:ext cx="285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Life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0" y="1600200"/>
            <a:ext cx="8305800" cy="4940300"/>
          </a:xfrm>
        </p:spPr>
        <p:txBody>
          <a:bodyPr/>
          <a:lstStyle/>
          <a:p>
            <a:r>
              <a:rPr lang="en-US" dirty="0"/>
              <a:t>How much of a 200g sample of organic material is left after 3 half lives?</a:t>
            </a:r>
          </a:p>
          <a:p>
            <a:pPr lvl="1"/>
            <a:r>
              <a:rPr lang="en-US" dirty="0"/>
              <a:t>Half life of Carbon-14 is 5370 yrs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489200" y="4114800"/>
            <a:ext cx="1041400" cy="2425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556000" y="5321300"/>
            <a:ext cx="1041400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22800" y="5905500"/>
            <a:ext cx="1041400" cy="635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89600" y="6210300"/>
            <a:ext cx="1041400" cy="330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urved Connector 8"/>
          <p:cNvCxnSpPr>
            <a:stCxn id="4" idx="0"/>
            <a:endCxn id="5" idx="0"/>
          </p:cNvCxnSpPr>
          <p:nvPr/>
        </p:nvCxnSpPr>
        <p:spPr bwMode="auto">
          <a:xfrm rot="16200000" flipH="1">
            <a:off x="2940050" y="4184650"/>
            <a:ext cx="1206500" cy="1066800"/>
          </a:xfrm>
          <a:prstGeom prst="curvedConnector3">
            <a:avLst>
              <a:gd name="adj1" fmla="val -6210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urved Connector 12"/>
          <p:cNvCxnSpPr>
            <a:stCxn id="5" idx="0"/>
            <a:endCxn id="6" idx="0"/>
          </p:cNvCxnSpPr>
          <p:nvPr/>
        </p:nvCxnSpPr>
        <p:spPr bwMode="auto">
          <a:xfrm rot="16200000" flipH="1">
            <a:off x="4318000" y="5080000"/>
            <a:ext cx="584200" cy="1066800"/>
          </a:xfrm>
          <a:prstGeom prst="curvedConnector3">
            <a:avLst>
              <a:gd name="adj1" fmla="val -11521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>
            <a:stCxn id="6" idx="0"/>
            <a:endCxn id="7" idx="0"/>
          </p:cNvCxnSpPr>
          <p:nvPr/>
        </p:nvCxnSpPr>
        <p:spPr bwMode="auto">
          <a:xfrm rot="16200000" flipH="1">
            <a:off x="5524500" y="5524500"/>
            <a:ext cx="304800" cy="1066800"/>
          </a:xfrm>
          <a:prstGeom prst="curvedConnector3">
            <a:avLst>
              <a:gd name="adj1" fmla="val -1625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27300" y="6070600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 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94100" y="6070600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100 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60900" y="6070600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 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27700" y="6134100"/>
            <a:ext cx="97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25 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83200" y="3568700"/>
            <a:ext cx="4406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How many years have passed in 3 half lives?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Marie Curie (1867 – 1934)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1511300"/>
            <a:ext cx="5892800" cy="5105400"/>
          </a:xfrm>
        </p:spPr>
        <p:txBody>
          <a:bodyPr/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ª"/>
            </a:pPr>
            <a:r>
              <a:rPr lang="en-US" sz="2800" dirty="0"/>
              <a:t>Pioneered research on radioactivity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ª"/>
            </a:pPr>
            <a:r>
              <a:rPr lang="en-US" sz="2800" dirty="0"/>
              <a:t>She discovered Polonium and Radium</a:t>
            </a:r>
          </a:p>
          <a:p>
            <a:pPr marL="457200" lvl="1" indent="-457200">
              <a:buClr>
                <a:schemeClr val="accent1"/>
              </a:buClr>
              <a:buFont typeface="Wingdings" pitchFamily="2" charset="2"/>
              <a:buChar char="ª"/>
            </a:pPr>
            <a:r>
              <a:rPr lang="en-US" sz="2800" dirty="0"/>
              <a:t>Developed theory of Radioactivity and techniques to isolate radioactive isotopes</a:t>
            </a:r>
          </a:p>
          <a:p>
            <a:r>
              <a:rPr lang="en-US" sz="2800" dirty="0"/>
              <a:t>Won the Nobel Peace Prize in both Chemistry and Physics</a:t>
            </a:r>
          </a:p>
          <a:p>
            <a:r>
              <a:rPr lang="en-US" sz="2800" dirty="0"/>
              <a:t>First woman to win a Nobel Prize</a:t>
            </a:r>
          </a:p>
          <a:p>
            <a:r>
              <a:rPr lang="en-US" sz="2800" dirty="0"/>
              <a:t>Only woman to win in two fields</a:t>
            </a:r>
            <a:endParaRPr lang="en-US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3449" y="1698624"/>
            <a:ext cx="260138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Radioactivity?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00" y="1524000"/>
            <a:ext cx="8826500" cy="5130800"/>
          </a:xfrm>
        </p:spPr>
        <p:txBody>
          <a:bodyPr/>
          <a:lstStyle/>
          <a:p>
            <a:r>
              <a:rPr lang="en-US" b="1" dirty="0"/>
              <a:t>Radioactivity</a:t>
            </a:r>
            <a:endParaRPr lang="en-US" dirty="0"/>
          </a:p>
          <a:p>
            <a:pPr lvl="1"/>
            <a:r>
              <a:rPr lang="en-US" sz="2800" dirty="0"/>
              <a:t>Release of subatomic particles and powerful energy due to the disintegration (breakdown) of unstable nuclei</a:t>
            </a:r>
          </a:p>
          <a:p>
            <a:pPr lvl="1"/>
            <a:r>
              <a:rPr lang="en-US" sz="2800" dirty="0"/>
              <a:t>Due to spontaneous changes in the nucleus of an atom that often transforms the atom into a different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it begin?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/>
              <a:t>Unstable isotope</a:t>
            </a:r>
          </a:p>
          <a:p>
            <a:pPr lvl="1">
              <a:spcBef>
                <a:spcPct val="50000"/>
              </a:spcBef>
            </a:pPr>
            <a:r>
              <a:rPr lang="en-US" sz="2800" dirty="0"/>
              <a:t>An element whose nucleus decays and emits radioactive energy and subatomic particles</a:t>
            </a:r>
          </a:p>
          <a:p>
            <a:pPr lvl="1">
              <a:spcBef>
                <a:spcPct val="50000"/>
              </a:spcBef>
            </a:pPr>
            <a:r>
              <a:rPr lang="en-US" sz="2800" dirty="0"/>
              <a:t>Typically large nuclei</a:t>
            </a:r>
          </a:p>
          <a:p>
            <a:pPr lvl="2">
              <a:spcBef>
                <a:spcPct val="50000"/>
              </a:spcBef>
            </a:pPr>
            <a:r>
              <a:rPr lang="en-US" sz="2400" dirty="0"/>
              <a:t>Mostly elements with atomic numbers greater than 84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21" name="Group 29"/>
          <p:cNvGrpSpPr>
            <a:grpSpLocks/>
          </p:cNvGrpSpPr>
          <p:nvPr/>
        </p:nvGrpSpPr>
        <p:grpSpPr bwMode="auto">
          <a:xfrm>
            <a:off x="6338888" y="1633538"/>
            <a:ext cx="1563687" cy="1565275"/>
            <a:chOff x="4818" y="1629"/>
            <a:chExt cx="1002" cy="986"/>
          </a:xfrm>
        </p:grpSpPr>
        <p:sp>
          <p:nvSpPr>
            <p:cNvPr id="8219" name="AutoShape 27"/>
            <p:cNvSpPr>
              <a:spLocks noChangeArrowheads="1"/>
            </p:cNvSpPr>
            <p:nvPr/>
          </p:nvSpPr>
          <p:spPr bwMode="auto">
            <a:xfrm>
              <a:off x="4818" y="1629"/>
              <a:ext cx="1002" cy="986"/>
            </a:xfrm>
            <a:prstGeom prst="star16">
              <a:avLst>
                <a:gd name="adj" fmla="val 40366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17" name="Object 25"/>
            <p:cNvGraphicFramePr>
              <a:graphicFrameLocks noChangeAspect="1"/>
            </p:cNvGraphicFramePr>
            <p:nvPr/>
          </p:nvGraphicFramePr>
          <p:xfrm>
            <a:off x="4972" y="1830"/>
            <a:ext cx="774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name="Equation" r:id="rId3" imgW="304668" imgH="228501" progId="Equation.3">
                    <p:embed/>
                  </p:oleObj>
                </mc:Choice>
                <mc:Fallback>
                  <p:oleObj name="Equation" r:id="rId3" imgW="304668" imgH="228501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" y="1830"/>
                          <a:ext cx="774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2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Radiation</a:t>
            </a:r>
          </a:p>
        </p:txBody>
      </p:sp>
      <p:sp>
        <p:nvSpPr>
          <p:cNvPr id="822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1498600" y="1485900"/>
            <a:ext cx="8450263" cy="1428750"/>
          </a:xfrm>
        </p:spPr>
        <p:txBody>
          <a:bodyPr/>
          <a:lstStyle/>
          <a:p>
            <a:r>
              <a:rPr lang="en-US" b="1" dirty="0"/>
              <a:t>Alpha (</a:t>
            </a:r>
            <a:r>
              <a:rPr lang="en-US" b="1" dirty="0">
                <a:sym typeface="Symbol" pitchFamily="18" charset="2"/>
              </a:rPr>
              <a:t>)</a:t>
            </a:r>
            <a:endParaRPr lang="en-US" dirty="0"/>
          </a:p>
          <a:p>
            <a:pPr lvl="1"/>
            <a:r>
              <a:rPr lang="en-US" sz="2800" dirty="0"/>
              <a:t>Charged helium nucleus </a:t>
            </a:r>
          </a:p>
          <a:p>
            <a:pPr lvl="1"/>
            <a:r>
              <a:rPr lang="en-US" sz="2800" dirty="0"/>
              <a:t>Charge of +2</a:t>
            </a:r>
          </a:p>
        </p:txBody>
      </p:sp>
      <p:sp>
        <p:nvSpPr>
          <p:cNvPr id="8224" name="AutoShape 32"/>
          <p:cNvSpPr>
            <a:spLocks noChangeArrowheads="1"/>
          </p:cNvSpPr>
          <p:nvPr/>
        </p:nvSpPr>
        <p:spPr bwMode="auto">
          <a:xfrm rot="5400000" flipH="1">
            <a:off x="8570119" y="1880394"/>
            <a:ext cx="1423988" cy="1016000"/>
          </a:xfrm>
          <a:prstGeom prst="parallelogram">
            <a:avLst>
              <a:gd name="adj" fmla="val 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dirty="0">
                <a:solidFill>
                  <a:schemeClr val="bg2"/>
                </a:solidFill>
                <a:latin typeface="Impact" pitchFamily="34" charset="0"/>
              </a:rPr>
              <a:t>paper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7907338" y="1941513"/>
            <a:ext cx="6731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2+</a:t>
            </a:r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1524000" y="3238500"/>
            <a:ext cx="8572499" cy="163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400" b="1" dirty="0">
                <a:latin typeface="Arial" charset="0"/>
              </a:rPr>
              <a:t>Beta (</a:t>
            </a:r>
            <a:r>
              <a:rPr lang="en-US" sz="3400" b="1" dirty="0">
                <a:latin typeface="Arial" charset="0"/>
                <a:sym typeface="Symbol" pitchFamily="18" charset="2"/>
              </a:rPr>
              <a:t>-)</a:t>
            </a:r>
            <a:endParaRPr lang="en-US" sz="3400" dirty="0">
              <a:latin typeface="Arial" charset="0"/>
            </a:endParaRP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2800" dirty="0">
                <a:latin typeface="Arial" charset="0"/>
              </a:rPr>
              <a:t>Electron</a:t>
            </a: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2800" dirty="0">
                <a:latin typeface="Arial" charset="0"/>
              </a:rPr>
              <a:t>Comes from the nucleus</a:t>
            </a:r>
          </a:p>
        </p:txBody>
      </p: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6403975" y="3398838"/>
            <a:ext cx="1563688" cy="1563687"/>
            <a:chOff x="3403" y="3271"/>
            <a:chExt cx="985" cy="985"/>
          </a:xfrm>
        </p:grpSpPr>
        <p:sp>
          <p:nvSpPr>
            <p:cNvPr id="8231" name="AutoShape 39"/>
            <p:cNvSpPr>
              <a:spLocks noChangeArrowheads="1"/>
            </p:cNvSpPr>
            <p:nvPr/>
          </p:nvSpPr>
          <p:spPr bwMode="auto">
            <a:xfrm>
              <a:off x="3403" y="3271"/>
              <a:ext cx="985" cy="985"/>
            </a:xfrm>
            <a:prstGeom prst="star24">
              <a:avLst>
                <a:gd name="adj" fmla="val 42347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30" name="Object 38"/>
            <p:cNvGraphicFramePr>
              <a:graphicFrameLocks noChangeAspect="1"/>
            </p:cNvGraphicFramePr>
            <p:nvPr/>
          </p:nvGraphicFramePr>
          <p:xfrm>
            <a:off x="3651" y="3464"/>
            <a:ext cx="515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name="Equation" r:id="rId5" imgW="203112" imgH="228501" progId="Equation.3">
                    <p:embed/>
                  </p:oleObj>
                </mc:Choice>
                <mc:Fallback>
                  <p:oleObj name="Equation" r:id="rId5" imgW="203112" imgH="228501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3464"/>
                          <a:ext cx="515" cy="5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8024813" y="3721100"/>
            <a:ext cx="565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1-</a:t>
            </a:r>
          </a:p>
        </p:txBody>
      </p:sp>
      <p:sp>
        <p:nvSpPr>
          <p:cNvPr id="8235" name="AutoShape 43"/>
          <p:cNvSpPr>
            <a:spLocks noChangeArrowheads="1"/>
          </p:cNvSpPr>
          <p:nvPr/>
        </p:nvSpPr>
        <p:spPr bwMode="auto">
          <a:xfrm rot="5400000" flipH="1">
            <a:off x="8608219" y="3625057"/>
            <a:ext cx="1423987" cy="1016000"/>
          </a:xfrm>
          <a:prstGeom prst="parallelogram">
            <a:avLst>
              <a:gd name="adj" fmla="val 0"/>
            </a:avLst>
          </a:prstGeom>
          <a:gradFill rotWithShape="0">
            <a:gsLst>
              <a:gs pos="0">
                <a:srgbClr val="5F5F5F">
                  <a:gamma/>
                  <a:tint val="58824"/>
                  <a:invGamma/>
                </a:srgbClr>
              </a:gs>
              <a:gs pos="100000">
                <a:srgbClr val="5F5F5F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F5F5F"/>
            </a:extrusionClr>
          </a:sp3d>
        </p:spPr>
        <p:txBody>
          <a:bodyPr rot="10800000" vert="eaVert" wrap="none" anchor="ctr">
            <a:flatTx/>
          </a:bodyPr>
          <a:lstStyle/>
          <a:p>
            <a:pPr algn="ctr"/>
            <a:r>
              <a:rPr lang="en-US" dirty="0">
                <a:latin typeface="Impact" pitchFamily="34" charset="0"/>
              </a:rPr>
              <a:t>plastic</a:t>
            </a:r>
            <a:endParaRPr lang="en-US" dirty="0"/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1498600" y="4965700"/>
            <a:ext cx="8450263" cy="16763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400" b="1" dirty="0">
                <a:latin typeface="Arial" charset="0"/>
              </a:rPr>
              <a:t>Gamma (</a:t>
            </a:r>
            <a:r>
              <a:rPr lang="en-US" sz="3400" b="1" dirty="0">
                <a:latin typeface="Arial" charset="0"/>
                <a:sym typeface="Symbol" pitchFamily="18" charset="2"/>
              </a:rPr>
              <a:t>)</a:t>
            </a:r>
            <a:endParaRPr lang="en-US" sz="3400" dirty="0">
              <a:latin typeface="Arial" charset="0"/>
            </a:endParaRP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2800" dirty="0">
                <a:latin typeface="Arial" charset="0"/>
              </a:rPr>
              <a:t>Electromagnetic wave</a:t>
            </a: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2800" dirty="0">
                <a:latin typeface="Arial" charset="0"/>
              </a:rPr>
              <a:t>Does not change an element</a:t>
            </a:r>
          </a:p>
        </p:txBody>
      </p:sp>
      <p:grpSp>
        <p:nvGrpSpPr>
          <p:cNvPr id="8247" name="Group 55"/>
          <p:cNvGrpSpPr>
            <a:grpSpLocks/>
          </p:cNvGrpSpPr>
          <p:nvPr/>
        </p:nvGrpSpPr>
        <p:grpSpPr bwMode="auto">
          <a:xfrm>
            <a:off x="7034213" y="5613400"/>
            <a:ext cx="1003300" cy="506413"/>
            <a:chOff x="3820" y="3802"/>
            <a:chExt cx="632" cy="319"/>
          </a:xfrm>
        </p:grpSpPr>
        <p:sp>
          <p:nvSpPr>
            <p:cNvPr id="8245" name="Freeform 53"/>
            <p:cNvSpPr>
              <a:spLocks/>
            </p:cNvSpPr>
            <p:nvPr/>
          </p:nvSpPr>
          <p:spPr bwMode="auto">
            <a:xfrm>
              <a:off x="3820" y="3802"/>
              <a:ext cx="632" cy="155"/>
            </a:xfrm>
            <a:custGeom>
              <a:avLst/>
              <a:gdLst/>
              <a:ahLst/>
              <a:cxnLst>
                <a:cxn ang="0">
                  <a:pos x="0" y="406"/>
                </a:cxn>
                <a:cxn ang="0">
                  <a:pos x="265" y="17"/>
                </a:cxn>
                <a:cxn ang="0">
                  <a:pos x="577" y="406"/>
                </a:cxn>
                <a:cxn ang="0">
                  <a:pos x="935" y="1"/>
                </a:cxn>
                <a:cxn ang="0">
                  <a:pos x="1196" y="400"/>
                </a:cxn>
                <a:cxn ang="0">
                  <a:pos x="1418" y="171"/>
                </a:cxn>
              </a:cxnLst>
              <a:rect l="0" t="0" r="r" b="b"/>
              <a:pathLst>
                <a:path w="1418" h="428">
                  <a:moveTo>
                    <a:pt x="0" y="406"/>
                  </a:moveTo>
                  <a:cubicBezTo>
                    <a:pt x="44" y="339"/>
                    <a:pt x="169" y="17"/>
                    <a:pt x="265" y="17"/>
                  </a:cubicBezTo>
                  <a:cubicBezTo>
                    <a:pt x="361" y="17"/>
                    <a:pt x="465" y="409"/>
                    <a:pt x="577" y="406"/>
                  </a:cubicBezTo>
                  <a:cubicBezTo>
                    <a:pt x="689" y="403"/>
                    <a:pt x="832" y="2"/>
                    <a:pt x="935" y="1"/>
                  </a:cubicBezTo>
                  <a:cubicBezTo>
                    <a:pt x="1038" y="0"/>
                    <a:pt x="1116" y="372"/>
                    <a:pt x="1196" y="400"/>
                  </a:cubicBezTo>
                  <a:cubicBezTo>
                    <a:pt x="1276" y="428"/>
                    <a:pt x="1372" y="218"/>
                    <a:pt x="1418" y="171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Freeform 54"/>
            <p:cNvSpPr>
              <a:spLocks/>
            </p:cNvSpPr>
            <p:nvPr/>
          </p:nvSpPr>
          <p:spPr bwMode="auto">
            <a:xfrm>
              <a:off x="3820" y="3966"/>
              <a:ext cx="632" cy="155"/>
            </a:xfrm>
            <a:custGeom>
              <a:avLst/>
              <a:gdLst/>
              <a:ahLst/>
              <a:cxnLst>
                <a:cxn ang="0">
                  <a:pos x="0" y="406"/>
                </a:cxn>
                <a:cxn ang="0">
                  <a:pos x="265" y="17"/>
                </a:cxn>
                <a:cxn ang="0">
                  <a:pos x="577" y="406"/>
                </a:cxn>
                <a:cxn ang="0">
                  <a:pos x="935" y="1"/>
                </a:cxn>
                <a:cxn ang="0">
                  <a:pos x="1196" y="400"/>
                </a:cxn>
                <a:cxn ang="0">
                  <a:pos x="1418" y="171"/>
                </a:cxn>
              </a:cxnLst>
              <a:rect l="0" t="0" r="r" b="b"/>
              <a:pathLst>
                <a:path w="1418" h="428">
                  <a:moveTo>
                    <a:pt x="0" y="406"/>
                  </a:moveTo>
                  <a:cubicBezTo>
                    <a:pt x="44" y="339"/>
                    <a:pt x="169" y="17"/>
                    <a:pt x="265" y="17"/>
                  </a:cubicBezTo>
                  <a:cubicBezTo>
                    <a:pt x="361" y="17"/>
                    <a:pt x="465" y="409"/>
                    <a:pt x="577" y="406"/>
                  </a:cubicBezTo>
                  <a:cubicBezTo>
                    <a:pt x="689" y="403"/>
                    <a:pt x="832" y="2"/>
                    <a:pt x="935" y="1"/>
                  </a:cubicBezTo>
                  <a:cubicBezTo>
                    <a:pt x="1038" y="0"/>
                    <a:pt x="1116" y="372"/>
                    <a:pt x="1196" y="400"/>
                  </a:cubicBezTo>
                  <a:cubicBezTo>
                    <a:pt x="1276" y="428"/>
                    <a:pt x="1372" y="218"/>
                    <a:pt x="1418" y="171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49" name="AutoShape 57" descr="Newsprint"/>
          <p:cNvSpPr>
            <a:spLocks noChangeArrowheads="1"/>
          </p:cNvSpPr>
          <p:nvPr/>
        </p:nvSpPr>
        <p:spPr bwMode="auto">
          <a:xfrm rot="5400000" flipH="1">
            <a:off x="8328025" y="5360988"/>
            <a:ext cx="1423987" cy="1265238"/>
          </a:xfrm>
          <a:prstGeom prst="parallelogram">
            <a:avLst>
              <a:gd name="adj" fmla="val 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F8F8"/>
            </a:extrusionClr>
          </a:sp3d>
        </p:spPr>
        <p:txBody>
          <a:bodyPr rot="10800000" vert="eaVert" wrap="none" anchor="ctr">
            <a:flatTx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Impact" pitchFamily="34" charset="0"/>
              </a:rPr>
              <a:t>lead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build="p" autoUpdateAnimBg="0"/>
      <p:bldP spid="8224" grpId="0" animBg="1" autoUpdateAnimBg="0"/>
      <p:bldP spid="8226" grpId="0" autoUpdateAnimBg="0"/>
      <p:bldP spid="8227" grpId="0" autoUpdateAnimBg="0"/>
      <p:bldP spid="8233" grpId="0" autoUpdateAnimBg="0"/>
      <p:bldP spid="8235" grpId="0" animBg="1" autoUpdateAnimBg="0"/>
      <p:bldP spid="8242" grpId="0" autoUpdateAnimBg="0"/>
      <p:bldP spid="824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Decay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5600" y="2730500"/>
            <a:ext cx="8305800" cy="738188"/>
          </a:xfrm>
        </p:spPr>
        <p:txBody>
          <a:bodyPr/>
          <a:lstStyle/>
          <a:p>
            <a:r>
              <a:rPr lang="en-US" b="1" dirty="0"/>
              <a:t>Alpha Emission</a:t>
            </a:r>
            <a:endParaRPr lang="en-US" dirty="0"/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1803400" y="3440113"/>
            <a:ext cx="4573588" cy="1062037"/>
            <a:chOff x="1907" y="1561"/>
            <a:chExt cx="3633" cy="781"/>
          </a:xfrm>
        </p:grpSpPr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1907" y="1561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892" name="Object 4"/>
            <p:cNvGraphicFramePr>
              <a:graphicFrameLocks noChangeAspect="1"/>
            </p:cNvGraphicFramePr>
            <p:nvPr/>
          </p:nvGraphicFramePr>
          <p:xfrm>
            <a:off x="2058" y="1654"/>
            <a:ext cx="3361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8" name="Equation" r:id="rId5" imgW="1295400" imgH="241300" progId="Equation.3">
                    <p:embed/>
                  </p:oleObj>
                </mc:Choice>
                <mc:Fallback>
                  <p:oleObj name="Equation" r:id="rId5" imgW="1295400" imgH="241300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8" y="1654"/>
                          <a:ext cx="3361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7909" name="alpha decay.avi">
            <a:hlinkClick r:id="" action="ppaction://ole?verb=0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8300" y="3041650"/>
            <a:ext cx="3314700" cy="13255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1651000" y="4737100"/>
            <a:ext cx="8305800" cy="738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400" b="1" dirty="0">
                <a:latin typeface="Arial" charset="0"/>
              </a:rPr>
              <a:t>Beta Emission</a:t>
            </a:r>
            <a:endParaRPr lang="en-US" sz="3400" dirty="0">
              <a:latin typeface="Arial" charset="0"/>
            </a:endParaRPr>
          </a:p>
        </p:txBody>
      </p:sp>
      <p:grpSp>
        <p:nvGrpSpPr>
          <p:cNvPr id="37911" name="Group 23"/>
          <p:cNvGrpSpPr>
            <a:grpSpLocks/>
          </p:cNvGrpSpPr>
          <p:nvPr/>
        </p:nvGrpSpPr>
        <p:grpSpPr bwMode="auto">
          <a:xfrm>
            <a:off x="1803400" y="5399088"/>
            <a:ext cx="4570413" cy="1060450"/>
            <a:chOff x="1928" y="1430"/>
            <a:chExt cx="3633" cy="781"/>
          </a:xfrm>
        </p:grpSpPr>
        <p:sp>
          <p:nvSpPr>
            <p:cNvPr id="37912" name="AutoShape 24"/>
            <p:cNvSpPr>
              <a:spLocks noChangeArrowheads="1"/>
            </p:cNvSpPr>
            <p:nvPr/>
          </p:nvSpPr>
          <p:spPr bwMode="auto">
            <a:xfrm>
              <a:off x="1928" y="1430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7913" name="Object 25"/>
            <p:cNvGraphicFramePr>
              <a:graphicFrameLocks noChangeAspect="1"/>
            </p:cNvGraphicFramePr>
            <p:nvPr/>
          </p:nvGraphicFramePr>
          <p:xfrm>
            <a:off x="2309" y="1523"/>
            <a:ext cx="2900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9" name="Equation" r:id="rId8" imgW="1117600" imgH="241300" progId="Equation.3">
                    <p:embed/>
                  </p:oleObj>
                </mc:Choice>
                <mc:Fallback>
                  <p:oleObj name="Equation" r:id="rId8" imgW="1117600" imgH="241300" progId="Equation.3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" y="1523"/>
                          <a:ext cx="2900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7914" name="beta decay.avi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18300" y="5267325"/>
            <a:ext cx="3317875" cy="132556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1739900" y="1471613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Decay – when an element transforms into another element(s) with lower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" fill="hold"/>
                                        <p:tgtEl>
                                          <p:spTgt spid="379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" fill="hold"/>
                                        <p:tgtEl>
                                          <p:spTgt spid="379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7909"/>
                </p:tgtEl>
              </p:cMediaNode>
            </p:vide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7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8" dur="1" fill="hold"/>
                                        <p:tgtEl>
                                          <p:spTgt spid="379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09"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7914"/>
                </p:tgtEl>
              </p:cMediaNode>
            </p:vide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7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379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14"/>
                  </p:tgtEl>
                </p:cond>
              </p:nextCondLst>
            </p:seq>
          </p:childTnLst>
        </p:cTn>
      </p:par>
    </p:tnLst>
    <p:bldLst>
      <p:bldP spid="37891" grpId="0" build="p" autoUpdateAnimBg="0"/>
      <p:bldP spid="379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sz="800" dirty="0"/>
              <a:t> </a:t>
            </a:r>
            <a:r>
              <a:rPr lang="en-US" dirty="0" err="1"/>
              <a:t>ission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3525" y="1828800"/>
            <a:ext cx="5730875" cy="3217863"/>
          </a:xfrm>
        </p:spPr>
        <p:txBody>
          <a:bodyPr/>
          <a:lstStyle/>
          <a:p>
            <a:r>
              <a:rPr lang="en-US"/>
              <a:t>splitting a nucleus into two or more smaller nuclei</a:t>
            </a:r>
          </a:p>
          <a:p>
            <a:r>
              <a:rPr lang="en-US"/>
              <a:t>some mass is converted to large amounts of energy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489200" y="5319713"/>
            <a:ext cx="6808788" cy="1062037"/>
            <a:chOff x="1568" y="3351"/>
            <a:chExt cx="4289" cy="669"/>
          </a:xfrm>
        </p:grpSpPr>
        <p:sp>
          <p:nvSpPr>
            <p:cNvPr id="52232" name="AutoShape 8"/>
            <p:cNvSpPr>
              <a:spLocks noChangeArrowheads="1"/>
            </p:cNvSpPr>
            <p:nvPr/>
          </p:nvSpPr>
          <p:spPr bwMode="auto">
            <a:xfrm>
              <a:off x="1568" y="3351"/>
              <a:ext cx="4289" cy="66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2233" name="Object 9"/>
            <p:cNvGraphicFramePr>
              <a:graphicFrameLocks noChangeAspect="1"/>
            </p:cNvGraphicFramePr>
            <p:nvPr/>
          </p:nvGraphicFramePr>
          <p:xfrm>
            <a:off x="1649" y="3431"/>
            <a:ext cx="4127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0" name="Equation" r:id="rId3" imgW="2006600" imgH="241300" progId="Equation.3">
                    <p:embed/>
                  </p:oleObj>
                </mc:Choice>
                <mc:Fallback>
                  <p:oleObj name="Equation" r:id="rId3" imgW="2006600" imgH="2413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9" y="3431"/>
                          <a:ext cx="4127" cy="5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935788" y="2605088"/>
          <a:ext cx="310197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Photo Editor Photo" r:id="rId5" imgW="2752381" imgH="2104762" progId="">
                  <p:embed/>
                </p:oleObj>
              </mc:Choice>
              <mc:Fallback>
                <p:oleObj name="Photo Editor Photo" r:id="rId5" imgW="2752381" imgH="2104762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788" y="2605088"/>
                        <a:ext cx="3101975" cy="2371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sz="800" dirty="0"/>
              <a:t> </a:t>
            </a:r>
            <a:r>
              <a:rPr lang="en-US" dirty="0" err="1"/>
              <a:t>ission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3525" y="1600200"/>
            <a:ext cx="8753475" cy="1287463"/>
          </a:xfrm>
        </p:spPr>
        <p:txBody>
          <a:bodyPr/>
          <a:lstStyle/>
          <a:p>
            <a:r>
              <a:rPr lang="en-US" u="sng" dirty="0"/>
              <a:t>chain reaction</a:t>
            </a:r>
            <a:r>
              <a:rPr lang="en-US" dirty="0"/>
              <a:t> - cascade fission reaction</a:t>
            </a:r>
          </a:p>
        </p:txBody>
      </p:sp>
      <p:pic>
        <p:nvPicPr>
          <p:cNvPr id="67590" name="Picture 6" descr="C:\My Documents\Christy's Stuff\Teaching Stuff\Media\fission - chain rea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3150" y="2319338"/>
            <a:ext cx="4624388" cy="43592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Fusion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1943100"/>
          </a:xfrm>
        </p:spPr>
        <p:txBody>
          <a:bodyPr/>
          <a:lstStyle/>
          <a:p>
            <a:r>
              <a:rPr lang="en-US" dirty="0"/>
              <a:t>When two small nuclei combine to form one nucleus of larger mass</a:t>
            </a:r>
          </a:p>
          <a:p>
            <a:r>
              <a:rPr lang="en-US" dirty="0"/>
              <a:t>produces even more </a:t>
            </a:r>
            <a:br>
              <a:rPr lang="en-US" dirty="0"/>
            </a:br>
            <a:r>
              <a:rPr lang="en-US" dirty="0"/>
              <a:t>energy than fission</a:t>
            </a:r>
          </a:p>
          <a:p>
            <a:r>
              <a:rPr lang="en-US" dirty="0"/>
              <a:t>occurs naturally in </a:t>
            </a:r>
            <a:br>
              <a:rPr lang="en-US" dirty="0"/>
            </a:br>
            <a:r>
              <a:rPr lang="en-US" dirty="0"/>
              <a:t>stars</a:t>
            </a:r>
          </a:p>
        </p:txBody>
      </p:sp>
      <p:pic>
        <p:nvPicPr>
          <p:cNvPr id="53252" name="Picture 4" descr="C:\My Documents\Christy's Stuff\Teaching Stuff\Media\fusion reaction.gif"/>
          <p:cNvPicPr>
            <a:picLocks noChangeAspect="1" noChangeArrowheads="1"/>
          </p:cNvPicPr>
          <p:nvPr/>
        </p:nvPicPr>
        <p:blipFill>
          <a:blip r:embed="rId2" cstate="print"/>
          <a:srcRect l="3461" t="12975" b="7671"/>
          <a:stretch>
            <a:fillRect/>
          </a:stretch>
        </p:blipFill>
        <p:spPr bwMode="auto">
          <a:xfrm>
            <a:off x="6373813" y="2900363"/>
            <a:ext cx="3586162" cy="35147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theme/theme1.xml><?xml version="1.0" encoding="utf-8"?>
<a:theme xmlns:a="http://schemas.openxmlformats.org/drawingml/2006/main" name="Tube.pot">
  <a:themeElements>
    <a:clrScheme name="">
      <a:dk1>
        <a:srgbClr val="000000"/>
      </a:dk1>
      <a:lt1>
        <a:srgbClr val="FFFFFF"/>
      </a:lt1>
      <a:dk2>
        <a:srgbClr val="1A1A68"/>
      </a:dk2>
      <a:lt2>
        <a:srgbClr val="FFFFFF"/>
      </a:lt2>
      <a:accent1>
        <a:srgbClr val="FFFF66"/>
      </a:accent1>
      <a:accent2>
        <a:srgbClr val="09DBC2"/>
      </a:accent2>
      <a:accent3>
        <a:srgbClr val="ABABB9"/>
      </a:accent3>
      <a:accent4>
        <a:srgbClr val="DADADA"/>
      </a:accent4>
      <a:accent5>
        <a:srgbClr val="FFFFB8"/>
      </a:accent5>
      <a:accent6>
        <a:srgbClr val="07C6B0"/>
      </a:accent6>
      <a:hlink>
        <a:srgbClr val="53A9FF"/>
      </a:hlink>
      <a:folHlink>
        <a:srgbClr val="F49100"/>
      </a:folHlink>
    </a:clrScheme>
    <a:fontScheme name="Tube.pot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Designs\TUBE.POT</Template>
  <TotalTime>4552</TotalTime>
  <Pages>1</Pages>
  <Words>433</Words>
  <Application>Microsoft Office PowerPoint</Application>
  <PresentationFormat>35mm Slides</PresentationFormat>
  <Paragraphs>95</Paragraphs>
  <Slides>17</Slides>
  <Notes>2</Notes>
  <HiddenSlides>0</HiddenSlides>
  <MMClips>3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Impact</vt:lpstr>
      <vt:lpstr>Times New Roman</vt:lpstr>
      <vt:lpstr>Westminster</vt:lpstr>
      <vt:lpstr>Wingdings</vt:lpstr>
      <vt:lpstr>Tube.pot</vt:lpstr>
      <vt:lpstr>Clip</vt:lpstr>
      <vt:lpstr>Equation</vt:lpstr>
      <vt:lpstr>Photo Editor Photo</vt:lpstr>
      <vt:lpstr>QuickTime Picture</vt:lpstr>
      <vt:lpstr>Worksheet</vt:lpstr>
      <vt:lpstr>Unit 9   Nuclear Energy</vt:lpstr>
      <vt:lpstr>Marie Curie (1867 – 1934)</vt:lpstr>
      <vt:lpstr>What is Radioactivity?</vt:lpstr>
      <vt:lpstr>Where does it begin?</vt:lpstr>
      <vt:lpstr>Types of Radiation</vt:lpstr>
      <vt:lpstr>Nuclear Decay</vt:lpstr>
      <vt:lpstr>F ission</vt:lpstr>
      <vt:lpstr>F ission</vt:lpstr>
      <vt:lpstr>Fusion</vt:lpstr>
      <vt:lpstr>Radioactive Isotopes</vt:lpstr>
      <vt:lpstr>Nuclear Power</vt:lpstr>
      <vt:lpstr>Nuclear Power</vt:lpstr>
      <vt:lpstr>Nuclear Power</vt:lpstr>
      <vt:lpstr>Nuclear Power</vt:lpstr>
      <vt:lpstr>Nuclear Power</vt:lpstr>
      <vt:lpstr>Half-life</vt:lpstr>
      <vt:lpstr>Half Life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Radioactivity</dc:title>
  <dc:creator>Mrs. Johannesson</dc:creator>
  <cp:lastModifiedBy>Tullettia Taylor</cp:lastModifiedBy>
  <cp:revision>125</cp:revision>
  <cp:lastPrinted>1601-01-01T00:00:00Z</cp:lastPrinted>
  <dcterms:created xsi:type="dcterms:W3CDTF">2000-12-08T03:44:32Z</dcterms:created>
  <dcterms:modified xsi:type="dcterms:W3CDTF">2020-09-15T12:28:59Z</dcterms:modified>
</cp:coreProperties>
</file>