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56" r:id="rId2"/>
    <p:sldId id="282" r:id="rId3"/>
    <p:sldId id="302" r:id="rId4"/>
    <p:sldId id="257" r:id="rId5"/>
    <p:sldId id="288" r:id="rId6"/>
    <p:sldId id="258" r:id="rId7"/>
    <p:sldId id="310" r:id="rId8"/>
    <p:sldId id="279" r:id="rId9"/>
    <p:sldId id="265" r:id="rId10"/>
    <p:sldId id="263" r:id="rId11"/>
    <p:sldId id="309" r:id="rId12"/>
    <p:sldId id="292" r:id="rId13"/>
    <p:sldId id="307" r:id="rId14"/>
    <p:sldId id="311" r:id="rId15"/>
    <p:sldId id="313" r:id="rId16"/>
    <p:sldId id="326" r:id="rId17"/>
    <p:sldId id="315" r:id="rId18"/>
    <p:sldId id="327" r:id="rId19"/>
    <p:sldId id="323" r:id="rId20"/>
    <p:sldId id="273" r:id="rId21"/>
    <p:sldId id="308" r:id="rId22"/>
    <p:sldId id="260" r:id="rId23"/>
    <p:sldId id="274" r:id="rId24"/>
    <p:sldId id="284" r:id="rId25"/>
    <p:sldId id="275" r:id="rId26"/>
    <p:sldId id="285" r:id="rId27"/>
    <p:sldId id="276" r:id="rId28"/>
    <p:sldId id="306" r:id="rId29"/>
    <p:sldId id="328" r:id="rId30"/>
    <p:sldId id="304" r:id="rId31"/>
    <p:sldId id="329" r:id="rId32"/>
    <p:sldId id="287" r:id="rId33"/>
    <p:sldId id="295" r:id="rId34"/>
    <p:sldId id="299" r:id="rId35"/>
    <p:sldId id="298" r:id="rId36"/>
    <p:sldId id="30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FF00"/>
    <a:srgbClr val="996600"/>
    <a:srgbClr val="FF9900"/>
    <a:srgbClr val="663300"/>
    <a:srgbClr val="894400"/>
    <a:srgbClr val="FFE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4587" autoAdjust="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3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850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4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9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8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68313" y="1663700"/>
            <a:ext cx="8153400" cy="1600200"/>
            <a:chOff x="288" y="1489"/>
            <a:chExt cx="5136" cy="1008"/>
          </a:xfrm>
        </p:grpSpPr>
        <p:sp>
          <p:nvSpPr>
            <p:cNvPr id="5" name="Arc 2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T0" fmla="*/ 25 w 21912"/>
                <a:gd name="T1" fmla="*/ 0 h 43200"/>
                <a:gd name="T2" fmla="*/ 0 w 21912"/>
                <a:gd name="T3" fmla="*/ 1008 h 43200"/>
                <a:gd name="T4" fmla="*/ 26 w 21912"/>
                <a:gd name="T5" fmla="*/ 504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3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T0" fmla="*/ 26 w 21924"/>
                <a:gd name="T1" fmla="*/ 0 h 43200"/>
                <a:gd name="T2" fmla="*/ 0 w 21924"/>
                <a:gd name="T3" fmla="*/ 800 h 43200"/>
                <a:gd name="T4" fmla="*/ 27 w 21924"/>
                <a:gd name="T5" fmla="*/ 40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Arc 4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T0" fmla="*/ 26 w 21925"/>
                <a:gd name="T1" fmla="*/ 0 h 43200"/>
                <a:gd name="T2" fmla="*/ 0 w 21925"/>
                <a:gd name="T3" fmla="*/ 522 h 43200"/>
                <a:gd name="T4" fmla="*/ 27 w 21925"/>
                <a:gd name="T5" fmla="*/ 26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96913" y="7477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2713" y="3033713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4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A6BD-8E6C-4F62-AA09-BEFFA7A4E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34FC9-9B2F-439F-B2E5-CC5E35AD8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5600"/>
            <a:ext cx="1943100" cy="581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5600"/>
            <a:ext cx="5676900" cy="581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C166D-BF81-4A12-97E3-7638137BD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1639E-C2EA-46B3-BA44-963BD1A76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89EB1-1D25-44BF-8405-48CBAB434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8100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0538"/>
            <a:ext cx="38100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1BA7B-D62E-4315-BE3B-6EABCEBCA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D4FA9-0836-4C85-94DA-278D49A57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EE878-1732-4F12-80E1-D79B61930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855B2-DBB7-4A48-AF9E-A40944171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24725-6E6B-4B9E-BC12-CD7A59B4C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FF34A-A138-4994-B331-7CB868B8C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>
            <a:off x="457200" y="682625"/>
            <a:ext cx="8153400" cy="1600200"/>
            <a:chOff x="288" y="625"/>
            <a:chExt cx="5136" cy="1008"/>
          </a:xfrm>
        </p:grpSpPr>
        <p:sp>
          <p:nvSpPr>
            <p:cNvPr id="1032" name="Arc 2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T0" fmla="*/ 25 w 21912"/>
                <a:gd name="T1" fmla="*/ 0 h 43200"/>
                <a:gd name="T2" fmla="*/ 0 w 21912"/>
                <a:gd name="T3" fmla="*/ 1008 h 43200"/>
                <a:gd name="T4" fmla="*/ 26 w 21912"/>
                <a:gd name="T5" fmla="*/ 504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" name="Arc 3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T0" fmla="*/ 26 w 21924"/>
                <a:gd name="T1" fmla="*/ 0 h 43200"/>
                <a:gd name="T2" fmla="*/ 0 w 21924"/>
                <a:gd name="T3" fmla="*/ 800 h 43200"/>
                <a:gd name="T4" fmla="*/ 27 w 21924"/>
                <a:gd name="T5" fmla="*/ 40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" name="Arc 4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T0" fmla="*/ 26 w 21925"/>
                <a:gd name="T1" fmla="*/ 0 h 43200"/>
                <a:gd name="T2" fmla="*/ 0 w 21925"/>
                <a:gd name="T3" fmla="*/ 522 h 43200"/>
                <a:gd name="T4" fmla="*/ 27 w 21925"/>
                <a:gd name="T5" fmla="*/ 26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AutoShape 5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5600"/>
            <a:ext cx="77724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60538"/>
            <a:ext cx="77724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D8C740CE-1A75-411F-B427-C57DEF632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Symbol" pitchFamily="18" charset="2"/>
        <a:buChar char="¨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3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8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8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8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Microsoft_Word_97_-_2003_Document3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Microsoft_Word_97_-_2003_Document6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1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4675" y="247650"/>
            <a:ext cx="7994650" cy="1143000"/>
          </a:xfrm>
        </p:spPr>
        <p:txBody>
          <a:bodyPr/>
          <a:lstStyle/>
          <a:p>
            <a:pPr algn="ctr"/>
            <a:r>
              <a:rPr lang="en-US" altLang="en-US" sz="4800" dirty="0" smtClean="0"/>
              <a:t>The Periodic Table </a:t>
            </a:r>
          </a:p>
        </p:txBody>
      </p:sp>
      <p:pic>
        <p:nvPicPr>
          <p:cNvPr id="13315" name="Picture 5" descr="http://3.bp.blogspot.com/-MNcTEUzTyGE/TywISbqR36I/AAAAAAAADDs/MKAJwRV7fro/s1600/Periodic+Table+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988" y="2871788"/>
            <a:ext cx="707390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Rare Earth Metals</a:t>
            </a:r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0" y="3618757"/>
          <a:ext cx="91440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4" imgW="5596128" imgH="1761744" progId="Word.Document.8">
                  <p:embed/>
                </p:oleObj>
              </mc:Choice>
              <mc:Fallback>
                <p:oleObj name="Document" r:id="rId4" imgW="5596128" imgH="1761744" progId="Word.Documen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18757"/>
                        <a:ext cx="9144000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700088" y="1281113"/>
            <a:ext cx="7772400" cy="441166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  <a:defRPr/>
            </a:pPr>
            <a:r>
              <a:rPr lang="en-US" sz="3800" kern="0" dirty="0" smtClean="0">
                <a:latin typeface="+mn-lt"/>
              </a:rPr>
              <a:t>Rare earth metals (green) belong </a:t>
            </a:r>
            <a:r>
              <a:rPr lang="en-US" sz="3800" kern="0" dirty="0">
                <a:latin typeface="+mn-lt"/>
              </a:rPr>
              <a:t>between Families 3 and </a:t>
            </a:r>
            <a:r>
              <a:rPr lang="en-US" sz="3800" kern="0" dirty="0" smtClean="0">
                <a:latin typeface="+mn-lt"/>
              </a:rPr>
              <a:t>4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  <a:defRPr/>
            </a:pPr>
            <a:r>
              <a:rPr lang="en-US" sz="3800" kern="0" dirty="0" smtClean="0">
                <a:latin typeface="+mn-lt"/>
              </a:rPr>
              <a:t>They are typically moved below the rest of the table to save space</a:t>
            </a:r>
            <a:endParaRPr lang="en-US" sz="3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228600"/>
            <a:ext cx="7832725" cy="1143000"/>
          </a:xfrm>
        </p:spPr>
        <p:txBody>
          <a:bodyPr/>
          <a:lstStyle/>
          <a:p>
            <a:r>
              <a:rPr lang="en-US" sz="3200" dirty="0" smtClean="0"/>
              <a:t>Vertical Columns – Groups or Families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38578" y="1587500"/>
            <a:ext cx="7748235" cy="585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Number of valence electrons increases as you move to the right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With the exception of the transition elements (yellow), the lower number tells you the number of valence electrons</a:t>
            </a:r>
          </a:p>
          <a:p>
            <a:pPr>
              <a:lnSpc>
                <a:spcPct val="90000"/>
              </a:lnSpc>
            </a:pPr>
            <a:endParaRPr lang="en-US" sz="3400" dirty="0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8275" y="3195638"/>
            <a:ext cx="8659813" cy="3598862"/>
            <a:chOff x="91" y="1817"/>
            <a:chExt cx="5455" cy="2267"/>
          </a:xfrm>
        </p:grpSpPr>
        <p:graphicFrame>
          <p:nvGraphicFramePr>
            <p:cNvPr id="2050" name="Object 0"/>
            <p:cNvGraphicFramePr>
              <a:graphicFrameLocks noChangeAspect="1"/>
            </p:cNvGraphicFramePr>
            <p:nvPr/>
          </p:nvGraphicFramePr>
          <p:xfrm>
            <a:off x="91" y="2315"/>
            <a:ext cx="5396" cy="1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79" name="Document" r:id="rId5" imgW="4209288" imgH="1712976" progId="Word.Document.8">
                    <p:embed/>
                  </p:oleObj>
                </mc:Choice>
                <mc:Fallback>
                  <p:oleObj name="Document" r:id="rId5" imgW="4209288" imgH="1712976" progId="Word.Document.8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8578"/>
                        <a:stretch>
                          <a:fillRect/>
                        </a:stretch>
                      </p:blipFill>
                      <p:spPr bwMode="auto">
                        <a:xfrm>
                          <a:off x="91" y="2315"/>
                          <a:ext cx="5396" cy="17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392" y="1817"/>
              <a:ext cx="366" cy="5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1A</a:t>
              </a:r>
              <a:endParaRPr lang="en-US" sz="20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690" y="2063"/>
              <a:ext cx="366" cy="5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2A</a:t>
              </a:r>
              <a:endParaRPr lang="en-US" sz="20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3795" y="2085"/>
              <a:ext cx="1519" cy="5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 13  14   15  16  17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3A  </a:t>
              </a:r>
              <a:r>
                <a:rPr lang="en-US" sz="2000" b="1" dirty="0">
                  <a:solidFill>
                    <a:srgbClr val="FFFFFF"/>
                  </a:solidFill>
                  <a:latin typeface="Arial" charset="0"/>
                </a:rPr>
                <a:t>4A  5A  6A  7A</a:t>
              </a: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5180" y="1829"/>
              <a:ext cx="366" cy="5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18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8A</a:t>
              </a:r>
              <a:endParaRPr lang="en-US" sz="20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42169" y="4393319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3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3B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033235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4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4B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473503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5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5B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913769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6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6B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365324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7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7B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28168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8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8B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268435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9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8B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731280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10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8B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182837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11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1B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623102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12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2B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228600"/>
            <a:ext cx="7832725" cy="1143000"/>
          </a:xfrm>
        </p:spPr>
        <p:txBody>
          <a:bodyPr/>
          <a:lstStyle/>
          <a:p>
            <a:r>
              <a:rPr lang="en-US" dirty="0" smtClean="0"/>
              <a:t>Horizontal Rows - Periods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17600" y="1468438"/>
            <a:ext cx="7823201" cy="217787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The period number tells you how many energy levels there are in an atom.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Increases as you move DOWN rows.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Elements in the same period do not have the same properties</a:t>
            </a:r>
          </a:p>
        </p:txBody>
      </p:sp>
      <p:grpSp>
        <p:nvGrpSpPr>
          <p:cNvPr id="3077" name="Group 11"/>
          <p:cNvGrpSpPr>
            <a:grpSpLocks/>
          </p:cNvGrpSpPr>
          <p:nvPr/>
        </p:nvGrpSpPr>
        <p:grpSpPr bwMode="auto">
          <a:xfrm>
            <a:off x="163513" y="3477331"/>
            <a:ext cx="8658225" cy="3338513"/>
            <a:chOff x="88" y="2059"/>
            <a:chExt cx="5454" cy="2435"/>
          </a:xfrm>
        </p:grpSpPr>
        <p:graphicFrame>
          <p:nvGraphicFramePr>
            <p:cNvPr id="3074" name="Object 0"/>
            <p:cNvGraphicFramePr>
              <a:graphicFrameLocks noChangeAspect="1"/>
            </p:cNvGraphicFramePr>
            <p:nvPr/>
          </p:nvGraphicFramePr>
          <p:xfrm>
            <a:off x="88" y="2314"/>
            <a:ext cx="5369" cy="2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Document" r:id="rId5" imgW="4224815" imgH="1710533" progId="Word.Document.8">
                    <p:embed/>
                  </p:oleObj>
                </mc:Choice>
                <mc:Fallback>
                  <p:oleObj name="Document" r:id="rId5" imgW="4224815" imgH="1710533" progId="Word.Document.8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8578"/>
                        <a:stretch>
                          <a:fillRect/>
                        </a:stretch>
                      </p:blipFill>
                      <p:spPr bwMode="auto">
                        <a:xfrm>
                          <a:off x="88" y="2314"/>
                          <a:ext cx="5369" cy="2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413" y="2059"/>
              <a:ext cx="36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FFFF"/>
                  </a:solidFill>
                  <a:latin typeface="Arial" charset="0"/>
                </a:rPr>
                <a:t>1A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704" y="2319"/>
              <a:ext cx="36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FFFF"/>
                  </a:solidFill>
                  <a:latin typeface="Arial" charset="0"/>
                </a:rPr>
                <a:t>2A</a:t>
              </a: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3774" y="2327"/>
              <a:ext cx="151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FFFF"/>
                  </a:solidFill>
                  <a:latin typeface="Arial" charset="0"/>
                </a:rPr>
                <a:t>3A  4A  5A  6A  7A</a:t>
              </a: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5176" y="2061"/>
              <a:ext cx="36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FFFF"/>
                  </a:solidFill>
                  <a:latin typeface="Arial" charset="0"/>
                </a:rPr>
                <a:t>8A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 dirty="0" smtClean="0"/>
              <a:t>The Periodic Table</a:t>
            </a:r>
          </a:p>
        </p:txBody>
      </p:sp>
      <p:sp>
        <p:nvSpPr>
          <p:cNvPr id="26627" name="Subtitle 2"/>
          <p:cNvSpPr>
            <a:spLocks noGrp="1"/>
          </p:cNvSpPr>
          <p:nvPr>
            <p:ph type="subTitle" sz="quarter" idx="1"/>
          </p:nvPr>
        </p:nvSpPr>
        <p:spPr>
          <a:xfrm>
            <a:off x="1382713" y="3676650"/>
            <a:ext cx="6400800" cy="1109663"/>
          </a:xfrm>
        </p:spPr>
        <p:txBody>
          <a:bodyPr/>
          <a:lstStyle/>
          <a:p>
            <a:r>
              <a:rPr lang="en-US" dirty="0" smtClean="0"/>
              <a:t>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types of diagrams are used to show the configuration of electrons in an atom</a:t>
            </a:r>
          </a:p>
          <a:p>
            <a:pPr lvl="1"/>
            <a:r>
              <a:rPr lang="en-US" dirty="0" smtClean="0"/>
              <a:t>Bohr diagrams – show all electrons in their different energy levels</a:t>
            </a:r>
          </a:p>
          <a:p>
            <a:pPr lvl="1"/>
            <a:r>
              <a:rPr lang="en-US" dirty="0" smtClean="0"/>
              <a:t>Dot diagrams – show only the valence electrons (outermost energy level)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Bohr Diagrams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844800"/>
            <a:ext cx="8229600" cy="3512457"/>
          </a:xfrm>
        </p:spPr>
        <p:txBody>
          <a:bodyPr>
            <a:normAutofit fontScale="85000" lnSpcReduction="10000"/>
          </a:bodyPr>
          <a:lstStyle/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en-US" dirty="0" smtClean="0"/>
              <a:t>Find your element on the periodic table.</a:t>
            </a: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en-US" dirty="0" smtClean="0"/>
              <a:t>Determine the number of electrons – it is the same as the atomic number for a neutral atom.</a:t>
            </a:r>
          </a:p>
          <a:p>
            <a:pPr marL="514350" indent="-514350" eaLnBrk="1" hangingPunct="1">
              <a:buFont typeface="Calibri" pitchFamily="34" charset="0"/>
              <a:buAutoNum type="arabicParenR"/>
            </a:pPr>
            <a:r>
              <a:rPr lang="en-US" dirty="0" smtClean="0"/>
              <a:t>Determine the number of energy levels – it is the number of its row down the table</a:t>
            </a:r>
          </a:p>
        </p:txBody>
      </p:sp>
      <p:pic>
        <p:nvPicPr>
          <p:cNvPr id="3076" name="Picture 2" descr="C:\Documents and Settings\Liz\Local Settings\Temporary Internet Files\Content.IE5\XWDO7Y24\MCj022651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97" y="0"/>
            <a:ext cx="38862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837856" y="1900478"/>
            <a:ext cx="1561458" cy="2381236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14400" y="3672114"/>
            <a:ext cx="7257143" cy="271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3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(Carbon has 6)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tabLst/>
              <a:defRPr/>
            </a:pPr>
            <a:endParaRPr lang="en-US" kern="0" dirty="0" smtClean="0">
              <a:latin typeface="+mn-lt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(Carbon is in the 2</a:t>
            </a:r>
            <a:r>
              <a:rPr kumimoji="0" lang="en-US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row so it has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Atomic energy levels can only hold so many electrons</a:t>
            </a:r>
          </a:p>
          <a:p>
            <a:r>
              <a:rPr lang="en-US" dirty="0" smtClean="0"/>
              <a:t>Higher energy levels hold more electrons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level – 2 electrons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level – 8 electrons</a:t>
            </a:r>
          </a:p>
          <a:p>
            <a:r>
              <a:rPr lang="en-US" dirty="0" smtClean="0"/>
              <a:t>This gives periodic table its shape!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62000" y="25908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29718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Bohr Diagrams</a:t>
            </a:r>
          </a:p>
        </p:txBody>
      </p:sp>
      <p:sp>
        <p:nvSpPr>
          <p:cNvPr id="6" name="Oval 5"/>
          <p:cNvSpPr/>
          <p:nvPr/>
        </p:nvSpPr>
        <p:spPr>
          <a:xfrm>
            <a:off x="1676400" y="3352800"/>
            <a:ext cx="1143000" cy="1066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dirty="0"/>
              <a:t>C</a:t>
            </a:r>
          </a:p>
        </p:txBody>
      </p:sp>
      <p:sp>
        <p:nvSpPr>
          <p:cNvPr id="5126" name="Content Placeholder 3"/>
          <p:cNvSpPr>
            <a:spLocks noGrp="1"/>
          </p:cNvSpPr>
          <p:nvPr>
            <p:ph sz="half" idx="2"/>
          </p:nvPr>
        </p:nvSpPr>
        <p:spPr>
          <a:xfrm>
            <a:off x="4136571" y="1661886"/>
            <a:ext cx="4557486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 smtClean="0"/>
              <a:t>The number of energy levels is represented by rings. </a:t>
            </a:r>
            <a:r>
              <a:rPr lang="en-US" sz="3600" dirty="0" smtClean="0">
                <a:solidFill>
                  <a:srgbClr val="0070C0"/>
                </a:solidFill>
              </a:rPr>
              <a:t>Carbon had 2</a:t>
            </a:r>
          </a:p>
          <a:p>
            <a:pPr marL="514350" indent="-51435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Bohr Diagrams</a:t>
            </a:r>
          </a:p>
        </p:txBody>
      </p:sp>
      <p:sp>
        <p:nvSpPr>
          <p:cNvPr id="5126" name="Content Placeholder 3"/>
          <p:cNvSpPr>
            <a:spLocks noGrp="1"/>
          </p:cNvSpPr>
          <p:nvPr>
            <p:ph sz="half" idx="2"/>
          </p:nvPr>
        </p:nvSpPr>
        <p:spPr>
          <a:xfrm>
            <a:off x="4136571" y="1661886"/>
            <a:ext cx="4557486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 smtClean="0"/>
              <a:t>The electrons are represented by dots, filling from inside out.</a:t>
            </a:r>
          </a:p>
          <a:p>
            <a:pPr marL="0" indent="0" eaLnBrk="1" hangingPunct="1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Carbon had 6.</a:t>
            </a:r>
          </a:p>
          <a:p>
            <a:pPr marL="0" indent="0" eaLnBrk="1" hangingPunct="1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2 can fit in 1</a:t>
            </a:r>
            <a:r>
              <a:rPr lang="en-US" sz="3600" baseline="30000" dirty="0" smtClean="0">
                <a:solidFill>
                  <a:srgbClr val="0070C0"/>
                </a:solidFill>
              </a:rPr>
              <a:t>st</a:t>
            </a:r>
            <a:r>
              <a:rPr lang="en-US" sz="3600" dirty="0" smtClean="0">
                <a:solidFill>
                  <a:srgbClr val="0070C0"/>
                </a:solidFill>
              </a:rPr>
              <a:t> level.</a:t>
            </a:r>
          </a:p>
          <a:p>
            <a:pPr marL="0" indent="0" eaLnBrk="1" hangingPunct="1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The rest (4) fit in 2</a:t>
            </a:r>
            <a:r>
              <a:rPr lang="en-US" sz="3600" baseline="30000" dirty="0" smtClean="0">
                <a:solidFill>
                  <a:srgbClr val="0070C0"/>
                </a:solidFill>
              </a:rPr>
              <a:t>nd</a:t>
            </a:r>
            <a:r>
              <a:rPr lang="en-US" sz="3600" dirty="0" smtClean="0">
                <a:solidFill>
                  <a:srgbClr val="0070C0"/>
                </a:solidFill>
              </a:rPr>
              <a:t> level.</a:t>
            </a:r>
          </a:p>
          <a:p>
            <a:pPr marL="0" indent="0" eaLnBrk="1" hangingPunct="1">
              <a:buNone/>
            </a:pPr>
            <a:endParaRPr lang="en-US" sz="3600" dirty="0" smtClean="0"/>
          </a:p>
          <a:p>
            <a:pPr marL="514350" indent="-514350" eaLnBrk="1" hangingPunct="1"/>
            <a:endParaRPr 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762000" y="25908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43000" y="29718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76400" y="3352800"/>
            <a:ext cx="1143000" cy="1066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7200" dirty="0"/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3124200" y="36576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990600" y="36576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81400" y="36576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057400" y="2362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33400" y="36576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057400" y="5029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uiExpand="1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04800" y="2209800"/>
            <a:ext cx="3886200" cy="3429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590800"/>
            <a:ext cx="29718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43000" y="2971800"/>
            <a:ext cx="2209800" cy="1905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Bohr Diagrams</a:t>
            </a:r>
          </a:p>
        </p:txBody>
      </p:sp>
      <p:sp>
        <p:nvSpPr>
          <p:cNvPr id="13318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038600" cy="3733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 smtClean="0"/>
              <a:t>Harder example: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/>
              <a:t>Energy levels: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/>
              <a:t>Total electrons:</a:t>
            </a:r>
          </a:p>
        </p:txBody>
      </p:sp>
      <p:sp>
        <p:nvSpPr>
          <p:cNvPr id="6" name="Oval 5"/>
          <p:cNvSpPr/>
          <p:nvPr/>
        </p:nvSpPr>
        <p:spPr>
          <a:xfrm>
            <a:off x="1676400" y="3352800"/>
            <a:ext cx="1143000" cy="1066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Al</a:t>
            </a:r>
          </a:p>
        </p:txBody>
      </p:sp>
      <p:sp>
        <p:nvSpPr>
          <p:cNvPr id="9" name="Oval 8"/>
          <p:cNvSpPr/>
          <p:nvPr/>
        </p:nvSpPr>
        <p:spPr>
          <a:xfrm>
            <a:off x="3124200" y="36576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90600" y="36576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581400" y="3505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28800" y="2362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3400" y="3505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828800" y="5029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581400" y="3962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286000" y="2362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33400" y="39624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286000" y="5029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038600" y="36576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6200" y="36576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057400" y="1981200"/>
            <a:ext cx="381000" cy="381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2"/>
          </p:nvPr>
        </p:nvSpPr>
        <p:spPr>
          <a:xfrm>
            <a:off x="4626429" y="1792514"/>
            <a:ext cx="4038600" cy="3733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chemeClr val="tx2"/>
                </a:solidFill>
              </a:rPr>
              <a:t>Al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			3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			13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2 can fit in 1</a:t>
            </a:r>
            <a:r>
              <a:rPr 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dirty="0" smtClean="0">
                <a:solidFill>
                  <a:schemeClr val="tx2"/>
                </a:solidFill>
              </a:rPr>
              <a:t> level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8 can fit in 2</a:t>
            </a:r>
            <a:r>
              <a:rPr lang="en-US" baseline="30000" dirty="0" smtClean="0">
                <a:solidFill>
                  <a:schemeClr val="tx2"/>
                </a:solidFill>
              </a:rPr>
              <a:t>nd</a:t>
            </a:r>
            <a:r>
              <a:rPr lang="en-US" dirty="0" smtClean="0">
                <a:solidFill>
                  <a:schemeClr val="tx2"/>
                </a:solidFill>
              </a:rPr>
              <a:t> level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The rest (3) fit in 3</a:t>
            </a:r>
            <a:r>
              <a:rPr lang="en-US" baseline="30000" dirty="0" smtClean="0">
                <a:solidFill>
                  <a:schemeClr val="tx2"/>
                </a:solidFill>
              </a:rPr>
              <a:t>rd</a:t>
            </a:r>
            <a:r>
              <a:rPr lang="en-US" dirty="0" smtClean="0">
                <a:solidFill>
                  <a:schemeClr val="tx2"/>
                </a:solidFill>
              </a:rPr>
              <a:t> level.</a:t>
            </a:r>
          </a:p>
          <a:p>
            <a:pPr marL="0" indent="0" eaLnBrk="1" hangingPunct="1">
              <a:buFont typeface="Arial" charset="0"/>
              <a:buNone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7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3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Periodic Table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Chemistry, we have organized the elements that compose our world into the </a:t>
            </a:r>
            <a:r>
              <a:rPr lang="en-US" b="1" dirty="0" smtClean="0"/>
              <a:t>Periodic Table of Elements</a:t>
            </a:r>
          </a:p>
          <a:p>
            <a:r>
              <a:rPr lang="en-US" dirty="0" smtClean="0"/>
              <a:t>The word </a:t>
            </a:r>
            <a:r>
              <a:rPr lang="en-US" i="1" dirty="0" smtClean="0"/>
              <a:t>periodic</a:t>
            </a:r>
            <a:r>
              <a:rPr lang="en-US" dirty="0" smtClean="0"/>
              <a:t> means “repeated in a pattern”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Diagrams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029" y="1422402"/>
            <a:ext cx="8171541" cy="1501774"/>
          </a:xfrm>
        </p:spPr>
        <p:txBody>
          <a:bodyPr/>
          <a:lstStyle/>
          <a:p>
            <a:r>
              <a:rPr lang="en-US" sz="3200" dirty="0" smtClean="0"/>
              <a:t>Only the valence electrons are shown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200" dirty="0" smtClean="0"/>
              <a:t>Determine # valence electrons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3200" dirty="0" smtClean="0"/>
              <a:t>Draw dots around the symbol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40241" y="4339093"/>
            <a:ext cx="2715759" cy="2293936"/>
            <a:chOff x="639" y="2299"/>
            <a:chExt cx="1870" cy="1605"/>
          </a:xfrm>
        </p:grpSpPr>
        <p:sp>
          <p:nvSpPr>
            <p:cNvPr id="36873" name="AutoShape 7"/>
            <p:cNvSpPr>
              <a:spLocks noChangeArrowheads="1"/>
            </p:cNvSpPr>
            <p:nvPr/>
          </p:nvSpPr>
          <p:spPr bwMode="auto">
            <a:xfrm>
              <a:off x="639" y="2299"/>
              <a:ext cx="1870" cy="160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36874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contrast="54000"/>
            </a:blip>
            <a:srcRect l="20169" r="4541" b="33490"/>
            <a:stretch>
              <a:fillRect/>
            </a:stretch>
          </p:blipFill>
          <p:spPr bwMode="auto">
            <a:xfrm>
              <a:off x="861" y="2675"/>
              <a:ext cx="1426" cy="8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25144" y="4325257"/>
            <a:ext cx="2737984" cy="2225673"/>
            <a:chOff x="3057" y="2310"/>
            <a:chExt cx="1870" cy="1605"/>
          </a:xfrm>
        </p:grpSpPr>
        <p:sp>
          <p:nvSpPr>
            <p:cNvPr id="36871" name="AutoShape 8"/>
            <p:cNvSpPr>
              <a:spLocks noChangeArrowheads="1"/>
            </p:cNvSpPr>
            <p:nvPr/>
          </p:nvSpPr>
          <p:spPr bwMode="auto">
            <a:xfrm>
              <a:off x="3057" y="2310"/>
              <a:ext cx="1870" cy="160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36872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contrast="54000"/>
            </a:blip>
            <a:srcRect l="4712" r="19672" b="23387"/>
            <a:stretch>
              <a:fillRect/>
            </a:stretch>
          </p:blipFill>
          <p:spPr bwMode="auto">
            <a:xfrm>
              <a:off x="3302" y="2525"/>
              <a:ext cx="1380" cy="11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</p:grp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890635" y="3181574"/>
            <a:ext cx="34671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3200" u="sng" dirty="0">
                <a:latin typeface="Arial" charset="0"/>
              </a:rPr>
              <a:t>EX</a:t>
            </a:r>
            <a:r>
              <a:rPr lang="en-US" sz="3200" dirty="0">
                <a:latin typeface="Arial" charset="0"/>
              </a:rPr>
              <a:t>: </a:t>
            </a:r>
            <a:r>
              <a:rPr lang="en-US" sz="3200" dirty="0" smtClean="0">
                <a:latin typeface="Arial" charset="0"/>
              </a:rPr>
              <a:t>Chlorine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3200" dirty="0" smtClean="0">
                <a:latin typeface="Arial" charset="0"/>
              </a:rPr>
              <a:t>       </a:t>
            </a:r>
            <a:r>
              <a:rPr lang="en-US" sz="3200" dirty="0" err="1" smtClean="0">
                <a:latin typeface="Arial" charset="0"/>
              </a:rPr>
              <a:t>v.e</a:t>
            </a:r>
            <a:r>
              <a:rPr lang="en-US" sz="3200" dirty="0" smtClean="0">
                <a:latin typeface="Arial" charset="0"/>
              </a:rPr>
              <a:t>. = 7</a:t>
            </a:r>
            <a:endParaRPr lang="en-US" sz="3200" dirty="0">
              <a:latin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62921" y="3178629"/>
            <a:ext cx="3467100" cy="86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Symbol" pitchFamily="18" charset="2"/>
              <a:buChar char="¨"/>
            </a:pPr>
            <a:r>
              <a:rPr lang="en-US" sz="3200" u="sng" dirty="0">
                <a:latin typeface="Arial" charset="0"/>
              </a:rPr>
              <a:t>EX</a:t>
            </a:r>
            <a:r>
              <a:rPr lang="en-US" sz="3200" dirty="0">
                <a:latin typeface="Arial" charset="0"/>
              </a:rPr>
              <a:t>: </a:t>
            </a:r>
            <a:r>
              <a:rPr lang="en-US" sz="3200" dirty="0" smtClean="0">
                <a:latin typeface="Arial" charset="0"/>
              </a:rPr>
              <a:t>Sodium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90000"/>
            </a:pPr>
            <a:r>
              <a:rPr lang="en-US" sz="3200" dirty="0" smtClean="0">
                <a:latin typeface="Arial" charset="0"/>
              </a:rPr>
              <a:t>     </a:t>
            </a:r>
            <a:r>
              <a:rPr lang="en-US" sz="3200" dirty="0" err="1" smtClean="0">
                <a:latin typeface="Arial" charset="0"/>
              </a:rPr>
              <a:t>v.e</a:t>
            </a:r>
            <a:r>
              <a:rPr lang="en-US" sz="3200" dirty="0" smtClean="0">
                <a:latin typeface="Arial" charset="0"/>
              </a:rPr>
              <a:t>. = 1</a:t>
            </a:r>
            <a:endParaRPr lang="en-US" sz="3200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75830" y="4542971"/>
            <a:ext cx="312056" cy="478971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640286" y="4506686"/>
            <a:ext cx="355600" cy="48622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075715" y="5014685"/>
            <a:ext cx="384629" cy="355601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090229" y="5493659"/>
            <a:ext cx="384628" cy="34108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633029" y="5878286"/>
            <a:ext cx="384628" cy="37011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154058" y="5863773"/>
            <a:ext cx="384628" cy="34108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718629" y="5486402"/>
            <a:ext cx="384628" cy="341084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uiExpand="1" build="p" autoUpdateAnimBg="0"/>
      <p:bldP spid="11" grpId="0" uiExpand="1" build="p" autoUpdateAnimBg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 dirty="0" smtClean="0"/>
              <a:t>The Periodic Table</a:t>
            </a:r>
          </a:p>
        </p:txBody>
      </p:sp>
      <p:sp>
        <p:nvSpPr>
          <p:cNvPr id="26627" name="Subtitle 2"/>
          <p:cNvSpPr>
            <a:spLocks noGrp="1"/>
          </p:cNvSpPr>
          <p:nvPr>
            <p:ph type="subTitle" sz="quarter" idx="1"/>
          </p:nvPr>
        </p:nvSpPr>
        <p:spPr>
          <a:xfrm>
            <a:off x="1382713" y="3676650"/>
            <a:ext cx="6400800" cy="1109663"/>
          </a:xfrm>
        </p:spPr>
        <p:txBody>
          <a:bodyPr/>
          <a:lstStyle/>
          <a:p>
            <a:r>
              <a:rPr lang="en-US" dirty="0" smtClean="0"/>
              <a:t>Metallic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228600"/>
            <a:ext cx="7832725" cy="1143000"/>
          </a:xfrm>
        </p:spPr>
        <p:txBody>
          <a:bodyPr/>
          <a:lstStyle/>
          <a:p>
            <a:r>
              <a:rPr lang="en-US" dirty="0" smtClean="0"/>
              <a:t>Metallic Character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33363" y="2473325"/>
          <a:ext cx="8499475" cy="43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4" imgW="4261104" imgH="2365248" progId="Word.Document.8">
                  <p:embed/>
                </p:oleObj>
              </mc:Choice>
              <mc:Fallback>
                <p:oleObj name="Document" r:id="rId4" imgW="4261104" imgH="236524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2473325"/>
                        <a:ext cx="8499475" cy="438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1863" y="1727200"/>
            <a:ext cx="3343275" cy="18065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sz="3400" b="1" dirty="0" smtClean="0"/>
              <a:t>Metals</a:t>
            </a:r>
          </a:p>
          <a:p>
            <a:pPr>
              <a:lnSpc>
                <a:spcPct val="90000"/>
              </a:lnSpc>
              <a:buClr>
                <a:srgbClr val="FF66FF"/>
              </a:buClr>
            </a:pPr>
            <a:r>
              <a:rPr lang="en-US" sz="3400" b="1" dirty="0" smtClean="0"/>
              <a:t>Nonmetals</a:t>
            </a:r>
            <a:endParaRPr lang="en-US" sz="3400" dirty="0" smtClean="0"/>
          </a:p>
          <a:p>
            <a:pPr>
              <a:lnSpc>
                <a:spcPct val="90000"/>
              </a:lnSpc>
              <a:buClr>
                <a:srgbClr val="66FF66"/>
              </a:buClr>
            </a:pPr>
            <a:r>
              <a:rPr lang="en-US" sz="3400" b="1" dirty="0" smtClean="0"/>
              <a:t>Metalloids</a:t>
            </a: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52425" y="1381125"/>
            <a:ext cx="8458200" cy="5275263"/>
          </a:xfrm>
        </p:spPr>
        <p:txBody>
          <a:bodyPr/>
          <a:lstStyle/>
          <a:p>
            <a:r>
              <a:rPr lang="en-US" sz="2400" dirty="0" smtClean="0"/>
              <a:t>Located to the left of the “staircase”</a:t>
            </a:r>
          </a:p>
          <a:p>
            <a:r>
              <a:rPr lang="en-US" sz="2400" dirty="0" smtClean="0"/>
              <a:t>Physical Properties</a:t>
            </a:r>
          </a:p>
          <a:p>
            <a:pPr lvl="1"/>
            <a:r>
              <a:rPr lang="en-US" sz="2400" dirty="0" smtClean="0"/>
              <a:t>Luster – shiny</a:t>
            </a:r>
          </a:p>
          <a:p>
            <a:pPr lvl="1"/>
            <a:r>
              <a:rPr lang="en-US" sz="2400" dirty="0" smtClean="0"/>
              <a:t>Malleable – pounded into different shapes</a:t>
            </a:r>
          </a:p>
          <a:p>
            <a:pPr lvl="1"/>
            <a:r>
              <a:rPr lang="en-US" sz="2400" dirty="0" smtClean="0"/>
              <a:t>Ductile – stretched into wires</a:t>
            </a:r>
          </a:p>
          <a:p>
            <a:pPr lvl="1"/>
            <a:r>
              <a:rPr lang="en-US" sz="2400" dirty="0" smtClean="0"/>
              <a:t>Solid at room temperature (except Mercury)</a:t>
            </a:r>
          </a:p>
          <a:p>
            <a:pPr lvl="1"/>
            <a:r>
              <a:rPr lang="en-US" sz="2400" dirty="0" smtClean="0"/>
              <a:t>Good conductors of heat and electricity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4935538"/>
            <a:ext cx="245903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9288" y="3948113"/>
            <a:ext cx="18986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75" y="4773613"/>
            <a:ext cx="1887538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6250" y="4471988"/>
            <a:ext cx="17780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Metals Continued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Properties:</a:t>
            </a:r>
          </a:p>
          <a:p>
            <a:pPr lvl="1"/>
            <a:r>
              <a:rPr lang="en-US" dirty="0" smtClean="0"/>
              <a:t>Corrosive – gradual wearing away of a metal due to a chemical reaction</a:t>
            </a:r>
          </a:p>
          <a:p>
            <a:pPr lvl="3"/>
            <a:r>
              <a:rPr lang="en-US" sz="2800" dirty="0" smtClean="0"/>
              <a:t>Metal converted into a metallic compound</a:t>
            </a:r>
          </a:p>
          <a:p>
            <a:pPr lvl="1"/>
            <a:r>
              <a:rPr lang="en-US" dirty="0" smtClean="0"/>
              <a:t>Often lose electrons in a chemical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Nonmetals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652588"/>
            <a:ext cx="7772400" cy="4519612"/>
          </a:xfrm>
        </p:spPr>
        <p:txBody>
          <a:bodyPr/>
          <a:lstStyle/>
          <a:p>
            <a:r>
              <a:rPr lang="en-US" sz="2400" dirty="0" smtClean="0"/>
              <a:t>Located to the right of the “staircase”</a:t>
            </a:r>
          </a:p>
          <a:p>
            <a:r>
              <a:rPr lang="en-US" sz="2400" dirty="0" smtClean="0"/>
              <a:t>Physical Properties:</a:t>
            </a:r>
          </a:p>
          <a:p>
            <a:pPr lvl="1"/>
            <a:r>
              <a:rPr lang="en-US" sz="2400" dirty="0" smtClean="0"/>
              <a:t>Dull in appearance – no luster</a:t>
            </a:r>
          </a:p>
          <a:p>
            <a:pPr lvl="1"/>
            <a:r>
              <a:rPr lang="en-US" sz="2400" dirty="0" smtClean="0"/>
              <a:t>Brittle – breaks apart easily</a:t>
            </a:r>
          </a:p>
          <a:p>
            <a:pPr lvl="1"/>
            <a:r>
              <a:rPr lang="en-US" sz="2400" dirty="0" smtClean="0"/>
              <a:t>Most are gasses at room temperature (Bromine is a liquid, a few are solids)</a:t>
            </a:r>
          </a:p>
          <a:p>
            <a:pPr lvl="1"/>
            <a:r>
              <a:rPr lang="en-US" sz="2400" dirty="0" smtClean="0"/>
              <a:t>Poor conductor of heat and electricity</a:t>
            </a:r>
          </a:p>
          <a:p>
            <a:pPr>
              <a:buFont typeface="Symbol" pitchFamily="18" charset="2"/>
              <a:buNone/>
            </a:pPr>
            <a:endParaRPr lang="en-US" dirty="0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725" y="4913136"/>
            <a:ext cx="2743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2357" y="1252008"/>
            <a:ext cx="2057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489" y="3989916"/>
            <a:ext cx="1244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344" y="4719814"/>
            <a:ext cx="2509837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Nonmetals Continued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Properties</a:t>
            </a:r>
          </a:p>
          <a:p>
            <a:pPr lvl="1"/>
            <a:r>
              <a:rPr lang="en-US" dirty="0" smtClean="0"/>
              <a:t>React with metals</a:t>
            </a:r>
          </a:p>
          <a:p>
            <a:pPr lvl="1"/>
            <a:r>
              <a:rPr lang="en-US" sz="3200" dirty="0" smtClean="0"/>
              <a:t>Gain Valence electrons</a:t>
            </a:r>
          </a:p>
          <a:p>
            <a:pPr lvl="1"/>
            <a:r>
              <a:rPr lang="en-US" sz="3200" dirty="0" smtClean="0"/>
              <a:t>Elements with 8 valence electrons do not react with other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Metalloids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Border the “staircase”</a:t>
            </a:r>
          </a:p>
          <a:p>
            <a:r>
              <a:rPr lang="en-US" dirty="0" smtClean="0"/>
              <a:t>Have properties of both metals and nonmetals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4467225"/>
            <a:ext cx="2849563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4475" y="4316413"/>
            <a:ext cx="23034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00" y="3752850"/>
            <a:ext cx="29829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4675" y="368300"/>
            <a:ext cx="7994650" cy="1143000"/>
          </a:xfrm>
        </p:spPr>
        <p:txBody>
          <a:bodyPr/>
          <a:lstStyle/>
          <a:p>
            <a:pPr algn="ctr"/>
            <a:r>
              <a:rPr lang="en-US" altLang="en-US" sz="4800" dirty="0" smtClean="0"/>
              <a:t>The Periodic Table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60750"/>
            <a:ext cx="9144000" cy="1349375"/>
          </a:xfrm>
        </p:spPr>
        <p:txBody>
          <a:bodyPr/>
          <a:lstStyle/>
          <a:p>
            <a:r>
              <a:rPr lang="en-US" altLang="en-US" sz="4200" b="1" dirty="0" smtClean="0"/>
              <a:t>Reactivity</a:t>
            </a:r>
            <a:endParaRPr lang="en-US" altLang="en-US" sz="4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 atom is chemically stable when its outer energy level is complete</a:t>
            </a:r>
          </a:p>
          <a:p>
            <a:r>
              <a:rPr lang="en-US" dirty="0" smtClean="0"/>
              <a:t>Atoms will gain or lose electrons to become stable</a:t>
            </a:r>
          </a:p>
          <a:p>
            <a:pPr lvl="1"/>
            <a:r>
              <a:rPr lang="en-US" dirty="0" smtClean="0"/>
              <a:t>If an atom has 1-4 valence electrons, it will empty its current outer shell (lose electrons)</a:t>
            </a:r>
          </a:p>
          <a:p>
            <a:pPr lvl="1"/>
            <a:r>
              <a:rPr lang="en-US" dirty="0" smtClean="0"/>
              <a:t>If an atom has 5-8 valence electrons, it will add to its shell (gain electrons)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 dirty="0" smtClean="0"/>
              <a:t>The Periodic Table</a:t>
            </a:r>
          </a:p>
        </p:txBody>
      </p:sp>
      <p:sp>
        <p:nvSpPr>
          <p:cNvPr id="26627" name="Subtitle 2"/>
          <p:cNvSpPr>
            <a:spLocks noGrp="1"/>
          </p:cNvSpPr>
          <p:nvPr>
            <p:ph type="subTitle" sz="quarter" idx="1"/>
          </p:nvPr>
        </p:nvSpPr>
        <p:spPr>
          <a:xfrm>
            <a:off x="1382713" y="3676650"/>
            <a:ext cx="6400800" cy="1109663"/>
          </a:xfrm>
        </p:spPr>
        <p:txBody>
          <a:bodyPr/>
          <a:lstStyle/>
          <a:p>
            <a:r>
              <a:rPr lang="en-US" dirty="0" smtClean="0"/>
              <a:t>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Oxidation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Number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68388" y="1852613"/>
            <a:ext cx="7389812" cy="19065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When the atoms gain or lose electrons, they form ions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The charge on these ions is called the oxidation number</a:t>
            </a:r>
          </a:p>
        </p:txBody>
      </p:sp>
      <p:pic>
        <p:nvPicPr>
          <p:cNvPr id="17412" name="Picture 4" descr="X:\Christy's Stuff\Teaching Stuff\99-00 School Year\Lessons\Chemical Bonding\Pictures\pertable.gif"/>
          <p:cNvPicPr>
            <a:picLocks noChangeAspect="1" noChangeArrowheads="1"/>
          </p:cNvPicPr>
          <p:nvPr/>
        </p:nvPicPr>
        <p:blipFill>
          <a:blip r:embed="rId2" cstate="print"/>
          <a:srcRect b="29887"/>
          <a:stretch>
            <a:fillRect/>
          </a:stretch>
        </p:blipFill>
        <p:spPr bwMode="auto">
          <a:xfrm>
            <a:off x="34925" y="3176588"/>
            <a:ext cx="9107488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4613" y="2741613"/>
            <a:ext cx="565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FFFFFF"/>
                </a:solidFill>
              </a:rPr>
              <a:t>1+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85788" y="3240088"/>
            <a:ext cx="565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FFFFFF"/>
                </a:solidFill>
              </a:rPr>
              <a:t>2+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054725" y="3240088"/>
            <a:ext cx="565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</a:rPr>
              <a:t>3+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546850" y="3240088"/>
            <a:ext cx="5651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</a:rPr>
              <a:t>4+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085013" y="3240088"/>
            <a:ext cx="48101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</a:rPr>
              <a:t>3-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583488" y="3240088"/>
            <a:ext cx="481012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</a:rPr>
              <a:t>2-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077200" y="3240088"/>
            <a:ext cx="48101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</a:rPr>
              <a:t>1-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629650" y="2741613"/>
            <a:ext cx="36195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</a:rPr>
              <a:t>0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Chemical reactivity is a measure of how actively a substance reacts with another substance</a:t>
            </a:r>
          </a:p>
          <a:p>
            <a:r>
              <a:rPr lang="en-US" dirty="0" smtClean="0"/>
              <a:t>It is related to oxidation number</a:t>
            </a:r>
          </a:p>
          <a:p>
            <a:pPr lvl="1"/>
            <a:r>
              <a:rPr lang="en-US" dirty="0" smtClean="0"/>
              <a:t>An oxidation number of 0 does not react (it is already stable)</a:t>
            </a:r>
          </a:p>
          <a:p>
            <a:pPr lvl="1"/>
            <a:r>
              <a:rPr lang="en-US" dirty="0" smtClean="0"/>
              <a:t>Low oxidation numbers (+1, -1) are more reactive than high ones (+4, -4)</a:t>
            </a:r>
          </a:p>
          <a:p>
            <a:r>
              <a:rPr lang="en-US" dirty="0" smtClean="0"/>
              <a:t>Heavy metals and light nonmetals are more reactive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Reactivity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2" descr="Reactivity_Tre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681163"/>
            <a:ext cx="82105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65125" y="355600"/>
            <a:ext cx="8351838" cy="858838"/>
          </a:xfrm>
        </p:spPr>
        <p:txBody>
          <a:bodyPr/>
          <a:lstStyle/>
          <a:p>
            <a:r>
              <a:rPr lang="en-US" dirty="0" smtClean="0"/>
              <a:t>More reactive Metal: Mg or Al?</a:t>
            </a:r>
          </a:p>
        </p:txBody>
      </p:sp>
      <p:pic>
        <p:nvPicPr>
          <p:cNvPr id="31747" name="Picture 2" descr="http://www.chemicalelements.com/graphics/tabl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9763" y="1868488"/>
            <a:ext cx="7889875" cy="4273550"/>
          </a:xfrm>
          <a:noFill/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867400" y="2713038"/>
            <a:ext cx="473075" cy="669925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82675" y="2667000"/>
            <a:ext cx="471488" cy="669925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65125" y="355600"/>
            <a:ext cx="8351838" cy="858838"/>
          </a:xfrm>
        </p:spPr>
        <p:txBody>
          <a:bodyPr/>
          <a:lstStyle/>
          <a:p>
            <a:r>
              <a:rPr lang="en-US" dirty="0" smtClean="0"/>
              <a:t>More reactive Metal: Na or Fr?</a:t>
            </a:r>
          </a:p>
        </p:txBody>
      </p:sp>
      <p:pic>
        <p:nvPicPr>
          <p:cNvPr id="32771" name="Picture 2" descr="http://www.chemicalelements.com/graphics/tabl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9763" y="1868488"/>
            <a:ext cx="7889875" cy="4273550"/>
          </a:xfrm>
          <a:noFill/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39763" y="4403725"/>
            <a:ext cx="473075" cy="671513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39763" y="2667000"/>
            <a:ext cx="473075" cy="669925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More Reactive Non-Metal: B or O?</a:t>
            </a:r>
          </a:p>
        </p:txBody>
      </p:sp>
      <p:pic>
        <p:nvPicPr>
          <p:cNvPr id="33795" name="Picture 2" descr="http://www.chemicalelements.com/graphics/tabl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9763" y="1868488"/>
            <a:ext cx="7889875" cy="4273550"/>
          </a:xfrm>
          <a:noFill/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7154863" y="2255838"/>
            <a:ext cx="473075" cy="669925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851525" y="2239963"/>
            <a:ext cx="473075" cy="671512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More Reactive Non-Metal: F or Br?</a:t>
            </a:r>
          </a:p>
        </p:txBody>
      </p:sp>
      <p:pic>
        <p:nvPicPr>
          <p:cNvPr id="34819" name="Picture 2" descr="http://www.chemicalelements.com/graphics/tabl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9763" y="1868488"/>
            <a:ext cx="7889875" cy="4273550"/>
          </a:xfrm>
          <a:noFill/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7581900" y="2225675"/>
            <a:ext cx="473075" cy="669925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589838" y="3124200"/>
            <a:ext cx="471487" cy="669925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72533" y="1659467"/>
            <a:ext cx="8344430" cy="501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800" dirty="0" smtClean="0">
                <a:latin typeface="+mj-lt"/>
              </a:rPr>
              <a:t>Ordered elements </a:t>
            </a:r>
            <a:r>
              <a:rPr lang="en-US" sz="2800" dirty="0">
                <a:latin typeface="+mj-lt"/>
              </a:rPr>
              <a:t>based on similar properties.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800" dirty="0">
                <a:latin typeface="+mj-lt"/>
              </a:rPr>
              <a:t>Started with 63 known </a:t>
            </a:r>
            <a:r>
              <a:rPr lang="en-US" sz="2800" dirty="0" smtClean="0">
                <a:latin typeface="+mj-lt"/>
              </a:rPr>
              <a:t>elements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800" dirty="0" smtClean="0">
                <a:latin typeface="+mj-lt"/>
              </a:rPr>
              <a:t>Organized a table </a:t>
            </a:r>
            <a:r>
              <a:rPr lang="en-US" sz="2800" dirty="0">
                <a:latin typeface="+mj-lt"/>
              </a:rPr>
              <a:t>by </a:t>
            </a:r>
            <a:r>
              <a:rPr lang="en-US" sz="2800" dirty="0" smtClean="0">
                <a:latin typeface="+mj-lt"/>
              </a:rPr>
              <a:t>increasing atomic mass.</a:t>
            </a:r>
            <a:endParaRPr lang="en-US" sz="2800" dirty="0">
              <a:latin typeface="+mj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800" dirty="0" smtClean="0">
                <a:latin typeface="+mj-lt"/>
              </a:rPr>
              <a:t>His pattern formed columns where all of the elements in the columns showed similar physical and chemical properties.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2800" dirty="0">
                <a:latin typeface="+mj-lt"/>
              </a:rPr>
              <a:t>H</a:t>
            </a:r>
            <a:r>
              <a:rPr lang="en-US" sz="2800" dirty="0" smtClean="0">
                <a:latin typeface="+mj-lt"/>
              </a:rPr>
              <a:t>e predicted the atomic masses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800" dirty="0">
                <a:latin typeface="+mj-lt"/>
              </a:rPr>
              <a:t>	</a:t>
            </a:r>
            <a:r>
              <a:rPr lang="en-US" sz="2800" dirty="0" smtClean="0">
                <a:latin typeface="+mj-lt"/>
              </a:rPr>
              <a:t>and properties of unknown elements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en-US" sz="2800" dirty="0">
                <a:latin typeface="+mj-lt"/>
              </a:rPr>
              <a:t>	</a:t>
            </a:r>
            <a:r>
              <a:rPr lang="en-US" sz="2800" dirty="0" smtClean="0">
                <a:latin typeface="+mj-lt"/>
              </a:rPr>
              <a:t>where there were blank spaces!</a:t>
            </a:r>
          </a:p>
        </p:txBody>
      </p:sp>
      <p:pic>
        <p:nvPicPr>
          <p:cNvPr id="15365" name="Picture 8" descr="http://0.tqn.com/d/chemistry/1/G/K/_/mendelee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2692" y="4255911"/>
            <a:ext cx="19732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0874" y="228600"/>
            <a:ext cx="83125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Dmitri Mendeleev (</a:t>
            </a:r>
            <a:r>
              <a:rPr lang="en-US" sz="4000" b="1" i="1" kern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Russian, </a:t>
            </a:r>
            <a:r>
              <a:rPr lang="en-US" sz="4000" b="1" i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1869)</a:t>
            </a:r>
            <a:endParaRPr kumimoji="0" lang="en-US" sz="4000" b="1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 bldLvl="2" autoUpdateAnimBg="0" advAuto="2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Mendeleev’s Periodic Table (1871)</a:t>
            </a:r>
          </a:p>
        </p:txBody>
      </p:sp>
      <p:pic>
        <p:nvPicPr>
          <p:cNvPr id="17411" name="Picture 2" descr="http://upload.wikimedia.org/wikipedia/commons/5/55/Mendelejevs_periodiska_system_187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028825"/>
            <a:ext cx="7772400" cy="3875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228600"/>
            <a:ext cx="7832725" cy="1143000"/>
          </a:xfrm>
        </p:spPr>
        <p:txBody>
          <a:bodyPr/>
          <a:lstStyle/>
          <a:p>
            <a:r>
              <a:rPr lang="en-US" dirty="0" smtClean="0"/>
              <a:t>Henry </a:t>
            </a:r>
            <a:r>
              <a:rPr lang="en-US" dirty="0" err="1" smtClean="0"/>
              <a:t>Mosely</a:t>
            </a:r>
            <a:r>
              <a:rPr lang="en-US" dirty="0" smtClean="0"/>
              <a:t> (British, 1913)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0" y="1760538"/>
            <a:ext cx="8458200" cy="4411662"/>
          </a:xfrm>
        </p:spPr>
        <p:txBody>
          <a:bodyPr/>
          <a:lstStyle/>
          <a:p>
            <a:pPr lvl="1"/>
            <a:r>
              <a:rPr lang="en-US" sz="3200" dirty="0" smtClean="0"/>
              <a:t>Organized elements by</a:t>
            </a:r>
          </a:p>
          <a:p>
            <a:pPr lvl="1">
              <a:buFontTx/>
              <a:buNone/>
            </a:pPr>
            <a:r>
              <a:rPr lang="en-US" sz="3200" dirty="0" smtClean="0"/>
              <a:t>	increasing atomic number.</a:t>
            </a:r>
          </a:p>
          <a:p>
            <a:pPr lvl="1"/>
            <a:r>
              <a:rPr lang="en-US" sz="3200" dirty="0" smtClean="0"/>
              <a:t>Fixed the few problems in</a:t>
            </a:r>
          </a:p>
          <a:p>
            <a:pPr lvl="1">
              <a:buFontTx/>
              <a:buNone/>
            </a:pPr>
            <a:r>
              <a:rPr lang="en-US" sz="3200" dirty="0" smtClean="0"/>
              <a:t>	Mendeleev’s arrangement.</a:t>
            </a:r>
          </a:p>
          <a:p>
            <a:pPr lvl="1"/>
            <a:r>
              <a:rPr lang="en-US" sz="3200" dirty="0" smtClean="0"/>
              <a:t>Elements with similar physical and chemical properties fell into place without exception, and became our modern periodic table.</a:t>
            </a:r>
          </a:p>
        </p:txBody>
      </p:sp>
      <p:pic>
        <p:nvPicPr>
          <p:cNvPr id="18436" name="Picture 6" descr="http://www.biografiasyvidas.com/biografia/m/fotos/mose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324" y="1802871"/>
            <a:ext cx="2770187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 dirty="0" smtClean="0"/>
              <a:t>The Periodic Table</a:t>
            </a:r>
          </a:p>
        </p:txBody>
      </p:sp>
      <p:sp>
        <p:nvSpPr>
          <p:cNvPr id="26627" name="Subtitle 2"/>
          <p:cNvSpPr>
            <a:spLocks noGrp="1"/>
          </p:cNvSpPr>
          <p:nvPr>
            <p:ph type="subTitle" sz="quarter" idx="1"/>
          </p:nvPr>
        </p:nvSpPr>
        <p:spPr>
          <a:xfrm>
            <a:off x="1382713" y="3676650"/>
            <a:ext cx="6400800" cy="1109663"/>
          </a:xfrm>
        </p:spPr>
        <p:txBody>
          <a:bodyPr/>
          <a:lstStyle/>
          <a:p>
            <a:r>
              <a:rPr lang="en-US" dirty="0" smtClean="0"/>
              <a:t>Organization of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Table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746125" y="1873250"/>
            <a:ext cx="7431088" cy="623888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sz="3200" dirty="0" smtClean="0"/>
              <a:t>Groups or Families – vertical columns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36550" y="3241675"/>
          <a:ext cx="8462963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4219689" imgH="1709240" progId="Word.Document.8">
                  <p:embed/>
                </p:oleObj>
              </mc:Choice>
              <mc:Fallback>
                <p:oleObj name="Document" r:id="rId4" imgW="4219689" imgH="170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3241675"/>
                        <a:ext cx="8462963" cy="343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6125" y="2562225"/>
            <a:ext cx="7442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92D050"/>
              </a:buClr>
              <a:buSzPct val="90000"/>
              <a:buFont typeface="Symbol" pitchFamily="18" charset="2"/>
              <a:buChar char="¨"/>
              <a:defRPr/>
            </a:pPr>
            <a:r>
              <a:rPr lang="en-US" sz="3200" kern="0" smtClean="0">
                <a:latin typeface="+mn-lt"/>
              </a:rPr>
              <a:t>Periods </a:t>
            </a:r>
            <a:r>
              <a:rPr lang="en-US" sz="3200" kern="0" dirty="0">
                <a:latin typeface="+mn-lt"/>
              </a:rPr>
              <a:t>– horizontal rows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228600"/>
            <a:ext cx="7832725" cy="1143000"/>
          </a:xfrm>
        </p:spPr>
        <p:txBody>
          <a:bodyPr/>
          <a:lstStyle/>
          <a:p>
            <a:r>
              <a:rPr lang="en-US" sz="3200" dirty="0" smtClean="0"/>
              <a:t>Vertical Columns – Groups or Families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6700" y="1587500"/>
            <a:ext cx="8520113" cy="585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 smtClean="0"/>
              <a:t>Elements in the same family have similar properties and the same number of valence electrons.</a:t>
            </a:r>
          </a:p>
        </p:txBody>
      </p:sp>
      <p:grpSp>
        <p:nvGrpSpPr>
          <p:cNvPr id="2053" name="Group 11"/>
          <p:cNvGrpSpPr>
            <a:grpSpLocks/>
          </p:cNvGrpSpPr>
          <p:nvPr/>
        </p:nvGrpSpPr>
        <p:grpSpPr bwMode="auto">
          <a:xfrm>
            <a:off x="168275" y="3195638"/>
            <a:ext cx="8659813" cy="3598862"/>
            <a:chOff x="91" y="1817"/>
            <a:chExt cx="5455" cy="2267"/>
          </a:xfrm>
        </p:grpSpPr>
        <p:graphicFrame>
          <p:nvGraphicFramePr>
            <p:cNvPr id="2050" name="Object 0"/>
            <p:cNvGraphicFramePr>
              <a:graphicFrameLocks noChangeAspect="1"/>
            </p:cNvGraphicFramePr>
            <p:nvPr/>
          </p:nvGraphicFramePr>
          <p:xfrm>
            <a:off x="91" y="2315"/>
            <a:ext cx="5396" cy="1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Document" r:id="rId5" imgW="4209288" imgH="1712976" progId="Word.Document.8">
                    <p:embed/>
                  </p:oleObj>
                </mc:Choice>
                <mc:Fallback>
                  <p:oleObj name="Document" r:id="rId5" imgW="4209288" imgH="1712976" progId="Word.Document.8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8578"/>
                        <a:stretch>
                          <a:fillRect/>
                        </a:stretch>
                      </p:blipFill>
                      <p:spPr bwMode="auto">
                        <a:xfrm>
                          <a:off x="91" y="2315"/>
                          <a:ext cx="5396" cy="17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392" y="1817"/>
              <a:ext cx="366" cy="5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1A</a:t>
              </a:r>
              <a:endParaRPr lang="en-US" sz="20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690" y="2063"/>
              <a:ext cx="366" cy="5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2A</a:t>
              </a:r>
              <a:endParaRPr lang="en-US" sz="20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3795" y="2085"/>
              <a:ext cx="1519" cy="5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 13  14   15  16  17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3A  </a:t>
              </a:r>
              <a:r>
                <a:rPr lang="en-US" sz="2000" b="1" dirty="0">
                  <a:solidFill>
                    <a:srgbClr val="FFFFFF"/>
                  </a:solidFill>
                  <a:latin typeface="Arial" charset="0"/>
                </a:rPr>
                <a:t>4A  5A  6A  7A</a:t>
              </a: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5180" y="1829"/>
              <a:ext cx="366" cy="5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18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FF"/>
                  </a:solidFill>
                  <a:latin typeface="Arial" charset="0"/>
                </a:rPr>
                <a:t>8A</a:t>
              </a:r>
              <a:endParaRPr lang="en-US" sz="20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2070454" y="3021014"/>
            <a:ext cx="6413145" cy="134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2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FF"/>
              </a:buClr>
              <a:buSzPct val="90000"/>
              <a:buFont typeface="Symbol" pitchFamily="18" charset="2"/>
              <a:buChar char="¨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1 - Alkali Metals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FF"/>
              </a:buClr>
              <a:buSzPct val="90000"/>
              <a:buFont typeface="Symbol" pitchFamily="18" charset="2"/>
              <a:buChar char="¨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2 - Alkaline Earth Metals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FF"/>
              </a:buClr>
              <a:buSzPct val="90000"/>
              <a:buFont typeface="Symbol" pitchFamily="18" charset="2"/>
              <a:buChar char="¨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Groups 3-12 – Transition Metals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FF"/>
              </a:buClr>
              <a:buSzPct val="90000"/>
              <a:buFont typeface="Symbol" pitchFamily="18" charset="2"/>
              <a:buChar char="¨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13 - Boron Family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FF"/>
              </a:buClr>
              <a:buSzPct val="90000"/>
              <a:buFont typeface="Symbol" pitchFamily="18" charset="2"/>
              <a:buChar char="¨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14 - Carbon Family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FF"/>
              </a:buClr>
              <a:buSzPct val="90000"/>
              <a:buFont typeface="Symbol" pitchFamily="18" charset="2"/>
              <a:buChar char="¨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15 - Nitrogen Family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FF"/>
              </a:buClr>
              <a:buSzPct val="90000"/>
              <a:buFont typeface="Symbol" pitchFamily="18" charset="2"/>
              <a:buChar char="¨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16 - Oxygen Family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FF"/>
              </a:buClr>
              <a:buSzPct val="90000"/>
              <a:buFont typeface="Symbol" pitchFamily="18" charset="2"/>
              <a:buChar char="¨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17 - Halogens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FF"/>
              </a:buClr>
              <a:buSzPct val="90000"/>
              <a:buFont typeface="Symbol" pitchFamily="18" charset="2"/>
              <a:buChar char="¨"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18 - Noble Gases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42169" y="4393319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3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3B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033235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4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4B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473503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5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5B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913769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6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6B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365324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7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7B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828168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8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8B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268435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9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8B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731280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10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8B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182837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11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1B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623102" y="4387675"/>
            <a:ext cx="581025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12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2B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 autoUpdateAnimBg="0"/>
      <p:bldP spid="10" grpId="0" uiExpand="1" build="p" autoUpdateAnimBg="0" advAuto="0"/>
    </p:bld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98:Templates:Presentation Designs:Fireball</Template>
  <TotalTime>4936</TotalTime>
  <Words>972</Words>
  <Application>Microsoft Office PowerPoint</Application>
  <PresentationFormat>On-screen Show (4:3)</PresentationFormat>
  <Paragraphs>219</Paragraphs>
  <Slides>36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Symbol</vt:lpstr>
      <vt:lpstr>Times New Roman</vt:lpstr>
      <vt:lpstr>Fireball</vt:lpstr>
      <vt:lpstr>Document</vt:lpstr>
      <vt:lpstr>The Periodic Table </vt:lpstr>
      <vt:lpstr>The Periodic Table</vt:lpstr>
      <vt:lpstr>The Periodic Table</vt:lpstr>
      <vt:lpstr>PowerPoint Presentation</vt:lpstr>
      <vt:lpstr>Mendeleev’s Periodic Table (1871)</vt:lpstr>
      <vt:lpstr>Henry Mosely (British, 1913)</vt:lpstr>
      <vt:lpstr>The Periodic Table</vt:lpstr>
      <vt:lpstr>Organization of Table</vt:lpstr>
      <vt:lpstr>Vertical Columns – Groups or Families</vt:lpstr>
      <vt:lpstr>Rare Earth Metals</vt:lpstr>
      <vt:lpstr>Vertical Columns – Groups or Families</vt:lpstr>
      <vt:lpstr>Horizontal Rows - Periods</vt:lpstr>
      <vt:lpstr>The Periodic Table</vt:lpstr>
      <vt:lpstr>Diagrams</vt:lpstr>
      <vt:lpstr>Bohr Diagrams</vt:lpstr>
      <vt:lpstr>Bohr Diagrams</vt:lpstr>
      <vt:lpstr>Bohr Diagrams</vt:lpstr>
      <vt:lpstr>Bohr Diagrams</vt:lpstr>
      <vt:lpstr>Bohr Diagrams</vt:lpstr>
      <vt:lpstr>Dot Diagrams</vt:lpstr>
      <vt:lpstr>The Periodic Table</vt:lpstr>
      <vt:lpstr>Metallic Character</vt:lpstr>
      <vt:lpstr>Metals</vt:lpstr>
      <vt:lpstr>Metals Continued</vt:lpstr>
      <vt:lpstr>Nonmetals</vt:lpstr>
      <vt:lpstr>Nonmetals Continued</vt:lpstr>
      <vt:lpstr>Metalloids</vt:lpstr>
      <vt:lpstr>The Periodic Table </vt:lpstr>
      <vt:lpstr>Stability</vt:lpstr>
      <vt:lpstr>Oxidation Number</vt:lpstr>
      <vt:lpstr>Reactivity</vt:lpstr>
      <vt:lpstr>Reactivity</vt:lpstr>
      <vt:lpstr>More reactive Metal: Mg or Al?</vt:lpstr>
      <vt:lpstr>More reactive Metal: Na or Fr?</vt:lpstr>
      <vt:lpstr>More Reactive Non-Metal: B or O?</vt:lpstr>
      <vt:lpstr>More Reactive Non-Metal: F or Br?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Table</dc:title>
  <dc:creator>Mrs. Johannesson</dc:creator>
  <cp:lastModifiedBy>Tullettia Taylor</cp:lastModifiedBy>
  <cp:revision>192</cp:revision>
  <dcterms:created xsi:type="dcterms:W3CDTF">2000-08-07T19:51:21Z</dcterms:created>
  <dcterms:modified xsi:type="dcterms:W3CDTF">2018-03-16T12:49:05Z</dcterms:modified>
</cp:coreProperties>
</file>