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1" r:id="rId20"/>
    <p:sldId id="273" r:id="rId21"/>
    <p:sldId id="272" r:id="rId22"/>
    <p:sldId id="275" r:id="rId23"/>
    <p:sldId id="274" r:id="rId24"/>
    <p:sldId id="280" r:id="rId25"/>
    <p:sldId id="281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2B163-BF31-4E41-AE86-F82D7364747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7D39-E526-4F21-B02B-03601D28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4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2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6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400" smtClean="0"/>
              <a:t>Notice mass is never a whole number, yet P=1 and N=1.</a:t>
            </a:r>
          </a:p>
          <a:p>
            <a:pPr>
              <a:spcBef>
                <a:spcPct val="0"/>
              </a:spcBef>
            </a:pPr>
            <a:endParaRPr lang="en-US" altLang="en-US" sz="1400" smtClean="0"/>
          </a:p>
          <a:p>
            <a:pPr>
              <a:spcBef>
                <a:spcPct val="0"/>
              </a:spcBef>
            </a:pPr>
            <a:r>
              <a:rPr lang="en-US" altLang="en-US" sz="1400" smtClean="0"/>
              <a:t>The final average mass should be close to the isotope that is most abundant.</a:t>
            </a:r>
          </a:p>
        </p:txBody>
      </p:sp>
    </p:spTree>
    <p:extLst>
      <p:ext uri="{BB962C8B-B14F-4D97-AF65-F5344CB8AC3E}">
        <p14:creationId xmlns:p14="http://schemas.microsoft.com/office/powerpoint/2010/main" val="294539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5750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Periodic Table and the Structure of the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Honors </a:t>
            </a:r>
            <a:r>
              <a:rPr lang="en-US" dirty="0" smtClean="0"/>
              <a:t>Chemistry</a:t>
            </a:r>
          </a:p>
          <a:p>
            <a:r>
              <a:rPr lang="en-US" dirty="0" err="1" smtClean="0"/>
              <a:t>Enloe</a:t>
            </a:r>
            <a:r>
              <a:rPr lang="en-US" dirty="0" smtClean="0"/>
              <a:t>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76" y="228600"/>
            <a:ext cx="7832725" cy="1143000"/>
          </a:xfrm>
        </p:spPr>
        <p:txBody>
          <a:bodyPr/>
          <a:lstStyle/>
          <a:p>
            <a:r>
              <a:rPr lang="en-US" dirty="0" smtClean="0"/>
              <a:t>Horizontal Rows - Periods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41601" y="1468439"/>
            <a:ext cx="7823201" cy="21778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period number tells you how many energy levels there are in an atom.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Increases as you move DOWN rows.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Elements in the same period do not have the same properties</a:t>
            </a:r>
          </a:p>
        </p:txBody>
      </p: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1687514" y="3477332"/>
            <a:ext cx="8658225" cy="3338513"/>
            <a:chOff x="88" y="2059"/>
            <a:chExt cx="5454" cy="2435"/>
          </a:xfrm>
        </p:grpSpPr>
        <p:graphicFrame>
          <p:nvGraphicFramePr>
            <p:cNvPr id="3074" name="Object 0"/>
            <p:cNvGraphicFramePr>
              <a:graphicFrameLocks noChangeAspect="1"/>
            </p:cNvGraphicFramePr>
            <p:nvPr/>
          </p:nvGraphicFramePr>
          <p:xfrm>
            <a:off x="88" y="2314"/>
            <a:ext cx="5369" cy="2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Document" r:id="rId5" imgW="4224815" imgH="1710533" progId="Word.Document.8">
                    <p:embed/>
                  </p:oleObj>
                </mc:Choice>
                <mc:Fallback>
                  <p:oleObj name="Document" r:id="rId5" imgW="4224815" imgH="1710533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8578"/>
                        <a:stretch>
                          <a:fillRect/>
                        </a:stretch>
                      </p:blipFill>
                      <p:spPr bwMode="auto">
                        <a:xfrm>
                          <a:off x="88" y="2314"/>
                          <a:ext cx="5369" cy="2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413" y="2059"/>
              <a:ext cx="366" cy="2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1A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704" y="2319"/>
              <a:ext cx="366" cy="2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2A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774" y="2327"/>
              <a:ext cx="1519" cy="2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3A  4A  5A  6A  7A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5176" y="2061"/>
              <a:ext cx="366" cy="2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Arial" charset="0"/>
                </a:rPr>
                <a:t>8A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159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Location of the Metals, Nonmetals, and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metals are located to the left of the staircase</a:t>
            </a:r>
          </a:p>
          <a:p>
            <a:r>
              <a:rPr lang="en-US" sz="2400" dirty="0" smtClean="0"/>
              <a:t>The metalloids are located along the staircase</a:t>
            </a:r>
          </a:p>
          <a:p>
            <a:r>
              <a:rPr lang="en-US" sz="2400" dirty="0" smtClean="0"/>
              <a:t>The nonmetals are located to the right of the staircase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9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62" y="1442434"/>
            <a:ext cx="9169893" cy="5158066"/>
          </a:xfrm>
        </p:spPr>
      </p:pic>
      <p:sp>
        <p:nvSpPr>
          <p:cNvPr id="3" name="TextBox 2"/>
          <p:cNvSpPr txBox="1"/>
          <p:nvPr/>
        </p:nvSpPr>
        <p:spPr>
          <a:xfrm>
            <a:off x="8996085" y="2618082"/>
            <a:ext cx="4625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Nonmetals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 rot="2899319">
            <a:off x="7223717" y="4315413"/>
            <a:ext cx="4625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metalloids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784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74890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structure of the atom has changed over time</a:t>
            </a:r>
          </a:p>
          <a:p>
            <a:pPr lvl="1"/>
            <a:r>
              <a:rPr lang="en-US" sz="2200" dirty="0" smtClean="0"/>
              <a:t>Initially thought to be a small indivisible sphere</a:t>
            </a:r>
          </a:p>
          <a:p>
            <a:pPr lvl="1"/>
            <a:r>
              <a:rPr lang="en-US" sz="2200" dirty="0" smtClean="0"/>
              <a:t>Electrons were discovered in 1897 by J.J. Thomson</a:t>
            </a:r>
          </a:p>
          <a:p>
            <a:pPr lvl="1"/>
            <a:r>
              <a:rPr lang="en-US" sz="2200" dirty="0" smtClean="0"/>
              <a:t>The nucleus was discovered in 1911 by Ernest Rutherford</a:t>
            </a:r>
          </a:p>
          <a:p>
            <a:pPr lvl="1"/>
            <a:r>
              <a:rPr lang="en-US" sz="2200" dirty="0" smtClean="0"/>
              <a:t>Protons were discovered in 1919 by Ernest Rutherford</a:t>
            </a:r>
          </a:p>
          <a:p>
            <a:pPr lvl="1"/>
            <a:r>
              <a:rPr lang="en-US" sz="2200" dirty="0" smtClean="0"/>
              <a:t>Neutrons were discovered in 1932 by James Chadwick</a:t>
            </a:r>
          </a:p>
          <a:p>
            <a:r>
              <a:rPr lang="en-US" sz="2400" dirty="0" smtClean="0"/>
              <a:t>The proton, neutron, and electron are all considered subatomic particles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34" y="1254033"/>
            <a:ext cx="642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7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617529"/>
              </p:ext>
            </p:extLst>
          </p:nvPr>
        </p:nvGraphicFramePr>
        <p:xfrm>
          <a:off x="671514" y="1343026"/>
          <a:ext cx="11315708" cy="4743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899"/>
                <a:gridCol w="2143126"/>
                <a:gridCol w="3914776"/>
                <a:gridCol w="1727375"/>
                <a:gridCol w="2044532"/>
              </a:tblGrid>
              <a:tr h="1312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Particle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Charge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Mass, </a:t>
                      </a:r>
                      <a:r>
                        <a:rPr lang="en-US" sz="2800" dirty="0" err="1" smtClean="0"/>
                        <a:t>amu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1435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 (+1)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1.0073 (approximately</a:t>
                      </a:r>
                      <a:r>
                        <a:rPr lang="en-US" sz="2400" baseline="0" dirty="0" smtClean="0"/>
                        <a:t> 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</a:t>
                      </a:r>
                      <a:endParaRPr lang="en-US" sz="2400" dirty="0"/>
                    </a:p>
                  </a:txBody>
                  <a:tcPr/>
                </a:tc>
              </a:tr>
              <a:tr h="11435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Neutron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None (neutral)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1.0087</a:t>
                      </a:r>
                      <a:r>
                        <a:rPr lang="en-US" sz="2400" baseline="0" dirty="0" smtClean="0"/>
                        <a:t> (approximately 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isotope</a:t>
                      </a:r>
                      <a:endParaRPr lang="en-US" sz="2400" dirty="0"/>
                    </a:p>
                  </a:txBody>
                  <a:tcPr/>
                </a:tc>
              </a:tr>
              <a:tr h="11435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Electron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Negative (-1)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0.0005486 (negligible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Electron Cloud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10597905" y="1646618"/>
            <a:ext cx="631064" cy="631064"/>
          </a:xfrm>
          <a:prstGeom prst="triangl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e 5"/>
          <p:cNvSpPr/>
          <p:nvPr/>
        </p:nvSpPr>
        <p:spPr>
          <a:xfrm>
            <a:off x="10528882" y="4986338"/>
            <a:ext cx="1400175" cy="98583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50325" y="5156091"/>
            <a:ext cx="1157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cation</a:t>
            </a:r>
          </a:p>
          <a:p>
            <a:r>
              <a:rPr lang="en-US" dirty="0" smtClean="0"/>
              <a:t>- anion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99" y="1478499"/>
            <a:ext cx="5547565" cy="51912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Protons are the particles that distinguish each atom from another</a:t>
            </a:r>
          </a:p>
          <a:p>
            <a:r>
              <a:rPr lang="en-US" sz="2400" dirty="0" smtClean="0"/>
              <a:t>The number of protons in the nucleus is also called the Atomic number (Z)</a:t>
            </a:r>
          </a:p>
          <a:p>
            <a:pPr lvl="1"/>
            <a:r>
              <a:rPr lang="en-US" sz="2200" dirty="0" smtClean="0"/>
              <a:t>The atomic number (Z) is the whole number on the periodic table</a:t>
            </a:r>
          </a:p>
          <a:p>
            <a:r>
              <a:rPr lang="en-US" sz="2400" dirty="0" smtClean="0"/>
              <a:t>All atoms of the same element have the same number or protons </a:t>
            </a:r>
            <a:endParaRPr lang="en-US" sz="2400" dirty="0"/>
          </a:p>
        </p:txBody>
      </p:sp>
      <p:pic>
        <p:nvPicPr>
          <p:cNvPr id="2050" name="Picture 2" descr="http://userscontent2.emaze.com/images/ec87297c-31f1-4a99-8e83-eb314d7eecda/74ff971f-68ea-4b96-99ad-7e3be2007b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7" y="1478499"/>
            <a:ext cx="3719051" cy="24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redit-help.pro/img/2496/helium-chart-list82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25" y="1478499"/>
            <a:ext cx="1933323" cy="24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08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and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Atoms of an element are electrically neutral</a:t>
            </a:r>
          </a:p>
          <a:p>
            <a:r>
              <a:rPr lang="en-US" sz="2400" dirty="0" smtClean="0"/>
              <a:t>For a neutral atom, the number of electrons is equal to the number of protons (Z)</a:t>
            </a:r>
          </a:p>
          <a:p>
            <a:r>
              <a:rPr lang="en-US" sz="2400" dirty="0" smtClean="0"/>
              <a:t>The electron is most responsible for an elements chemical reactivity</a:t>
            </a:r>
          </a:p>
          <a:p>
            <a:r>
              <a:rPr lang="en-US" sz="2400" dirty="0" smtClean="0"/>
              <a:t>Ions: an element that has a positive or negative charge due to losing or gaining electrons</a:t>
            </a:r>
          </a:p>
        </p:txBody>
      </p:sp>
    </p:spTree>
    <p:extLst>
      <p:ext uri="{BB962C8B-B14F-4D97-AF65-F5344CB8AC3E}">
        <p14:creationId xmlns:p14="http://schemas.microsoft.com/office/powerpoint/2010/main" val="3016426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624" y="1246187"/>
            <a:ext cx="8915400" cy="23172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Isotopes: 2 or more elements that have the same number of protons but a different number of neutrons</a:t>
            </a:r>
          </a:p>
          <a:p>
            <a:r>
              <a:rPr lang="en-US" sz="2400" dirty="0" smtClean="0"/>
              <a:t>Mass Number (A): A whole number that is the sum of the protons + neutrons</a:t>
            </a:r>
          </a:p>
          <a:p>
            <a:pPr lvl="1"/>
            <a:r>
              <a:rPr lang="en-US" sz="2200" dirty="0" smtClean="0"/>
              <a:t>The mass number is not the same thing as the atomic mass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 descr="http://userscontent2.emaze.com/images/ec87297c-31f1-4a99-8e83-eb314d7eecda/74ff971f-68ea-4b96-99ad-7e3be2007b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094" y="4369617"/>
            <a:ext cx="3719051" cy="24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redit-help.pro/img/2496/helium-chart-list82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25" y="4369616"/>
            <a:ext cx="1933323" cy="24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mstworkbooks.co.za/natural-sciences/gr9/images/gr9mm01-gd-001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2" y="4813367"/>
            <a:ext cx="3619500" cy="162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9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Isotopes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Isotopes: 2 or more elements that have the same number of protons but a different number of </a:t>
            </a:r>
            <a:r>
              <a:rPr lang="en-US" sz="3200" dirty="0" smtClean="0"/>
              <a:t>neutrons.</a:t>
            </a:r>
            <a:endParaRPr lang="en-US" sz="3200" dirty="0"/>
          </a:p>
        </p:txBody>
      </p:sp>
      <p:pic>
        <p:nvPicPr>
          <p:cNvPr id="4098" name="Picture 2" descr="https://qph.ec.quoracdn.net/main-qimg-70ba2519bbb8f73e124443741dd9a9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17" y="384585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346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and Dash Notation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Symbol Notation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Shows both the mass number and the atomic number</a:t>
            </a:r>
          </a:p>
          <a:p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Dash Notation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532" y="4035548"/>
            <a:ext cx="4338637" cy="2125932"/>
          </a:xfrm>
        </p:spPr>
      </p:pic>
      <p:sp>
        <p:nvSpPr>
          <p:cNvPr id="10" name="TextBox 9"/>
          <p:cNvSpPr txBox="1"/>
          <p:nvPr/>
        </p:nvSpPr>
        <p:spPr>
          <a:xfrm>
            <a:off x="7506629" y="2691685"/>
            <a:ext cx="42517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Gives the name of the element and the mass number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800" dirty="0" smtClean="0"/>
              <a:t>Helium-4			Mass #</a:t>
            </a:r>
          </a:p>
          <a:p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8770513" y="4956846"/>
            <a:ext cx="490917" cy="490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261430" y="5202304"/>
            <a:ext cx="1003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5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our study of chemistry, a majority of our work will reference the Periodic Table of Elements</a:t>
            </a:r>
          </a:p>
          <a:p>
            <a:r>
              <a:rPr lang="en-US" sz="2400" dirty="0" smtClean="0"/>
              <a:t>The Periodic Table has 2 key historical contributors:</a:t>
            </a:r>
          </a:p>
          <a:p>
            <a:pPr lvl="1"/>
            <a:r>
              <a:rPr lang="en-US" sz="2200" dirty="0" smtClean="0"/>
              <a:t>Dmitri Mendeleev</a:t>
            </a:r>
          </a:p>
          <a:p>
            <a:pPr lvl="1"/>
            <a:r>
              <a:rPr lang="en-US" sz="2200" dirty="0" smtClean="0"/>
              <a:t>Henry Moseley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879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Examples: Determine the number of protons, neutrons, and electrons for the following isotopes/atoms.</a:t>
            </a:r>
          </a:p>
          <a:p>
            <a:pPr lvl="1"/>
            <a:r>
              <a:rPr lang="en-US" sz="2200" dirty="0" smtClean="0"/>
              <a:t>Carbon-13</a:t>
            </a:r>
          </a:p>
          <a:p>
            <a:pPr lvl="1"/>
            <a:r>
              <a:rPr lang="en-US" sz="2200" dirty="0" smtClean="0"/>
              <a:t>Potassium-40</a:t>
            </a:r>
          </a:p>
          <a:p>
            <a:pPr lvl="1"/>
            <a:r>
              <a:rPr lang="en-US" sz="2200" dirty="0" smtClean="0"/>
              <a:t>Zinc-67</a:t>
            </a:r>
          </a:p>
          <a:p>
            <a:pPr lvl="1"/>
            <a:r>
              <a:rPr lang="en-US" sz="2200" dirty="0" smtClean="0"/>
              <a:t>Argon-39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9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Examples: Determine the number of protons, neutrons, and electrons for the following ions:</a:t>
            </a:r>
          </a:p>
          <a:p>
            <a:pPr lvl="1"/>
            <a:r>
              <a:rPr lang="en-US" sz="2200" dirty="0" smtClean="0"/>
              <a:t>Ca</a:t>
            </a:r>
            <a:r>
              <a:rPr lang="en-US" sz="2200" baseline="30000" dirty="0" smtClean="0"/>
              <a:t>2+</a:t>
            </a:r>
          </a:p>
          <a:p>
            <a:pPr lvl="1"/>
            <a:r>
              <a:rPr lang="en-US" sz="2200" dirty="0" smtClean="0"/>
              <a:t>Fe</a:t>
            </a:r>
            <a:r>
              <a:rPr lang="en-US" sz="2200" baseline="30000" dirty="0" smtClean="0"/>
              <a:t>3+</a:t>
            </a:r>
          </a:p>
          <a:p>
            <a:pPr lvl="1"/>
            <a:r>
              <a:rPr lang="en-US" sz="2200" dirty="0" smtClean="0"/>
              <a:t>F</a:t>
            </a:r>
            <a:r>
              <a:rPr lang="en-US" sz="2200" baseline="30000" dirty="0" smtClean="0"/>
              <a:t>1-</a:t>
            </a:r>
            <a:endParaRPr lang="en-US" sz="2200" dirty="0" smtClean="0"/>
          </a:p>
          <a:p>
            <a:pPr lvl="1"/>
            <a:r>
              <a:rPr lang="en-US" sz="2200" dirty="0" smtClean="0"/>
              <a:t>N</a:t>
            </a:r>
            <a:r>
              <a:rPr lang="en-US" sz="2200" baseline="30000" dirty="0" smtClean="0"/>
              <a:t>3-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284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have already seen that the actual masses of protons, neutrons and electrons are extremely small</a:t>
            </a:r>
          </a:p>
          <a:p>
            <a:r>
              <a:rPr lang="en-US" sz="2400" dirty="0" smtClean="0"/>
              <a:t>Scientists instead compare the relative masses of atoms</a:t>
            </a:r>
          </a:p>
          <a:p>
            <a:pPr lvl="1"/>
            <a:r>
              <a:rPr lang="en-US" sz="2200" dirty="0" smtClean="0"/>
              <a:t>All atoms are relative to a reference isotope</a:t>
            </a:r>
          </a:p>
          <a:p>
            <a:pPr lvl="1"/>
            <a:r>
              <a:rPr lang="en-US" sz="2200" dirty="0" smtClean="0"/>
              <a:t>Carbon-12 is the reference isotope that is used</a:t>
            </a:r>
          </a:p>
          <a:p>
            <a:pPr lvl="1"/>
            <a:r>
              <a:rPr lang="en-US" sz="2200" dirty="0" smtClean="0"/>
              <a:t>Carbon-12 has a standardized mass of 12 </a:t>
            </a:r>
            <a:r>
              <a:rPr lang="en-US" sz="2200" dirty="0" err="1" smtClean="0"/>
              <a:t>amu</a:t>
            </a:r>
            <a:r>
              <a:rPr lang="en-US" sz="2200" dirty="0" smtClean="0"/>
              <a:t> (atomic mass units)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81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weighted, average mass of the atoms in a naturally occurring sample of the element</a:t>
            </a:r>
          </a:p>
          <a:p>
            <a:pPr lvl="1"/>
            <a:r>
              <a:rPr lang="en-US" sz="2200" dirty="0" smtClean="0"/>
              <a:t>Found on the periodic table below the element symbol</a:t>
            </a:r>
          </a:p>
          <a:p>
            <a:pPr lvl="1"/>
            <a:r>
              <a:rPr lang="en-US" sz="2200" dirty="0" smtClean="0"/>
              <a:t>In order to find average atomic mass you must know how many isotopes of the element are present and how abundant is each isotope</a:t>
            </a:r>
          </a:p>
          <a:p>
            <a:r>
              <a:rPr lang="en-US" sz="2400" dirty="0" smtClean="0"/>
              <a:t>Average atomic mass = ((mass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x abundance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)+ (mass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x abundance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+ …)÷ 100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4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r>
              <a:rPr lang="en-US" altLang="en-US" sz="4800"/>
              <a:t>Average Atomic Mass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14601" y="2362200"/>
            <a:ext cx="5559535" cy="156966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>
                <a:latin typeface="Times New Roman" panose="02020603050405020304" pitchFamily="18" charset="0"/>
              </a:rPr>
              <a:t>Isotope		Abundance	Mass</a:t>
            </a:r>
            <a:endParaRPr lang="en-US" altLang="en-US" sz="3200">
              <a:latin typeface="Times New Roman" panose="02020603050405020304" pitchFamily="18" charset="0"/>
            </a:endParaRPr>
          </a:p>
          <a:p>
            <a:r>
              <a:rPr lang="en-US" altLang="en-US" sz="3200">
                <a:latin typeface="Times New Roman" panose="02020603050405020304" pitchFamily="18" charset="0"/>
              </a:rPr>
              <a:t>Boron-10		   19.0%		10 amu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Boron-11		   81.0%		11 amu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76601" y="4267200"/>
            <a:ext cx="50770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</a:rPr>
              <a:t>Boron-10: 0.190 x 10 =   1.90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Boron-11: 0.810 x 11 =   </a:t>
            </a:r>
            <a:r>
              <a:rPr lang="en-US" altLang="en-US" sz="3200" u="sng">
                <a:latin typeface="Times New Roman" panose="02020603050405020304" pitchFamily="18" charset="0"/>
              </a:rPr>
              <a:t>8.91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				   </a:t>
            </a:r>
            <a:r>
              <a:rPr lang="en-US" altLang="en-US" sz="3200">
                <a:solidFill>
                  <a:srgbClr val="00B0F0"/>
                </a:solidFill>
                <a:latin typeface="Times New Roman" panose="02020603050405020304" pitchFamily="18" charset="0"/>
              </a:rPr>
              <a:t>10.81 amu</a:t>
            </a: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6934200" y="5257800"/>
            <a:ext cx="25146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9216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 sz="4800"/>
              <a:t>Average Atomic Mass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8534400" cy="91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3200"/>
              <a:t>What is the atomic mass of chlorine given the information below?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67001" y="2590800"/>
            <a:ext cx="5559535" cy="156966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u="sng">
                <a:latin typeface="Times New Roman" panose="02020603050405020304" pitchFamily="18" charset="0"/>
              </a:rPr>
              <a:t>Isotope		Abundance	Mass</a:t>
            </a:r>
            <a:endParaRPr lang="en-US" altLang="en-US" sz="3200">
              <a:latin typeface="Times New Roman" panose="02020603050405020304" pitchFamily="18" charset="0"/>
            </a:endParaRPr>
          </a:p>
          <a:p>
            <a:r>
              <a:rPr lang="en-US" altLang="en-US" sz="3200">
                <a:latin typeface="Times New Roman" panose="02020603050405020304" pitchFamily="18" charset="0"/>
              </a:rPr>
              <a:t>Chlorine-35	   77.5%		35 amu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Chlorine-37	   22.5%		37 amu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048000" y="4495800"/>
            <a:ext cx="58977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</a:rPr>
              <a:t>Chlorine-35: 0.775 x 35 =   27.125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Chlorine-37: 0.225 x 37 =     </a:t>
            </a:r>
            <a:r>
              <a:rPr lang="en-US" altLang="en-US" sz="3200" u="sng">
                <a:latin typeface="Times New Roman" panose="02020603050405020304" pitchFamily="18" charset="0"/>
              </a:rPr>
              <a:t>8.325</a:t>
            </a:r>
          </a:p>
          <a:p>
            <a:r>
              <a:rPr lang="en-US" altLang="en-US" sz="3200">
                <a:latin typeface="Times New Roman" panose="02020603050405020304" pitchFamily="18" charset="0"/>
              </a:rPr>
              <a:t>				 	  </a:t>
            </a:r>
            <a:r>
              <a:rPr lang="en-US" altLang="en-US" sz="3200">
                <a:solidFill>
                  <a:srgbClr val="00B0F0"/>
                </a:solidFill>
                <a:latin typeface="Times New Roman" panose="02020603050405020304" pitchFamily="18" charset="0"/>
              </a:rPr>
              <a:t>35.45 amu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7543800" y="5486400"/>
            <a:ext cx="22860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8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Example 1: Carbon exists as 2 naturally occurring isotopes:</a:t>
            </a:r>
          </a:p>
          <a:p>
            <a:pPr marL="0" indent="0">
              <a:buNone/>
            </a:pPr>
            <a:r>
              <a:rPr lang="en-US" sz="2400" baseline="30000" dirty="0" smtClean="0"/>
              <a:t>12</a:t>
            </a:r>
            <a:r>
              <a:rPr lang="en-US" sz="2400" dirty="0" smtClean="0"/>
              <a:t>C mass = 12.00000 </a:t>
            </a:r>
            <a:r>
              <a:rPr lang="en-US" sz="2400" dirty="0" err="1" smtClean="0"/>
              <a:t>amu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Abundance = 98.89%</a:t>
            </a:r>
          </a:p>
          <a:p>
            <a:pPr marL="0" indent="0">
              <a:buNone/>
            </a:pPr>
            <a:r>
              <a:rPr lang="en-US" sz="2400" baseline="30000" dirty="0" smtClean="0"/>
              <a:t>13</a:t>
            </a:r>
            <a:r>
              <a:rPr lang="en-US" sz="2400" dirty="0" smtClean="0"/>
              <a:t>C mass = 13.00335 </a:t>
            </a:r>
            <a:r>
              <a:rPr lang="en-US" sz="2400" dirty="0" err="1" smtClean="0"/>
              <a:t>amu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Abundance = 1.110%</a:t>
            </a:r>
          </a:p>
          <a:p>
            <a:pPr marL="0" indent="0">
              <a:buNone/>
            </a:pPr>
            <a:r>
              <a:rPr lang="en-US" sz="2400" dirty="0" smtClean="0"/>
              <a:t>Calculate the average atomic weight for carbon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Example 2: Silicon exists as 3 naturally occurring isotopes</a:t>
            </a:r>
          </a:p>
          <a:p>
            <a:pPr marL="0" indent="0">
              <a:buNone/>
            </a:pPr>
            <a:r>
              <a:rPr lang="en-US" sz="2400" baseline="30000" dirty="0" smtClean="0"/>
              <a:t>28</a:t>
            </a:r>
            <a:r>
              <a:rPr lang="en-US" sz="2400" dirty="0" smtClean="0"/>
              <a:t>Si mass = 27.97693 </a:t>
            </a:r>
            <a:r>
              <a:rPr lang="en-US" sz="2400" dirty="0" err="1" smtClean="0"/>
              <a:t>amu</a:t>
            </a:r>
            <a:r>
              <a:rPr lang="en-US" sz="2400" dirty="0" smtClean="0"/>
              <a:t> and abundance = 92.21%</a:t>
            </a:r>
          </a:p>
          <a:p>
            <a:pPr marL="0" indent="0">
              <a:buNone/>
            </a:pPr>
            <a:r>
              <a:rPr lang="en-US" sz="2400" baseline="30000" dirty="0" smtClean="0"/>
              <a:t>29</a:t>
            </a:r>
            <a:r>
              <a:rPr lang="en-US" sz="2400" dirty="0" smtClean="0"/>
              <a:t>Si mass = 28.97649 </a:t>
            </a:r>
            <a:r>
              <a:rPr lang="en-US" sz="2400" dirty="0" err="1" smtClean="0"/>
              <a:t>amu</a:t>
            </a:r>
            <a:r>
              <a:rPr lang="en-US" sz="2400" dirty="0" smtClean="0"/>
              <a:t> and abundance = 4.70%</a:t>
            </a:r>
          </a:p>
          <a:p>
            <a:pPr marL="0" indent="0">
              <a:buNone/>
            </a:pPr>
            <a:r>
              <a:rPr lang="en-US" sz="2400" baseline="30000" dirty="0" smtClean="0"/>
              <a:t>30</a:t>
            </a:r>
            <a:r>
              <a:rPr lang="en-US" sz="2400" dirty="0" smtClean="0"/>
              <a:t>Si mass = 29.97376 </a:t>
            </a:r>
            <a:r>
              <a:rPr lang="en-US" sz="2400" dirty="0" err="1" smtClean="0"/>
              <a:t>amu</a:t>
            </a:r>
            <a:r>
              <a:rPr lang="en-US" sz="2400" dirty="0" smtClean="0"/>
              <a:t> and abundance = 3.09%</a:t>
            </a:r>
          </a:p>
          <a:p>
            <a:pPr marL="0" indent="0">
              <a:buNone/>
            </a:pPr>
            <a:r>
              <a:rPr lang="en-US" sz="2400" dirty="0" smtClean="0"/>
              <a:t>Calculate the average atomic weight for silicon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95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Periodic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Dmitri Mendeleev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person credited with developing a periodic table</a:t>
            </a:r>
          </a:p>
          <a:p>
            <a:pPr lvl="1"/>
            <a:r>
              <a:rPr lang="en-US" sz="2400" dirty="0" smtClean="0"/>
              <a:t>Concluded that elements with similar physical and chemical properties belong in the same group</a:t>
            </a:r>
          </a:p>
          <a:p>
            <a:pPr lvl="1"/>
            <a:r>
              <a:rPr lang="en-US" sz="2400" dirty="0" smtClean="0"/>
              <a:t>Predicted the existence and properties of new elements</a:t>
            </a:r>
          </a:p>
          <a:p>
            <a:pPr lvl="1"/>
            <a:r>
              <a:rPr lang="en-US" sz="2400" dirty="0" smtClean="0"/>
              <a:t>Elements were arranged based on increasing atomic mass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70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Mendeleev’s Periodic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11" y="1464706"/>
            <a:ext cx="9287191" cy="5042944"/>
          </a:xfrm>
        </p:spPr>
      </p:pic>
    </p:spTree>
    <p:extLst>
      <p:ext uri="{BB962C8B-B14F-4D97-AF65-F5344CB8AC3E}">
        <p14:creationId xmlns:p14="http://schemas.microsoft.com/office/powerpoint/2010/main" val="387894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Moseley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1913, Moseley developed the concept of atomic number.</a:t>
            </a:r>
          </a:p>
          <a:p>
            <a:pPr lvl="1"/>
            <a:r>
              <a:rPr lang="en-US" sz="2200" dirty="0" smtClean="0"/>
              <a:t>Atomic number is defined as the number of protons in the nucleus</a:t>
            </a:r>
          </a:p>
          <a:p>
            <a:r>
              <a:rPr lang="en-US" sz="2400" dirty="0" smtClean="0"/>
              <a:t>This was done by bombarding elements with high-energy electrons</a:t>
            </a:r>
          </a:p>
          <a:p>
            <a:r>
              <a:rPr lang="en-US" sz="2400" dirty="0" smtClean="0"/>
              <a:t>The atomic number is a whole number and it would fix problems caused by arranging elements based on atomic mass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286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Periodic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373" y="1687680"/>
            <a:ext cx="8911687" cy="4852414"/>
          </a:xfrm>
        </p:spPr>
      </p:pic>
    </p:spTree>
    <p:extLst>
      <p:ext uri="{BB962C8B-B14F-4D97-AF65-F5344CB8AC3E}">
        <p14:creationId xmlns:p14="http://schemas.microsoft.com/office/powerpoint/2010/main" val="164736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Periodic Table is Structured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Groups	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Vertical Columns on the periodic table</a:t>
            </a:r>
          </a:p>
          <a:p>
            <a:r>
              <a:rPr lang="en-US" sz="2400" dirty="0" smtClean="0"/>
              <a:t>Elements in a group have similar physical and chemical properties</a:t>
            </a:r>
          </a:p>
          <a:p>
            <a:r>
              <a:rPr lang="en-US" sz="2400" dirty="0" smtClean="0"/>
              <a:t>Each column has a unique name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Periods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Horizontal rows on the periodic table</a:t>
            </a:r>
          </a:p>
          <a:p>
            <a:r>
              <a:rPr lang="en-US" sz="2400" dirty="0" smtClean="0"/>
              <a:t>Physical and chemical properties change as you move across a period</a:t>
            </a:r>
          </a:p>
          <a:p>
            <a:r>
              <a:rPr lang="en-US" sz="2400" dirty="0" smtClean="0"/>
              <a:t>Tells how many energy levels in an atom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28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Names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52282"/>
            <a:ext cx="8564451" cy="5372414"/>
          </a:xfrm>
        </p:spPr>
      </p:pic>
    </p:spTree>
    <p:extLst>
      <p:ext uri="{BB962C8B-B14F-4D97-AF65-F5344CB8AC3E}">
        <p14:creationId xmlns:p14="http://schemas.microsoft.com/office/powerpoint/2010/main" val="126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76" y="228600"/>
            <a:ext cx="7832725" cy="1143000"/>
          </a:xfrm>
        </p:spPr>
        <p:txBody>
          <a:bodyPr/>
          <a:lstStyle/>
          <a:p>
            <a:r>
              <a:rPr lang="en-US" sz="3200" dirty="0"/>
              <a:t>Vertical Columns – Groups or Families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21364" y="1008062"/>
            <a:ext cx="8448858" cy="19923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Number of valence electrons increases as you move to the right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With the exception of the transition elements (yellow), the lower number tells you the number of valence electrons</a:t>
            </a:r>
          </a:p>
          <a:p>
            <a:pPr>
              <a:lnSpc>
                <a:spcPct val="90000"/>
              </a:lnSpc>
            </a:pPr>
            <a:endParaRPr lang="en-US" sz="34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92276" y="3195638"/>
            <a:ext cx="8659813" cy="3598862"/>
            <a:chOff x="91" y="1817"/>
            <a:chExt cx="5455" cy="2267"/>
          </a:xfrm>
        </p:grpSpPr>
        <p:graphicFrame>
          <p:nvGraphicFramePr>
            <p:cNvPr id="2050" name="Object 0"/>
            <p:cNvGraphicFramePr>
              <a:graphicFrameLocks noChangeAspect="1"/>
            </p:cNvGraphicFramePr>
            <p:nvPr/>
          </p:nvGraphicFramePr>
          <p:xfrm>
            <a:off x="91" y="2315"/>
            <a:ext cx="5396" cy="17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Document" r:id="rId5" imgW="4209288" imgH="1712976" progId="Word.Document.8">
                    <p:embed/>
                  </p:oleObj>
                </mc:Choice>
                <mc:Fallback>
                  <p:oleObj name="Document" r:id="rId5" imgW="4209288" imgH="1712976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8578"/>
                        <a:stretch>
                          <a:fillRect/>
                        </a:stretch>
                      </p:blipFill>
                      <p:spPr bwMode="auto">
                        <a:xfrm>
                          <a:off x="91" y="2315"/>
                          <a:ext cx="5396" cy="17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92" y="1817"/>
              <a:ext cx="366" cy="5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1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1A</a:t>
              </a:r>
              <a:endParaRPr lang="en-US" sz="20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90" y="2063"/>
              <a:ext cx="366" cy="5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2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2A</a:t>
              </a:r>
              <a:endParaRPr lang="en-US" sz="20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795" y="2085"/>
              <a:ext cx="1519" cy="5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 13  14   15  16  17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3A  </a:t>
              </a: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4A  5A  6A  7A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5180" y="1829"/>
              <a:ext cx="366" cy="5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18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FFFFFF"/>
                  </a:solidFill>
                  <a:latin typeface="Arial" charset="0"/>
                </a:rPr>
                <a:t>8A</a:t>
              </a:r>
              <a:endParaRPr lang="en-US" sz="20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066170" y="4393319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3B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557236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4B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97504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5B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437770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6B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889325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7B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52169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8B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792436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8B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55281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8B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706838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11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1B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147103" y="4387675"/>
            <a:ext cx="581025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12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2B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1025</Words>
  <Application>Microsoft Office PowerPoint</Application>
  <PresentationFormat>Widescreen</PresentationFormat>
  <Paragraphs>186</Paragraphs>
  <Slides>26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2</vt:lpstr>
      <vt:lpstr>Wingdings 3</vt:lpstr>
      <vt:lpstr>Wisp</vt:lpstr>
      <vt:lpstr>Document</vt:lpstr>
      <vt:lpstr>The Periodic Table and the Structure of the Atom</vt:lpstr>
      <vt:lpstr>Development of the Periodic Table</vt:lpstr>
      <vt:lpstr>Development of the Periodic Table</vt:lpstr>
      <vt:lpstr>Mendeleev’s Periodic Table</vt:lpstr>
      <vt:lpstr>Henry Moseley</vt:lpstr>
      <vt:lpstr>Modern Periodic Table</vt:lpstr>
      <vt:lpstr>How the Periodic Table is Structured</vt:lpstr>
      <vt:lpstr>Group Names </vt:lpstr>
      <vt:lpstr>Vertical Columns – Groups or Families</vt:lpstr>
      <vt:lpstr>Horizontal Rows - Periods</vt:lpstr>
      <vt:lpstr>The Location of the Metals, Nonmetals, and Metalloids</vt:lpstr>
      <vt:lpstr>Periodic Table</vt:lpstr>
      <vt:lpstr>Atomic Structure</vt:lpstr>
      <vt:lpstr>Subatomic Particles</vt:lpstr>
      <vt:lpstr>Protons</vt:lpstr>
      <vt:lpstr>Electrons and Ions</vt:lpstr>
      <vt:lpstr>Neutrons</vt:lpstr>
      <vt:lpstr>Isotopes</vt:lpstr>
      <vt:lpstr>Symbol and Dash Notation</vt:lpstr>
      <vt:lpstr>Isotopes</vt:lpstr>
      <vt:lpstr>Ions</vt:lpstr>
      <vt:lpstr>Atomic Mass</vt:lpstr>
      <vt:lpstr>Average Atomic Mass</vt:lpstr>
      <vt:lpstr>Average Atomic Mass</vt:lpstr>
      <vt:lpstr>Average Atomic Mass</vt:lpstr>
      <vt:lpstr>Average Atomic Mass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 and the Structure of the Atom</dc:title>
  <dc:creator>Jackson Kinton</dc:creator>
  <cp:lastModifiedBy>Tullettia Taylor</cp:lastModifiedBy>
  <cp:revision>23</cp:revision>
  <dcterms:created xsi:type="dcterms:W3CDTF">2017-06-28T20:31:12Z</dcterms:created>
  <dcterms:modified xsi:type="dcterms:W3CDTF">2018-09-06T12:47:57Z</dcterms:modified>
</cp:coreProperties>
</file>