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8" r:id="rId1"/>
  </p:sldMasterIdLst>
  <p:notesMasterIdLst>
    <p:notesMasterId r:id="rId40"/>
  </p:notesMasterIdLst>
  <p:sldIdLst>
    <p:sldId id="287" r:id="rId2"/>
    <p:sldId id="328" r:id="rId3"/>
    <p:sldId id="288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289" r:id="rId15"/>
    <p:sldId id="290" r:id="rId16"/>
    <p:sldId id="291" r:id="rId17"/>
    <p:sldId id="292" r:id="rId18"/>
    <p:sldId id="293" r:id="rId19"/>
    <p:sldId id="294" r:id="rId20"/>
    <p:sldId id="298" r:id="rId21"/>
    <p:sldId id="299" r:id="rId22"/>
    <p:sldId id="321" r:id="rId23"/>
    <p:sldId id="322" r:id="rId24"/>
    <p:sldId id="300" r:id="rId25"/>
    <p:sldId id="323" r:id="rId26"/>
    <p:sldId id="324" r:id="rId27"/>
    <p:sldId id="325" r:id="rId28"/>
    <p:sldId id="326" r:id="rId29"/>
    <p:sldId id="301" r:id="rId30"/>
    <p:sldId id="302" r:id="rId31"/>
    <p:sldId id="303" r:id="rId32"/>
    <p:sldId id="304" r:id="rId33"/>
    <p:sldId id="327" r:id="rId34"/>
    <p:sldId id="308" r:id="rId35"/>
    <p:sldId id="309" r:id="rId36"/>
    <p:sldId id="310" r:id="rId37"/>
    <p:sldId id="307" r:id="rId38"/>
    <p:sldId id="306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134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9DD66-1542-45C5-92ED-A825351609EF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F2793-B479-4E90-9A7B-AA5CB5888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2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97D863-117A-4DA7-83A2-2C18DCE1EE2E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013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878874-DC98-4BA8-A4E0-83B1ED7A943B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543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AC66FE10-1C8E-40A4-86BB-89527798DD00}" type="slidenum">
              <a:rPr lang="en-US" altLang="en-US" sz="1000">
                <a:solidFill>
                  <a:schemeClr val="tx1"/>
                </a:solidFill>
              </a:rPr>
              <a:pPr/>
              <a:t>6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021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49EE0871-D5DE-48AA-BC63-F88C8331BB45}" type="slidenum">
              <a:rPr lang="en-US" altLang="en-US" sz="1000">
                <a:solidFill>
                  <a:schemeClr val="tx1"/>
                </a:solidFill>
              </a:rPr>
              <a:pPr/>
              <a:t>7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537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6CB93C83-2AE1-4D81-AD9C-24693B5BE0BA}" type="slidenum">
              <a:rPr lang="en-US" altLang="en-US" sz="1000">
                <a:solidFill>
                  <a:schemeClr val="tx1"/>
                </a:solidFill>
              </a:rPr>
              <a:pPr/>
              <a:t>8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471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71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29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04776A35-2408-4273-84A7-CAA7FFCE0A4A}" type="slidenum">
              <a:rPr lang="en-US" altLang="en-US" sz="1000">
                <a:solidFill>
                  <a:schemeClr val="tx1"/>
                </a:solidFill>
              </a:rPr>
              <a:pPr/>
              <a:t>9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245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0C64E0C3-B379-46DE-B8E4-7080F6043430}" type="slidenum">
              <a:rPr lang="en-US" altLang="en-US" sz="1000">
                <a:solidFill>
                  <a:schemeClr val="tx1"/>
                </a:solidFill>
              </a:rPr>
              <a:pPr/>
              <a:t>11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4" rIns="92066" bIns="46034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865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A3220F32-4A13-4139-B30B-D5527078CA48}" type="slidenum">
              <a:rPr lang="en-US" altLang="en-US" sz="1000">
                <a:solidFill>
                  <a:schemeClr val="tx1"/>
                </a:solidFill>
              </a:rPr>
              <a:pPr/>
              <a:t>12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4" rIns="92066" bIns="46034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459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DD6D93-96D2-4D1E-B92F-94EDC27BAB39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5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E94F-5303-425F-BA05-56B52D2D92C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63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1483-E865-4D43-BB20-C484421C99B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24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1483-E865-4D43-BB20-C484421C99B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970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1483-E865-4D43-BB20-C484421C99B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5661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1483-E865-4D43-BB20-C484421C99B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284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1483-E865-4D43-BB20-C484421C99B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232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41483-E865-4D43-BB20-C484421C99B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687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223AB-6ED5-4BFF-8B93-87292D9795E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911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6DB5-49C2-49A8-A27B-359106D4D4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32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BF1A9-D54A-4A21-8466-1D7BEB1123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91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E511-145F-4F7C-A802-D7D51BFDEDA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00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B3E6-6CA9-40C9-8556-2AEDD7EAAD2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8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253B-62BD-440A-A1C5-A85A3DF2ADB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49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1700-9E9C-40A2-BBD2-E09CFBCC7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80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8CF7-733F-4C4B-BAD9-2FD1BA4D1FF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33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25C-0C2D-41A0-8860-6911EA51458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48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5922-87A8-4BE8-B98A-B796DA8AE0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03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41483-E865-4D43-BB20-C484421C99B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533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2476500"/>
            <a:ext cx="3962400" cy="762000"/>
          </a:xfrm>
          <a:noFill/>
        </p:spPr>
        <p:txBody>
          <a:bodyPr lIns="92075" tIns="46038" rIns="92075" bIns="46038">
            <a:spAutoFit/>
          </a:bodyPr>
          <a:lstStyle/>
          <a:p>
            <a:pPr eaLnBrk="1" hangingPunct="1"/>
            <a:r>
              <a:rPr lang="en-US" altLang="en-US"/>
              <a:t>Periodic Trends</a:t>
            </a:r>
          </a:p>
        </p:txBody>
      </p:sp>
      <p:graphicFrame>
        <p:nvGraphicFramePr>
          <p:cNvPr id="1026" name="Object 3"/>
          <p:cNvGraphicFramePr>
            <a:graphicFrameLocks/>
          </p:cNvGraphicFramePr>
          <p:nvPr/>
        </p:nvGraphicFramePr>
        <p:xfrm>
          <a:off x="842963" y="1066800"/>
          <a:ext cx="3813175" cy="466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lipArt" r:id="rId4" imgW="3813120" imgH="4660560" progId="MS_ClipArt_Gallery.2">
                  <p:embed/>
                </p:oleObj>
              </mc:Choice>
              <mc:Fallback>
                <p:oleObj name="ClipArt" r:id="rId4" imgW="3813120" imgH="466056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1066800"/>
                        <a:ext cx="3813175" cy="466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771767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69938"/>
          </a:xfrm>
        </p:spPr>
        <p:txBody>
          <a:bodyPr/>
          <a:lstStyle/>
          <a:p>
            <a:pPr>
              <a:defRPr/>
            </a:pPr>
            <a:r>
              <a:rPr lang="en-US" dirty="0"/>
              <a:t>Trend in Shielding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/>
              <a:t>Stays the same moving from left to right across the periodic table. </a:t>
            </a:r>
            <a:endParaRPr lang="en-US" sz="3600" i="1" dirty="0"/>
          </a:p>
          <a:p>
            <a:pPr>
              <a:defRPr/>
            </a:pPr>
            <a:r>
              <a:rPr lang="en-US" sz="3600" dirty="0"/>
              <a:t>Increases as you move down a group.</a:t>
            </a:r>
          </a:p>
        </p:txBody>
      </p:sp>
    </p:spTree>
    <p:extLst>
      <p:ext uri="{BB962C8B-B14F-4D97-AF65-F5344CB8AC3E}">
        <p14:creationId xmlns:p14="http://schemas.microsoft.com/office/powerpoint/2010/main" val="2284280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762000"/>
          </a:xfrm>
        </p:spPr>
        <p:txBody>
          <a:bodyPr/>
          <a:lstStyle/>
          <a:p>
            <a:pPr>
              <a:defRPr/>
            </a:pPr>
            <a:r>
              <a:rPr lang="en-US"/>
              <a:t>Going From Left to Right in a Row</a:t>
            </a:r>
          </a:p>
        </p:txBody>
      </p:sp>
      <p:sp>
        <p:nvSpPr>
          <p:cNvPr id="318467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5943600"/>
          </a:xfrm>
        </p:spPr>
        <p:txBody>
          <a:bodyPr/>
          <a:lstStyle/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sz="2800" b="0" dirty="0" err="1">
                <a:solidFill>
                  <a:schemeClr val="tx2"/>
                </a:solidFill>
              </a:rPr>
              <a:t>Z</a:t>
            </a:r>
            <a:r>
              <a:rPr lang="en-US" sz="2800" b="0" baseline="-25000" dirty="0" err="1">
                <a:solidFill>
                  <a:schemeClr val="tx2"/>
                </a:solidFill>
              </a:rPr>
              <a:t>eff</a:t>
            </a:r>
            <a:r>
              <a:rPr lang="en-US" sz="2800" b="0" dirty="0">
                <a:solidFill>
                  <a:schemeClr val="tx2"/>
                </a:solidFill>
              </a:rPr>
              <a:t> increases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0" dirty="0">
                <a:solidFill>
                  <a:schemeClr val="tx2"/>
                </a:solidFill>
              </a:rPr>
              <a:t>Shielding remains the same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b="0" dirty="0"/>
              <a:t>Protons increase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b="0" dirty="0"/>
              <a:t>Core e</a:t>
            </a:r>
            <a:r>
              <a:rPr lang="en-US" sz="2800" b="0" baseline="30000" dirty="0"/>
              <a:t>-</a:t>
            </a:r>
            <a:r>
              <a:rPr lang="en-US" sz="2800" b="0" dirty="0"/>
              <a:t> remain the same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b="0" dirty="0"/>
              <a:t>Additional valence e</a:t>
            </a:r>
            <a:r>
              <a:rPr lang="en-US" sz="2800" b="0" baseline="30000" dirty="0"/>
              <a:t>-</a:t>
            </a:r>
            <a:r>
              <a:rPr lang="en-US" sz="2800" b="0" dirty="0"/>
              <a:t> screen each other ineffectively</a:t>
            </a:r>
          </a:p>
        </p:txBody>
      </p:sp>
    </p:spTree>
    <p:extLst>
      <p:ext uri="{BB962C8B-B14F-4D97-AF65-F5344CB8AC3E}">
        <p14:creationId xmlns:p14="http://schemas.microsoft.com/office/powerpoint/2010/main" val="6183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dirty="0"/>
              <a:t>Going Down a Group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534400" cy="609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600" b="0" dirty="0">
                <a:solidFill>
                  <a:schemeClr val="tx2"/>
                </a:solidFill>
              </a:rPr>
              <a:t>Distance of valence e</a:t>
            </a:r>
            <a:r>
              <a:rPr lang="en-US" sz="3600" b="0" baseline="30000" dirty="0">
                <a:solidFill>
                  <a:schemeClr val="tx2"/>
                </a:solidFill>
              </a:rPr>
              <a:t>-</a:t>
            </a:r>
            <a:r>
              <a:rPr lang="en-US" sz="3600" b="0" dirty="0">
                <a:solidFill>
                  <a:schemeClr val="tx2"/>
                </a:solidFill>
              </a:rPr>
              <a:t> from nucleus increases.</a:t>
            </a:r>
          </a:p>
          <a:p>
            <a:pPr>
              <a:lnSpc>
                <a:spcPct val="90000"/>
              </a:lnSpc>
              <a:defRPr/>
            </a:pPr>
            <a:r>
              <a:rPr lang="en-US" sz="3600" b="0" dirty="0">
                <a:solidFill>
                  <a:schemeClr val="tx2"/>
                </a:solidFill>
              </a:rPr>
              <a:t>Therefore attraction between valence e</a:t>
            </a:r>
            <a:r>
              <a:rPr lang="en-US" sz="3600" b="0" baseline="30000" dirty="0">
                <a:solidFill>
                  <a:schemeClr val="tx2"/>
                </a:solidFill>
              </a:rPr>
              <a:t>-</a:t>
            </a:r>
            <a:r>
              <a:rPr lang="en-US" sz="3600" b="0" dirty="0">
                <a:solidFill>
                  <a:schemeClr val="tx2"/>
                </a:solidFill>
              </a:rPr>
              <a:t> and protons in nucleus decreases (Coulomb's Law.)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600" b="0" dirty="0"/>
              <a:t>Because of this there will be less of an attraction for electrons from other atoms and electrons that are there aren’t as tightly held on.</a:t>
            </a:r>
            <a:endParaRPr lang="en-US" sz="2800" b="0" dirty="0"/>
          </a:p>
          <a:p>
            <a:pPr algn="ctr"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  <a:defRPr/>
            </a:pP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9658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the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Z</a:t>
            </a:r>
            <a:r>
              <a:rPr lang="en-US" sz="2800" baseline="-25000" dirty="0" err="1"/>
              <a:t>eff</a:t>
            </a:r>
            <a:r>
              <a:rPr lang="en-US" sz="2800" baseline="-25000" dirty="0"/>
              <a:t> </a:t>
            </a:r>
            <a:r>
              <a:rPr lang="en-US" sz="2800" dirty="0"/>
              <a:t>increases </a:t>
            </a:r>
            <a:r>
              <a:rPr lang="en-US" sz="2800" b="1" u="sng" dirty="0"/>
              <a:t>across a period</a:t>
            </a:r>
            <a:r>
              <a:rPr lang="en-US" sz="2800" dirty="0"/>
              <a:t>. Attraction or Pull from the nucleus increases!</a:t>
            </a:r>
          </a:p>
          <a:p>
            <a:r>
              <a:rPr lang="en-US" sz="2800" dirty="0"/>
              <a:t>Distance from nucleus increases </a:t>
            </a:r>
            <a:r>
              <a:rPr lang="en-US" sz="2800" b="1" u="sng" dirty="0"/>
              <a:t>down a group</a:t>
            </a:r>
            <a:r>
              <a:rPr lang="en-US" sz="2800" dirty="0"/>
              <a:t>. Decreased attraction down a group due to increased distance from nucleus. (Coulomb’s Law!)</a:t>
            </a:r>
          </a:p>
        </p:txBody>
      </p:sp>
    </p:spTree>
    <p:extLst>
      <p:ext uri="{BB962C8B-B14F-4D97-AF65-F5344CB8AC3E}">
        <p14:creationId xmlns:p14="http://schemas.microsoft.com/office/powerpoint/2010/main" val="1886812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  <a:noFill/>
        </p:spPr>
        <p:txBody>
          <a:bodyPr lIns="92075" tIns="46038" rIns="92075" bIns="46038" anchor="t" anchorCtr="1">
            <a:spAutoFit/>
          </a:bodyPr>
          <a:lstStyle/>
          <a:p>
            <a:pPr eaLnBrk="1" hangingPunct="1"/>
            <a:r>
              <a:rPr lang="en-US" altLang="en-US"/>
              <a:t>Periodic Trends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772400" cy="5486400"/>
          </a:xfrm>
          <a:noFill/>
        </p:spPr>
        <p:txBody>
          <a:bodyPr lIns="92075" tIns="46038" rIns="92075" bIns="46038">
            <a:normAutofit fontScale="70000" lnSpcReduction="20000"/>
          </a:bodyPr>
          <a:lstStyle/>
          <a:p>
            <a:pPr algn="ctr" eaLnBrk="1" hangingPunct="1">
              <a:buFontTx/>
              <a:buNone/>
            </a:pPr>
            <a:r>
              <a:rPr lang="en-US" altLang="en-US" sz="4100" b="1" dirty="0"/>
              <a:t>Prediction of  periodic atomic properties</a:t>
            </a:r>
          </a:p>
          <a:p>
            <a:pPr eaLnBrk="1" hangingPunct="1"/>
            <a:r>
              <a:rPr lang="en-US" altLang="en-US" sz="4100" b="1" dirty="0"/>
              <a:t>Atomic Radius</a:t>
            </a:r>
          </a:p>
          <a:p>
            <a:pPr eaLnBrk="1" hangingPunct="1"/>
            <a:r>
              <a:rPr lang="en-US" altLang="en-US" sz="4100" b="1" dirty="0"/>
              <a:t>Ionic radius</a:t>
            </a:r>
          </a:p>
          <a:p>
            <a:pPr lvl="1" eaLnBrk="1" hangingPunct="1"/>
            <a:r>
              <a:rPr lang="en-US" altLang="en-US" sz="4100" b="1" dirty="0"/>
              <a:t>Cations</a:t>
            </a:r>
          </a:p>
          <a:p>
            <a:pPr lvl="1" eaLnBrk="1" hangingPunct="1"/>
            <a:r>
              <a:rPr lang="en-US" altLang="en-US" sz="4100" b="1" dirty="0"/>
              <a:t>Anions</a:t>
            </a:r>
          </a:p>
          <a:p>
            <a:pPr eaLnBrk="1" hangingPunct="1"/>
            <a:r>
              <a:rPr lang="en-US" altLang="en-US" sz="4100" b="1" dirty="0"/>
              <a:t>Ionization energy</a:t>
            </a:r>
          </a:p>
          <a:p>
            <a:pPr eaLnBrk="1" hangingPunct="1"/>
            <a:r>
              <a:rPr lang="en-US" altLang="en-US" sz="4100" b="1" dirty="0"/>
              <a:t>Electronegativity</a:t>
            </a:r>
          </a:p>
          <a:p>
            <a:pPr eaLnBrk="1" hangingPunct="1"/>
            <a:r>
              <a:rPr lang="en-US" altLang="en-US" sz="4100" b="1" dirty="0"/>
              <a:t>Metallic Character/Reactivity</a:t>
            </a:r>
          </a:p>
          <a:p>
            <a:pPr eaLnBrk="1" hangingPunct="1"/>
            <a:r>
              <a:rPr lang="en-US" altLang="en-US" sz="4100" b="1" dirty="0"/>
              <a:t>Nonmetallic Character/Reactivity</a:t>
            </a:r>
          </a:p>
          <a:p>
            <a:r>
              <a:rPr lang="en-US" altLang="en-US" sz="4100" b="1" dirty="0"/>
              <a:t>Oxidation States</a:t>
            </a:r>
          </a:p>
          <a:p>
            <a:pPr eaLnBrk="1" hangingPunct="1">
              <a:buFontTx/>
              <a:buNone/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9374041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6248400" cy="1431925"/>
          </a:xfrm>
        </p:spPr>
        <p:txBody>
          <a:bodyPr/>
          <a:lstStyle/>
          <a:p>
            <a:r>
              <a:rPr lang="en-US" altLang="en-US"/>
              <a:t>Ground State e</a:t>
            </a:r>
            <a:r>
              <a:rPr lang="en-US" altLang="en-US" baseline="30000"/>
              <a:t>-</a:t>
            </a:r>
            <a:r>
              <a:rPr lang="en-US" altLang="en-US"/>
              <a:t> Configurations</a:t>
            </a:r>
          </a:p>
        </p:txBody>
      </p:sp>
      <p:grpSp>
        <p:nvGrpSpPr>
          <p:cNvPr id="5123" name="Group 1028"/>
          <p:cNvGrpSpPr>
            <a:grpSpLocks/>
          </p:cNvGrpSpPr>
          <p:nvPr/>
        </p:nvGrpSpPr>
        <p:grpSpPr bwMode="auto">
          <a:xfrm>
            <a:off x="228600" y="65088"/>
            <a:ext cx="8686800" cy="6511925"/>
            <a:chOff x="0" y="-431"/>
            <a:chExt cx="5760" cy="4367"/>
          </a:xfrm>
        </p:grpSpPr>
        <p:pic>
          <p:nvPicPr>
            <p:cNvPr id="5124" name="Picture 1029" descr="C:\Chang Powerpoint\Figures\cng7ch08\cha56011_0802.jpe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2"/>
              <a:ext cx="5760" cy="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25" name="Group 1030"/>
            <p:cNvGrpSpPr>
              <a:grpSpLocks/>
            </p:cNvGrpSpPr>
            <p:nvPr/>
          </p:nvGrpSpPr>
          <p:grpSpPr bwMode="auto">
            <a:xfrm>
              <a:off x="142" y="169"/>
              <a:ext cx="263" cy="2759"/>
              <a:chOff x="142" y="169"/>
              <a:chExt cx="263" cy="2759"/>
            </a:xfrm>
          </p:grpSpPr>
          <p:sp>
            <p:nvSpPr>
              <p:cNvPr id="5162" name="Text Box 1031"/>
              <p:cNvSpPr txBox="1">
                <a:spLocks noChangeArrowheads="1"/>
              </p:cNvSpPr>
              <p:nvPr/>
            </p:nvSpPr>
            <p:spPr bwMode="auto">
              <a:xfrm rot="-5400000">
                <a:off x="91" y="220"/>
                <a:ext cx="365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FF0000"/>
                    </a:solidFill>
                  </a:rPr>
                  <a:t>ns</a:t>
                </a:r>
                <a:r>
                  <a:rPr lang="en-US" altLang="en-US" sz="2000" baseline="30000">
                    <a:solidFill>
                      <a:srgbClr val="FF0000"/>
                    </a:solidFill>
                  </a:rPr>
                  <a:t>1</a:t>
                </a:r>
                <a:endParaRPr lang="en-US" altLang="en-US" sz="2000">
                  <a:solidFill>
                    <a:srgbClr val="FF0000"/>
                  </a:solidFill>
                </a:endParaRPr>
              </a:p>
            </p:txBody>
          </p:sp>
          <p:sp>
            <p:nvSpPr>
              <p:cNvPr id="5163" name="Line 1032"/>
              <p:cNvSpPr>
                <a:spLocks noChangeShapeType="1"/>
              </p:cNvSpPr>
              <p:nvPr/>
            </p:nvSpPr>
            <p:spPr bwMode="auto">
              <a:xfrm rot="16200000" flipH="1">
                <a:off x="-923" y="1732"/>
                <a:ext cx="2388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26" name="Group 1033"/>
            <p:cNvGrpSpPr>
              <a:grpSpLocks/>
            </p:cNvGrpSpPr>
            <p:nvPr/>
          </p:nvGrpSpPr>
          <p:grpSpPr bwMode="auto">
            <a:xfrm>
              <a:off x="454" y="501"/>
              <a:ext cx="263" cy="2427"/>
              <a:chOff x="454" y="501"/>
              <a:chExt cx="263" cy="2427"/>
            </a:xfrm>
          </p:grpSpPr>
          <p:sp>
            <p:nvSpPr>
              <p:cNvPr id="5160" name="Text Box 1034"/>
              <p:cNvSpPr txBox="1">
                <a:spLocks noChangeArrowheads="1"/>
              </p:cNvSpPr>
              <p:nvPr/>
            </p:nvSpPr>
            <p:spPr bwMode="auto">
              <a:xfrm rot="-5400000">
                <a:off x="403" y="552"/>
                <a:ext cx="365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FF0000"/>
                    </a:solidFill>
                  </a:rPr>
                  <a:t>ns</a:t>
                </a:r>
                <a:r>
                  <a:rPr lang="en-US" altLang="en-US" sz="2000" baseline="30000">
                    <a:solidFill>
                      <a:srgbClr val="FF0000"/>
                    </a:solidFill>
                  </a:rPr>
                  <a:t>2</a:t>
                </a:r>
                <a:endParaRPr lang="en-US" altLang="en-US" sz="2000">
                  <a:solidFill>
                    <a:srgbClr val="FF0000"/>
                  </a:solidFill>
                </a:endParaRPr>
              </a:p>
            </p:txBody>
          </p:sp>
          <p:sp>
            <p:nvSpPr>
              <p:cNvPr id="5161" name="Line 1035"/>
              <p:cNvSpPr>
                <a:spLocks noChangeShapeType="1"/>
              </p:cNvSpPr>
              <p:nvPr/>
            </p:nvSpPr>
            <p:spPr bwMode="auto">
              <a:xfrm rot="16200000" flipH="1">
                <a:off x="-445" y="1894"/>
                <a:ext cx="2059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27" name="Group 1036"/>
            <p:cNvGrpSpPr>
              <a:grpSpLocks/>
            </p:cNvGrpSpPr>
            <p:nvPr/>
          </p:nvGrpSpPr>
          <p:grpSpPr bwMode="auto">
            <a:xfrm>
              <a:off x="3892" y="-145"/>
              <a:ext cx="263" cy="3073"/>
              <a:chOff x="3892" y="-145"/>
              <a:chExt cx="263" cy="3073"/>
            </a:xfrm>
          </p:grpSpPr>
          <p:sp>
            <p:nvSpPr>
              <p:cNvPr id="5158" name="Text Box 1037"/>
              <p:cNvSpPr txBox="1">
                <a:spLocks noChangeArrowheads="1"/>
              </p:cNvSpPr>
              <p:nvPr/>
            </p:nvSpPr>
            <p:spPr bwMode="auto">
              <a:xfrm rot="-5400000">
                <a:off x="3520" y="227"/>
                <a:ext cx="1007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FF0000"/>
                    </a:solidFill>
                  </a:rPr>
                  <a:t>ns</a:t>
                </a:r>
                <a:r>
                  <a:rPr lang="en-US" altLang="en-US" sz="2000" baseline="30000">
                    <a:solidFill>
                      <a:srgbClr val="FF0000"/>
                    </a:solidFill>
                  </a:rPr>
                  <a:t>2 </a:t>
                </a:r>
                <a:r>
                  <a:rPr lang="en-US" altLang="en-US" sz="2000">
                    <a:solidFill>
                      <a:srgbClr val="35A750"/>
                    </a:solidFill>
                  </a:rPr>
                  <a:t>nd</a:t>
                </a:r>
                <a:r>
                  <a:rPr lang="en-US" altLang="en-US" sz="2000" baseline="30000">
                    <a:solidFill>
                      <a:srgbClr val="35A750"/>
                    </a:solidFill>
                  </a:rPr>
                  <a:t>10</a:t>
                </a:r>
                <a:r>
                  <a:rPr lang="en-US" altLang="en-US" sz="2000">
                    <a:solidFill>
                      <a:srgbClr val="FF0000"/>
                    </a:solidFill>
                  </a:rPr>
                  <a:t> np</a:t>
                </a:r>
                <a:r>
                  <a:rPr lang="en-US" altLang="en-US" sz="2000" baseline="3000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5159" name="Line 1038"/>
              <p:cNvSpPr>
                <a:spLocks noChangeShapeType="1"/>
              </p:cNvSpPr>
              <p:nvPr/>
            </p:nvSpPr>
            <p:spPr bwMode="auto">
              <a:xfrm rot="16200000" flipH="1">
                <a:off x="2994" y="1895"/>
                <a:ext cx="2058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28" name="Group 1039"/>
            <p:cNvGrpSpPr>
              <a:grpSpLocks/>
            </p:cNvGrpSpPr>
            <p:nvPr/>
          </p:nvGrpSpPr>
          <p:grpSpPr bwMode="auto">
            <a:xfrm>
              <a:off x="4221" y="-145"/>
              <a:ext cx="263" cy="3073"/>
              <a:chOff x="4221" y="-145"/>
              <a:chExt cx="263" cy="3073"/>
            </a:xfrm>
          </p:grpSpPr>
          <p:sp>
            <p:nvSpPr>
              <p:cNvPr id="5156" name="Text Box 1040"/>
              <p:cNvSpPr txBox="1">
                <a:spLocks noChangeArrowheads="1"/>
              </p:cNvSpPr>
              <p:nvPr/>
            </p:nvSpPr>
            <p:spPr bwMode="auto">
              <a:xfrm rot="-5400000">
                <a:off x="3849" y="227"/>
                <a:ext cx="1007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FF0000"/>
                    </a:solidFill>
                  </a:rPr>
                  <a:t>ns</a:t>
                </a:r>
                <a:r>
                  <a:rPr lang="en-US" altLang="en-US" sz="2000" baseline="30000">
                    <a:solidFill>
                      <a:srgbClr val="FF0000"/>
                    </a:solidFill>
                  </a:rPr>
                  <a:t>2 </a:t>
                </a:r>
                <a:r>
                  <a:rPr lang="en-US" altLang="en-US" sz="2000">
                    <a:solidFill>
                      <a:srgbClr val="35A750"/>
                    </a:solidFill>
                  </a:rPr>
                  <a:t>nd</a:t>
                </a:r>
                <a:r>
                  <a:rPr lang="en-US" altLang="en-US" sz="2000" baseline="30000">
                    <a:solidFill>
                      <a:srgbClr val="35A750"/>
                    </a:solidFill>
                  </a:rPr>
                  <a:t>1</a:t>
                </a:r>
                <a:r>
                  <a:rPr lang="en-US" altLang="en-US" sz="2000" baseline="30000">
                    <a:solidFill>
                      <a:srgbClr val="FF0000"/>
                    </a:solidFill>
                  </a:rPr>
                  <a:t>0</a:t>
                </a:r>
                <a:r>
                  <a:rPr lang="en-US" altLang="en-US" sz="2000">
                    <a:solidFill>
                      <a:srgbClr val="FF0000"/>
                    </a:solidFill>
                  </a:rPr>
                  <a:t> np</a:t>
                </a:r>
                <a:r>
                  <a:rPr lang="en-US" altLang="en-US" sz="2000" baseline="3000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5157" name="Line 1041"/>
              <p:cNvSpPr>
                <a:spLocks noChangeShapeType="1"/>
              </p:cNvSpPr>
              <p:nvPr/>
            </p:nvSpPr>
            <p:spPr bwMode="auto">
              <a:xfrm rot="16200000" flipH="1">
                <a:off x="3324" y="1895"/>
                <a:ext cx="2058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29" name="Group 1042"/>
            <p:cNvGrpSpPr>
              <a:grpSpLocks/>
            </p:cNvGrpSpPr>
            <p:nvPr/>
          </p:nvGrpSpPr>
          <p:grpSpPr bwMode="auto">
            <a:xfrm>
              <a:off x="4515" y="-145"/>
              <a:ext cx="263" cy="3073"/>
              <a:chOff x="4515" y="-145"/>
              <a:chExt cx="263" cy="3073"/>
            </a:xfrm>
          </p:grpSpPr>
          <p:sp>
            <p:nvSpPr>
              <p:cNvPr id="5154" name="Text Box 1043"/>
              <p:cNvSpPr txBox="1">
                <a:spLocks noChangeArrowheads="1"/>
              </p:cNvSpPr>
              <p:nvPr/>
            </p:nvSpPr>
            <p:spPr bwMode="auto">
              <a:xfrm rot="-5400000">
                <a:off x="4143" y="227"/>
                <a:ext cx="1007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FF0000"/>
                    </a:solidFill>
                  </a:rPr>
                  <a:t>ns</a:t>
                </a:r>
                <a:r>
                  <a:rPr lang="en-US" altLang="en-US" sz="2000" baseline="30000">
                    <a:solidFill>
                      <a:srgbClr val="FF0000"/>
                    </a:solidFill>
                  </a:rPr>
                  <a:t>2 </a:t>
                </a:r>
                <a:r>
                  <a:rPr lang="en-US" altLang="en-US" sz="2000">
                    <a:solidFill>
                      <a:srgbClr val="35A750"/>
                    </a:solidFill>
                  </a:rPr>
                  <a:t>nd</a:t>
                </a:r>
                <a:r>
                  <a:rPr lang="en-US" altLang="en-US" sz="2000" baseline="30000">
                    <a:solidFill>
                      <a:srgbClr val="35A750"/>
                    </a:solidFill>
                  </a:rPr>
                  <a:t>1</a:t>
                </a:r>
                <a:r>
                  <a:rPr lang="en-US" altLang="en-US" sz="2000" baseline="30000">
                    <a:solidFill>
                      <a:srgbClr val="FF0000"/>
                    </a:solidFill>
                  </a:rPr>
                  <a:t>0</a:t>
                </a:r>
                <a:r>
                  <a:rPr lang="en-US" altLang="en-US" sz="2000">
                    <a:solidFill>
                      <a:srgbClr val="FF0000"/>
                    </a:solidFill>
                  </a:rPr>
                  <a:t> np</a:t>
                </a:r>
                <a:r>
                  <a:rPr lang="en-US" altLang="en-US" sz="2000" baseline="3000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5155" name="Line 1044"/>
              <p:cNvSpPr>
                <a:spLocks noChangeShapeType="1"/>
              </p:cNvSpPr>
              <p:nvPr/>
            </p:nvSpPr>
            <p:spPr bwMode="auto">
              <a:xfrm rot="16200000" flipH="1">
                <a:off x="3617" y="1895"/>
                <a:ext cx="2058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0" name="Group 1045"/>
            <p:cNvGrpSpPr>
              <a:grpSpLocks/>
            </p:cNvGrpSpPr>
            <p:nvPr/>
          </p:nvGrpSpPr>
          <p:grpSpPr bwMode="auto">
            <a:xfrm>
              <a:off x="4844" y="-145"/>
              <a:ext cx="263" cy="3073"/>
              <a:chOff x="4844" y="-145"/>
              <a:chExt cx="263" cy="3073"/>
            </a:xfrm>
          </p:grpSpPr>
          <p:sp>
            <p:nvSpPr>
              <p:cNvPr id="5152" name="Text Box 1046"/>
              <p:cNvSpPr txBox="1">
                <a:spLocks noChangeArrowheads="1"/>
              </p:cNvSpPr>
              <p:nvPr/>
            </p:nvSpPr>
            <p:spPr bwMode="auto">
              <a:xfrm rot="-5400000">
                <a:off x="4472" y="227"/>
                <a:ext cx="1007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FF0000"/>
                    </a:solidFill>
                  </a:rPr>
                  <a:t>ns</a:t>
                </a:r>
                <a:r>
                  <a:rPr lang="en-US" altLang="en-US" sz="2000" baseline="30000">
                    <a:solidFill>
                      <a:srgbClr val="FF0000"/>
                    </a:solidFill>
                  </a:rPr>
                  <a:t>2 </a:t>
                </a:r>
                <a:r>
                  <a:rPr lang="en-US" altLang="en-US" sz="2000">
                    <a:solidFill>
                      <a:srgbClr val="35A750"/>
                    </a:solidFill>
                  </a:rPr>
                  <a:t>nd</a:t>
                </a:r>
                <a:r>
                  <a:rPr lang="en-US" altLang="en-US" sz="2000" baseline="30000">
                    <a:solidFill>
                      <a:srgbClr val="35A750"/>
                    </a:solidFill>
                  </a:rPr>
                  <a:t>10</a:t>
                </a:r>
                <a:r>
                  <a:rPr lang="en-US" altLang="en-US" sz="2000">
                    <a:solidFill>
                      <a:srgbClr val="FF0000"/>
                    </a:solidFill>
                  </a:rPr>
                  <a:t> np</a:t>
                </a:r>
                <a:r>
                  <a:rPr lang="en-US" altLang="en-US" sz="2000" baseline="30000"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5153" name="Line 1047"/>
              <p:cNvSpPr>
                <a:spLocks noChangeShapeType="1"/>
              </p:cNvSpPr>
              <p:nvPr/>
            </p:nvSpPr>
            <p:spPr bwMode="auto">
              <a:xfrm rot="16200000" flipH="1">
                <a:off x="3947" y="1895"/>
                <a:ext cx="2058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1" name="Group 1048"/>
            <p:cNvGrpSpPr>
              <a:grpSpLocks/>
            </p:cNvGrpSpPr>
            <p:nvPr/>
          </p:nvGrpSpPr>
          <p:grpSpPr bwMode="auto">
            <a:xfrm>
              <a:off x="5136" y="-145"/>
              <a:ext cx="263" cy="3073"/>
              <a:chOff x="5136" y="-145"/>
              <a:chExt cx="263" cy="3073"/>
            </a:xfrm>
          </p:grpSpPr>
          <p:sp>
            <p:nvSpPr>
              <p:cNvPr id="5150" name="Text Box 1049"/>
              <p:cNvSpPr txBox="1">
                <a:spLocks noChangeArrowheads="1"/>
              </p:cNvSpPr>
              <p:nvPr/>
            </p:nvSpPr>
            <p:spPr bwMode="auto">
              <a:xfrm rot="-5400000">
                <a:off x="4764" y="227"/>
                <a:ext cx="1007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FF0000"/>
                    </a:solidFill>
                  </a:rPr>
                  <a:t>ns</a:t>
                </a:r>
                <a:r>
                  <a:rPr lang="en-US" altLang="en-US" sz="2000" baseline="30000">
                    <a:solidFill>
                      <a:srgbClr val="FF0000"/>
                    </a:solidFill>
                  </a:rPr>
                  <a:t>2 </a:t>
                </a:r>
                <a:r>
                  <a:rPr lang="en-US" altLang="en-US" sz="2000">
                    <a:solidFill>
                      <a:srgbClr val="35A750"/>
                    </a:solidFill>
                  </a:rPr>
                  <a:t>nd</a:t>
                </a:r>
                <a:r>
                  <a:rPr lang="en-US" altLang="en-US" sz="2000" baseline="30000">
                    <a:solidFill>
                      <a:srgbClr val="35A750"/>
                    </a:solidFill>
                  </a:rPr>
                  <a:t>10</a:t>
                </a:r>
                <a:r>
                  <a:rPr lang="en-US" altLang="en-US" sz="2000">
                    <a:solidFill>
                      <a:srgbClr val="FF0000"/>
                    </a:solidFill>
                  </a:rPr>
                  <a:t> np</a:t>
                </a:r>
                <a:r>
                  <a:rPr lang="en-US" altLang="en-US" sz="2000" baseline="30000">
                    <a:solidFill>
                      <a:srgbClr val="FF0000"/>
                    </a:solidFill>
                  </a:rPr>
                  <a:t>5</a:t>
                </a:r>
              </a:p>
            </p:txBody>
          </p:sp>
          <p:sp>
            <p:nvSpPr>
              <p:cNvPr id="5151" name="Line 1050"/>
              <p:cNvSpPr>
                <a:spLocks noChangeShapeType="1"/>
              </p:cNvSpPr>
              <p:nvPr/>
            </p:nvSpPr>
            <p:spPr bwMode="auto">
              <a:xfrm rot="16200000" flipH="1">
                <a:off x="4237" y="1895"/>
                <a:ext cx="2058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2" name="Group 1051"/>
            <p:cNvGrpSpPr>
              <a:grpSpLocks/>
            </p:cNvGrpSpPr>
            <p:nvPr/>
          </p:nvGrpSpPr>
          <p:grpSpPr bwMode="auto">
            <a:xfrm>
              <a:off x="5482" y="-431"/>
              <a:ext cx="263" cy="3359"/>
              <a:chOff x="5482" y="-431"/>
              <a:chExt cx="263" cy="3359"/>
            </a:xfrm>
          </p:grpSpPr>
          <p:sp>
            <p:nvSpPr>
              <p:cNvPr id="5148" name="Text Box 1052"/>
              <p:cNvSpPr txBox="1">
                <a:spLocks noChangeArrowheads="1"/>
              </p:cNvSpPr>
              <p:nvPr/>
            </p:nvSpPr>
            <p:spPr bwMode="auto">
              <a:xfrm rot="-5400000">
                <a:off x="5110" y="-59"/>
                <a:ext cx="1007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FF0000"/>
                    </a:solidFill>
                  </a:rPr>
                  <a:t>ns</a:t>
                </a:r>
                <a:r>
                  <a:rPr lang="en-US" altLang="en-US" sz="2000" baseline="30000">
                    <a:solidFill>
                      <a:srgbClr val="FF0000"/>
                    </a:solidFill>
                  </a:rPr>
                  <a:t>2 </a:t>
                </a:r>
                <a:r>
                  <a:rPr lang="en-US" altLang="en-US" sz="2000">
                    <a:solidFill>
                      <a:srgbClr val="35A750"/>
                    </a:solidFill>
                  </a:rPr>
                  <a:t>nd</a:t>
                </a:r>
                <a:r>
                  <a:rPr lang="en-US" altLang="en-US" sz="2000" baseline="30000">
                    <a:solidFill>
                      <a:srgbClr val="35A750"/>
                    </a:solidFill>
                  </a:rPr>
                  <a:t>10</a:t>
                </a:r>
                <a:r>
                  <a:rPr lang="en-US" altLang="en-US" sz="2000">
                    <a:solidFill>
                      <a:srgbClr val="FF0000"/>
                    </a:solidFill>
                  </a:rPr>
                  <a:t> np</a:t>
                </a:r>
                <a:r>
                  <a:rPr lang="en-US" altLang="en-US" sz="2000" baseline="30000">
                    <a:solidFill>
                      <a:srgbClr val="FF0000"/>
                    </a:solidFill>
                  </a:rPr>
                  <a:t>6</a:t>
                </a:r>
              </a:p>
            </p:txBody>
          </p:sp>
          <p:sp>
            <p:nvSpPr>
              <p:cNvPr id="5149" name="Line 1053"/>
              <p:cNvSpPr>
                <a:spLocks noChangeShapeType="1"/>
              </p:cNvSpPr>
              <p:nvPr/>
            </p:nvSpPr>
            <p:spPr bwMode="auto">
              <a:xfrm rot="16200000" flipH="1">
                <a:off x="4438" y="1752"/>
                <a:ext cx="235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3" name="Group 1054"/>
            <p:cNvGrpSpPr>
              <a:grpSpLocks/>
            </p:cNvGrpSpPr>
            <p:nvPr/>
          </p:nvGrpSpPr>
          <p:grpSpPr bwMode="auto">
            <a:xfrm>
              <a:off x="757" y="904"/>
              <a:ext cx="263" cy="2048"/>
              <a:chOff x="757" y="880"/>
              <a:chExt cx="263" cy="2048"/>
            </a:xfrm>
          </p:grpSpPr>
          <p:sp>
            <p:nvSpPr>
              <p:cNvPr id="5146" name="Text Box 1055"/>
              <p:cNvSpPr txBox="1">
                <a:spLocks noChangeArrowheads="1"/>
              </p:cNvSpPr>
              <p:nvPr/>
            </p:nvSpPr>
            <p:spPr bwMode="auto">
              <a:xfrm rot="-5400000">
                <a:off x="565" y="1072"/>
                <a:ext cx="647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FF0000"/>
                    </a:solidFill>
                  </a:rPr>
                  <a:t>ns</a:t>
                </a:r>
                <a:r>
                  <a:rPr lang="en-US" altLang="en-US" sz="2000" baseline="30000">
                    <a:solidFill>
                      <a:srgbClr val="FF0000"/>
                    </a:solidFill>
                  </a:rPr>
                  <a:t>2 </a:t>
                </a:r>
                <a:r>
                  <a:rPr lang="en-US" altLang="en-US" sz="2000">
                    <a:solidFill>
                      <a:srgbClr val="35A750"/>
                    </a:solidFill>
                  </a:rPr>
                  <a:t>nd</a:t>
                </a:r>
                <a:r>
                  <a:rPr lang="en-US" altLang="en-US" sz="2000" baseline="30000">
                    <a:solidFill>
                      <a:srgbClr val="35A750"/>
                    </a:solidFill>
                  </a:rPr>
                  <a:t>1</a:t>
                </a:r>
                <a:endParaRPr lang="en-US" altLang="en-US" sz="2000">
                  <a:solidFill>
                    <a:srgbClr val="35A750"/>
                  </a:solidFill>
                </a:endParaRPr>
              </a:p>
            </p:txBody>
          </p:sp>
          <p:sp>
            <p:nvSpPr>
              <p:cNvPr id="5147" name="Line 1056"/>
              <p:cNvSpPr>
                <a:spLocks noChangeShapeType="1"/>
              </p:cNvSpPr>
              <p:nvPr/>
            </p:nvSpPr>
            <p:spPr bwMode="auto">
              <a:xfrm rot="16200000" flipH="1">
                <a:off x="188" y="2232"/>
                <a:ext cx="1397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4" name="Group 1057"/>
            <p:cNvGrpSpPr>
              <a:grpSpLocks/>
            </p:cNvGrpSpPr>
            <p:nvPr/>
          </p:nvGrpSpPr>
          <p:grpSpPr bwMode="auto">
            <a:xfrm>
              <a:off x="2012" y="894"/>
              <a:ext cx="263" cy="2064"/>
              <a:chOff x="757" y="864"/>
              <a:chExt cx="263" cy="2064"/>
            </a:xfrm>
          </p:grpSpPr>
          <p:sp>
            <p:nvSpPr>
              <p:cNvPr id="5144" name="Text Box 1058"/>
              <p:cNvSpPr txBox="1">
                <a:spLocks noChangeArrowheads="1"/>
              </p:cNvSpPr>
              <p:nvPr/>
            </p:nvSpPr>
            <p:spPr bwMode="auto">
              <a:xfrm rot="-5400000">
                <a:off x="557" y="1064"/>
                <a:ext cx="663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FF0000"/>
                    </a:solidFill>
                  </a:rPr>
                  <a:t>ns</a:t>
                </a:r>
                <a:r>
                  <a:rPr lang="en-US" altLang="en-US" sz="2000" baseline="30000">
                    <a:solidFill>
                      <a:srgbClr val="FF0000"/>
                    </a:solidFill>
                  </a:rPr>
                  <a:t>2</a:t>
                </a:r>
                <a:r>
                  <a:rPr lang="en-US" altLang="en-US" sz="200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000">
                    <a:solidFill>
                      <a:srgbClr val="35A750"/>
                    </a:solidFill>
                  </a:rPr>
                  <a:t>nd</a:t>
                </a:r>
                <a:r>
                  <a:rPr lang="en-US" altLang="en-US" sz="2000" baseline="30000">
                    <a:solidFill>
                      <a:srgbClr val="35A750"/>
                    </a:solidFill>
                  </a:rPr>
                  <a:t>5</a:t>
                </a:r>
                <a:endParaRPr lang="en-US" altLang="en-US" sz="2000">
                  <a:solidFill>
                    <a:srgbClr val="35A750"/>
                  </a:solidFill>
                </a:endParaRPr>
              </a:p>
            </p:txBody>
          </p:sp>
          <p:sp>
            <p:nvSpPr>
              <p:cNvPr id="5145" name="Line 1059"/>
              <p:cNvSpPr>
                <a:spLocks noChangeShapeType="1"/>
              </p:cNvSpPr>
              <p:nvPr/>
            </p:nvSpPr>
            <p:spPr bwMode="auto">
              <a:xfrm rot="16200000" flipH="1">
                <a:off x="190" y="2230"/>
                <a:ext cx="1387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5" name="Group 1060"/>
            <p:cNvGrpSpPr>
              <a:grpSpLocks/>
            </p:cNvGrpSpPr>
            <p:nvPr/>
          </p:nvGrpSpPr>
          <p:grpSpPr bwMode="auto">
            <a:xfrm>
              <a:off x="3602" y="829"/>
              <a:ext cx="263" cy="2129"/>
              <a:chOff x="755" y="799"/>
              <a:chExt cx="263" cy="2129"/>
            </a:xfrm>
          </p:grpSpPr>
          <p:sp>
            <p:nvSpPr>
              <p:cNvPr id="5142" name="Text Box 1061"/>
              <p:cNvSpPr txBox="1">
                <a:spLocks noChangeArrowheads="1"/>
              </p:cNvSpPr>
              <p:nvPr/>
            </p:nvSpPr>
            <p:spPr bwMode="auto">
              <a:xfrm rot="-5400000">
                <a:off x="524" y="1030"/>
                <a:ext cx="725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FF0000"/>
                    </a:solidFill>
                  </a:rPr>
                  <a:t>ns</a:t>
                </a:r>
                <a:r>
                  <a:rPr lang="en-US" altLang="en-US" sz="2000" baseline="30000">
                    <a:solidFill>
                      <a:srgbClr val="FF0000"/>
                    </a:solidFill>
                  </a:rPr>
                  <a:t>2</a:t>
                </a:r>
                <a:r>
                  <a:rPr lang="en-US" altLang="en-US" sz="200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000">
                    <a:solidFill>
                      <a:srgbClr val="35A750"/>
                    </a:solidFill>
                  </a:rPr>
                  <a:t>nd</a:t>
                </a:r>
                <a:r>
                  <a:rPr lang="en-US" altLang="en-US" sz="2000" baseline="30000">
                    <a:solidFill>
                      <a:srgbClr val="35A750"/>
                    </a:solidFill>
                  </a:rPr>
                  <a:t>10</a:t>
                </a:r>
                <a:endParaRPr lang="en-US" altLang="en-US" sz="2000">
                  <a:solidFill>
                    <a:srgbClr val="35A750"/>
                  </a:solidFill>
                </a:endParaRPr>
              </a:p>
            </p:txBody>
          </p:sp>
          <p:sp>
            <p:nvSpPr>
              <p:cNvPr id="5143" name="Line 1062"/>
              <p:cNvSpPr>
                <a:spLocks noChangeShapeType="1"/>
              </p:cNvSpPr>
              <p:nvPr/>
            </p:nvSpPr>
            <p:spPr bwMode="auto">
              <a:xfrm rot="16200000" flipH="1">
                <a:off x="193" y="2230"/>
                <a:ext cx="1387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6" name="Group 1063"/>
            <p:cNvGrpSpPr>
              <a:grpSpLocks/>
            </p:cNvGrpSpPr>
            <p:nvPr/>
          </p:nvGrpSpPr>
          <p:grpSpPr bwMode="auto">
            <a:xfrm>
              <a:off x="374" y="3350"/>
              <a:ext cx="970" cy="267"/>
              <a:chOff x="134" y="3415"/>
              <a:chExt cx="970" cy="267"/>
            </a:xfrm>
          </p:grpSpPr>
          <p:sp>
            <p:nvSpPr>
              <p:cNvPr id="5140" name="Text Box 1064"/>
              <p:cNvSpPr txBox="1">
                <a:spLocks noChangeArrowheads="1"/>
              </p:cNvSpPr>
              <p:nvPr/>
            </p:nvSpPr>
            <p:spPr bwMode="auto">
              <a:xfrm>
                <a:off x="134" y="3415"/>
                <a:ext cx="262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FF0000"/>
                    </a:solidFill>
                  </a:rPr>
                  <a:t>4f</a:t>
                </a:r>
              </a:p>
            </p:txBody>
          </p:sp>
          <p:sp>
            <p:nvSpPr>
              <p:cNvPr id="5141" name="Line 1065"/>
              <p:cNvSpPr>
                <a:spLocks noChangeShapeType="1"/>
              </p:cNvSpPr>
              <p:nvPr/>
            </p:nvSpPr>
            <p:spPr bwMode="auto">
              <a:xfrm>
                <a:off x="384" y="3540"/>
                <a:ext cx="72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37" name="Group 1066"/>
            <p:cNvGrpSpPr>
              <a:grpSpLocks/>
            </p:cNvGrpSpPr>
            <p:nvPr/>
          </p:nvGrpSpPr>
          <p:grpSpPr bwMode="auto">
            <a:xfrm>
              <a:off x="376" y="3654"/>
              <a:ext cx="970" cy="266"/>
              <a:chOff x="134" y="3415"/>
              <a:chExt cx="970" cy="266"/>
            </a:xfrm>
          </p:grpSpPr>
          <p:sp>
            <p:nvSpPr>
              <p:cNvPr id="5138" name="Text Box 1067"/>
              <p:cNvSpPr txBox="1">
                <a:spLocks noChangeArrowheads="1"/>
              </p:cNvSpPr>
              <p:nvPr/>
            </p:nvSpPr>
            <p:spPr bwMode="auto">
              <a:xfrm>
                <a:off x="134" y="3415"/>
                <a:ext cx="262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FF0000"/>
                    </a:solidFill>
                  </a:rPr>
                  <a:t>5f</a:t>
                </a:r>
              </a:p>
            </p:txBody>
          </p:sp>
          <p:sp>
            <p:nvSpPr>
              <p:cNvPr id="5139" name="Line 1068"/>
              <p:cNvSpPr>
                <a:spLocks noChangeShapeType="1"/>
              </p:cNvSpPr>
              <p:nvPr/>
            </p:nvSpPr>
            <p:spPr bwMode="auto">
              <a:xfrm>
                <a:off x="384" y="3539"/>
                <a:ext cx="72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412850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/>
              <a:t>Atomic Radius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610600" cy="1752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/>
              <a:t>½ the distance between nuclei of identical atoms that are bonded together</a:t>
            </a:r>
          </a:p>
        </p:txBody>
      </p:sp>
      <p:pic>
        <p:nvPicPr>
          <p:cNvPr id="6148" name="Picture 4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51054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40609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/>
              <a:t>Atomic Radii Trends</a:t>
            </a: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6172200" y="1524000"/>
            <a:ext cx="2667000" cy="2667000"/>
            <a:chOff x="2112" y="2544"/>
            <a:chExt cx="1680" cy="1680"/>
          </a:xfrm>
        </p:grpSpPr>
        <p:grpSp>
          <p:nvGrpSpPr>
            <p:cNvPr id="7173" name="Group 5"/>
            <p:cNvGrpSpPr>
              <a:grpSpLocks/>
            </p:cNvGrpSpPr>
            <p:nvPr/>
          </p:nvGrpSpPr>
          <p:grpSpPr bwMode="auto">
            <a:xfrm>
              <a:off x="2112" y="2544"/>
              <a:ext cx="1680" cy="1680"/>
              <a:chOff x="2112" y="2544"/>
              <a:chExt cx="1680" cy="1680"/>
            </a:xfrm>
          </p:grpSpPr>
          <p:sp>
            <p:nvSpPr>
              <p:cNvPr id="7175" name="Line 6"/>
              <p:cNvSpPr>
                <a:spLocks noChangeShapeType="1"/>
              </p:cNvSpPr>
              <p:nvPr/>
            </p:nvSpPr>
            <p:spPr bwMode="auto">
              <a:xfrm rot="5400000">
                <a:off x="1272" y="3384"/>
                <a:ext cx="1680" cy="0"/>
              </a:xfrm>
              <a:prstGeom prst="line">
                <a:avLst/>
              </a:prstGeom>
              <a:noFill/>
              <a:ln w="10160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b" anchorCtr="1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6" name="Line 7"/>
              <p:cNvSpPr>
                <a:spLocks noChangeShapeType="1"/>
              </p:cNvSpPr>
              <p:nvPr/>
            </p:nvSpPr>
            <p:spPr bwMode="auto">
              <a:xfrm rot="10800000">
                <a:off x="2112" y="2592"/>
                <a:ext cx="1680" cy="0"/>
              </a:xfrm>
              <a:prstGeom prst="line">
                <a:avLst/>
              </a:prstGeom>
              <a:noFill/>
              <a:ln w="10160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b" anchorCtr="1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174" name="Line 8"/>
            <p:cNvSpPr>
              <a:spLocks noChangeShapeType="1"/>
            </p:cNvSpPr>
            <p:nvPr/>
          </p:nvSpPr>
          <p:spPr bwMode="auto">
            <a:xfrm rot="10800000" flipV="1">
              <a:off x="2208" y="2640"/>
              <a:ext cx="1584" cy="1392"/>
            </a:xfrm>
            <a:prstGeom prst="line">
              <a:avLst/>
            </a:prstGeom>
            <a:noFill/>
            <a:ln w="101600">
              <a:solidFill>
                <a:schemeClr val="tx2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b" anchorCtr="1">
              <a:spAutoFit/>
            </a:bodyPr>
            <a:lstStyle/>
            <a:p>
              <a:endParaRPr lang="en-US"/>
            </a:p>
          </p:txBody>
        </p:sp>
      </p:grp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1066800"/>
            <a:ext cx="5791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auto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/>
              <a:t>Across a period, radii </a:t>
            </a:r>
            <a:r>
              <a:rPr lang="en-US" sz="2800" dirty="0">
                <a:solidFill>
                  <a:schemeClr val="tx2"/>
                </a:solidFill>
              </a:rPr>
              <a:t>decreases from left to right. </a:t>
            </a:r>
          </a:p>
          <a:p>
            <a:pPr lvl="1" fontAlgn="auto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err="1">
                <a:solidFill>
                  <a:schemeClr val="tx2"/>
                </a:solidFill>
              </a:rPr>
              <a:t>Z</a:t>
            </a:r>
            <a:r>
              <a:rPr lang="en-US" sz="2800" baseline="-25000" dirty="0" err="1">
                <a:solidFill>
                  <a:schemeClr val="tx2"/>
                </a:solidFill>
              </a:rPr>
              <a:t>eff</a:t>
            </a:r>
            <a:r>
              <a:rPr lang="en-US" sz="2800" baseline="300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increases thus increasing the pull from the nucleus.</a:t>
            </a:r>
          </a:p>
          <a:p>
            <a:pPr algn="ctr" fontAlgn="auto"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 fontAlgn="auto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/>
              <a:t>Down a family radii </a:t>
            </a:r>
            <a:r>
              <a:rPr lang="en-US" sz="2800" dirty="0">
                <a:solidFill>
                  <a:schemeClr val="tx2"/>
                </a:solidFill>
              </a:rPr>
              <a:t>increase.</a:t>
            </a:r>
          </a:p>
          <a:p>
            <a:pPr lvl="1" fontAlgn="auto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chemeClr val="tx2"/>
                </a:solidFill>
              </a:rPr>
              <a:t>The highest energy level occupied by electrons increases. Distance electrons are from nucleus increases.</a:t>
            </a:r>
          </a:p>
        </p:txBody>
      </p:sp>
    </p:spTree>
    <p:extLst>
      <p:ext uri="{BB962C8B-B14F-4D97-AF65-F5344CB8AC3E}">
        <p14:creationId xmlns:p14="http://schemas.microsoft.com/office/powerpoint/2010/main" val="397391463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Atomic Radii vs. Group Number</a:t>
            </a:r>
          </a:p>
        </p:txBody>
      </p:sp>
      <p:pic>
        <p:nvPicPr>
          <p:cNvPr id="8195" name="Picture 3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205538" cy="534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47107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/>
              <a:t>Atomic Radii Values</a:t>
            </a:r>
          </a:p>
        </p:txBody>
      </p:sp>
      <p:pic>
        <p:nvPicPr>
          <p:cNvPr id="9219" name="Picture 3" descr="msotw9_temp0"/>
          <p:cNvPicPr>
            <a:picLocks noChangeAspect="1" noChangeArrowheads="1"/>
          </p:cNvPicPr>
          <p:nvPr/>
        </p:nvPicPr>
        <p:blipFill>
          <a:blip r:embed="rId2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2" r="4311" b="3014"/>
          <a:stretch>
            <a:fillRect/>
          </a:stretch>
        </p:blipFill>
        <p:spPr bwMode="auto">
          <a:xfrm>
            <a:off x="0" y="887413"/>
            <a:ext cx="9144000" cy="597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Line 4"/>
          <p:cNvSpPr>
            <a:spLocks noChangeShapeType="1"/>
          </p:cNvSpPr>
          <p:nvPr/>
        </p:nvSpPr>
        <p:spPr bwMode="auto">
          <a:xfrm flipH="1">
            <a:off x="152400" y="990600"/>
            <a:ext cx="8839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b" anchorCtr="1">
            <a:spAutoFit/>
          </a:bodyPr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H="1">
            <a:off x="152400" y="1066800"/>
            <a:ext cx="8763000" cy="3886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b" anchorCtr="1">
            <a:spAutoFit/>
          </a:bodyPr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28600" y="1066800"/>
            <a:ext cx="0" cy="3733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b" anchorCtr="1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1593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Periodic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0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When elements are arranged in order of increasing atomic number, there is a periodic pattern in their physical and chemical properties.</a:t>
            </a:r>
            <a:endParaRPr lang="en-US" altLang="en-US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30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/>
              <a:t>Ion size - Cations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04800" y="999899"/>
            <a:ext cx="8458200" cy="2948499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Cations are smaller than parent atom 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Cations sizes generally decrease from left to right as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Z</a:t>
            </a:r>
            <a:r>
              <a:rPr lang="en-US" sz="3200" baseline="-25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eff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increases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Cations sizes increase down a family as valence electrons distance from nucleus increases</a:t>
            </a: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3581400" y="3962400"/>
            <a:ext cx="2133600" cy="2362200"/>
            <a:chOff x="2112" y="2544"/>
            <a:chExt cx="1680" cy="1680"/>
          </a:xfrm>
        </p:grpSpPr>
        <p:grpSp>
          <p:nvGrpSpPr>
            <p:cNvPr id="13317" name="Group 5"/>
            <p:cNvGrpSpPr>
              <a:grpSpLocks/>
            </p:cNvGrpSpPr>
            <p:nvPr/>
          </p:nvGrpSpPr>
          <p:grpSpPr bwMode="auto">
            <a:xfrm>
              <a:off x="2112" y="2544"/>
              <a:ext cx="1680" cy="1680"/>
              <a:chOff x="2112" y="2544"/>
              <a:chExt cx="1680" cy="1680"/>
            </a:xfrm>
          </p:grpSpPr>
          <p:sp>
            <p:nvSpPr>
              <p:cNvPr id="13319" name="Line 6"/>
              <p:cNvSpPr>
                <a:spLocks noChangeShapeType="1"/>
              </p:cNvSpPr>
              <p:nvPr/>
            </p:nvSpPr>
            <p:spPr bwMode="auto">
              <a:xfrm rot="5400000">
                <a:off x="1272" y="3384"/>
                <a:ext cx="1680" cy="0"/>
              </a:xfrm>
              <a:prstGeom prst="line">
                <a:avLst/>
              </a:prstGeom>
              <a:noFill/>
              <a:ln w="10160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b" anchorCtr="1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20" name="Line 7"/>
              <p:cNvSpPr>
                <a:spLocks noChangeShapeType="1"/>
              </p:cNvSpPr>
              <p:nvPr/>
            </p:nvSpPr>
            <p:spPr bwMode="auto">
              <a:xfrm rot="10800000">
                <a:off x="2112" y="2592"/>
                <a:ext cx="1680" cy="0"/>
              </a:xfrm>
              <a:prstGeom prst="line">
                <a:avLst/>
              </a:prstGeom>
              <a:noFill/>
              <a:ln w="10160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b" anchorCtr="1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318" name="Line 8"/>
            <p:cNvSpPr>
              <a:spLocks noChangeShapeType="1"/>
            </p:cNvSpPr>
            <p:nvPr/>
          </p:nvSpPr>
          <p:spPr bwMode="auto">
            <a:xfrm rot="10800000" flipV="1">
              <a:off x="2208" y="2640"/>
              <a:ext cx="1584" cy="1392"/>
            </a:xfrm>
            <a:prstGeom prst="line">
              <a:avLst/>
            </a:prstGeom>
            <a:noFill/>
            <a:ln w="101600">
              <a:solidFill>
                <a:schemeClr val="tx2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b" anchorCtr="1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921803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/>
              <a:t>Ion Size - Anions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838200"/>
            <a:ext cx="8305800" cy="3276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dirty="0">
                <a:cs typeface="Times New Roman" pitchFamily="18" charset="0"/>
              </a:rPr>
              <a:t>Anions are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larger</a:t>
            </a:r>
            <a:r>
              <a:rPr lang="en-US" sz="3200" dirty="0">
                <a:cs typeface="Times New Roman" pitchFamily="18" charset="0"/>
              </a:rPr>
              <a:t> than parent element</a:t>
            </a:r>
          </a:p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endParaRPr lang="en-US" sz="3200" dirty="0"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sz="3200" dirty="0">
                <a:cs typeface="Times New Roman" pitchFamily="18" charset="0"/>
              </a:rPr>
              <a:t>For isoelectronic anions</a:t>
            </a:r>
          </a:p>
          <a:p>
            <a:pPr>
              <a:lnSpc>
                <a:spcPct val="90000"/>
              </a:lnSpc>
              <a:defRPr/>
            </a:pPr>
            <a:r>
              <a:rPr lang="en-US" sz="3200" dirty="0">
                <a:cs typeface="Times New Roman" pitchFamily="18" charset="0"/>
              </a:rPr>
              <a:t>Ionic radii 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decrease across row from left to right</a:t>
            </a:r>
            <a:r>
              <a:rPr lang="en-US" sz="3200" dirty="0">
                <a:cs typeface="Times New Roman" pitchFamily="18" charset="0"/>
              </a:rPr>
              <a:t> as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Z</a:t>
            </a:r>
            <a:r>
              <a:rPr lang="en-US" sz="3200" baseline="-25000" dirty="0" err="1">
                <a:solidFill>
                  <a:schemeClr val="tx2"/>
                </a:solidFill>
                <a:cs typeface="Times New Roman" pitchFamily="18" charset="0"/>
              </a:rPr>
              <a:t>eff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increases.</a:t>
            </a:r>
            <a:endParaRPr lang="en-US" sz="32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3200" dirty="0">
                <a:cs typeface="Times New Roman" pitchFamily="18" charset="0"/>
              </a:rPr>
              <a:t>Ionic radii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increase down a family </a:t>
            </a:r>
            <a:r>
              <a:rPr lang="en-US" sz="3200" dirty="0">
                <a:cs typeface="Times New Roman" pitchFamily="18" charset="0"/>
              </a:rPr>
              <a:t>as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valence electrons distance from nucleus increases.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6629400" y="4495800"/>
            <a:ext cx="2133600" cy="2362200"/>
            <a:chOff x="2112" y="2544"/>
            <a:chExt cx="1680" cy="1680"/>
          </a:xfrm>
        </p:grpSpPr>
        <p:grpSp>
          <p:nvGrpSpPr>
            <p:cNvPr id="14341" name="Group 5"/>
            <p:cNvGrpSpPr>
              <a:grpSpLocks/>
            </p:cNvGrpSpPr>
            <p:nvPr/>
          </p:nvGrpSpPr>
          <p:grpSpPr bwMode="auto">
            <a:xfrm>
              <a:off x="2112" y="2544"/>
              <a:ext cx="1680" cy="1680"/>
              <a:chOff x="2112" y="2544"/>
              <a:chExt cx="1680" cy="1680"/>
            </a:xfrm>
          </p:grpSpPr>
          <p:sp>
            <p:nvSpPr>
              <p:cNvPr id="14343" name="Line 6"/>
              <p:cNvSpPr>
                <a:spLocks noChangeShapeType="1"/>
              </p:cNvSpPr>
              <p:nvPr/>
            </p:nvSpPr>
            <p:spPr bwMode="auto">
              <a:xfrm rot="5400000">
                <a:off x="1272" y="3384"/>
                <a:ext cx="1680" cy="0"/>
              </a:xfrm>
              <a:prstGeom prst="line">
                <a:avLst/>
              </a:prstGeom>
              <a:noFill/>
              <a:ln w="10160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b" anchorCtr="1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44" name="Line 7"/>
              <p:cNvSpPr>
                <a:spLocks noChangeShapeType="1"/>
              </p:cNvSpPr>
              <p:nvPr/>
            </p:nvSpPr>
            <p:spPr bwMode="auto">
              <a:xfrm rot="10800000">
                <a:off x="2112" y="2592"/>
                <a:ext cx="1680" cy="0"/>
              </a:xfrm>
              <a:prstGeom prst="line">
                <a:avLst/>
              </a:prstGeom>
              <a:noFill/>
              <a:ln w="10160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b" anchorCtr="1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342" name="Line 8"/>
            <p:cNvSpPr>
              <a:spLocks noChangeShapeType="1"/>
            </p:cNvSpPr>
            <p:nvPr/>
          </p:nvSpPr>
          <p:spPr bwMode="auto">
            <a:xfrm rot="10800000" flipV="1">
              <a:off x="2208" y="2640"/>
              <a:ext cx="1584" cy="1392"/>
            </a:xfrm>
            <a:prstGeom prst="line">
              <a:avLst/>
            </a:prstGeom>
            <a:noFill/>
            <a:ln w="101600">
              <a:solidFill>
                <a:schemeClr val="tx2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b" anchorCtr="1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922207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/>
              <a:t>Atom vs. Ion Radii</a:t>
            </a:r>
          </a:p>
        </p:txBody>
      </p:sp>
      <p:pic>
        <p:nvPicPr>
          <p:cNvPr id="2560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" t="13834" r="10861" b="4601"/>
          <a:stretch>
            <a:fillRect/>
          </a:stretch>
        </p:blipFill>
        <p:spPr bwMode="auto">
          <a:xfrm>
            <a:off x="381000" y="685800"/>
            <a:ext cx="8458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677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/>
              <a:t>Ion Radii</a:t>
            </a:r>
          </a:p>
        </p:txBody>
      </p:sp>
      <p:pic>
        <p:nvPicPr>
          <p:cNvPr id="2662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5" b="6712"/>
          <a:stretch>
            <a:fillRect/>
          </a:stretch>
        </p:blipFill>
        <p:spPr bwMode="auto">
          <a:xfrm>
            <a:off x="0" y="762000"/>
            <a:ext cx="91201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059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/>
              <a:t>First Ionization Energy, IE</a:t>
            </a:r>
            <a:r>
              <a:rPr lang="en-US" altLang="en-US" baseline="-25000"/>
              <a:t>1</a:t>
            </a:r>
            <a:endParaRPr lang="en-US" altLang="en-US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867400" y="4191000"/>
            <a:ext cx="2667000" cy="0"/>
          </a:xfrm>
          <a:prstGeom prst="line">
            <a:avLst/>
          </a:prstGeom>
          <a:noFill/>
          <a:ln w="101600">
            <a:solidFill>
              <a:schemeClr val="tx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b" anchorCtr="1">
            <a:spAutoFit/>
          </a:bodyPr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rot="-5400000">
            <a:off x="4457700" y="5524500"/>
            <a:ext cx="2667000" cy="0"/>
          </a:xfrm>
          <a:prstGeom prst="line">
            <a:avLst/>
          </a:prstGeom>
          <a:noFill/>
          <a:ln w="101600">
            <a:solidFill>
              <a:schemeClr val="tx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b" anchorCtr="1">
            <a:spAutoFit/>
          </a:bodyPr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rot="-5400000">
            <a:off x="5829300" y="4381500"/>
            <a:ext cx="2514600" cy="2438400"/>
          </a:xfrm>
          <a:prstGeom prst="line">
            <a:avLst/>
          </a:prstGeom>
          <a:noFill/>
          <a:ln w="101600">
            <a:solidFill>
              <a:schemeClr val="tx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b" anchorCtr="1">
            <a:spAutoFit/>
          </a:bodyPr>
          <a:lstStyle/>
          <a:p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4300" y="914399"/>
            <a:ext cx="8610600" cy="37369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Energy necessary to remove the outermost e</a:t>
            </a:r>
            <a:r>
              <a:rPr lang="en-US" sz="32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from a gaseous atom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IE</a:t>
            </a:r>
            <a:r>
              <a:rPr lang="en-US" sz="40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increases generally from left to right because of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increasing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</a:t>
            </a:r>
            <a:r>
              <a:rPr lang="en-US" sz="3200" baseline="-25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eff</a:t>
            </a:r>
            <a:r>
              <a:rPr lang="en-US" sz="32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IE</a:t>
            </a:r>
            <a:r>
              <a:rPr lang="en-US" sz="40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decreases down a group as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valence e</a:t>
            </a:r>
            <a:r>
              <a:rPr lang="en-US" sz="32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get farther from the nucleus  (distance increases)</a:t>
            </a:r>
          </a:p>
        </p:txBody>
      </p:sp>
    </p:spTree>
    <p:extLst>
      <p:ext uri="{BB962C8B-B14F-4D97-AF65-F5344CB8AC3E}">
        <p14:creationId xmlns:p14="http://schemas.microsoft.com/office/powerpoint/2010/main" val="390304941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/>
              <a:t>First Ionization Energy, IE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8610600" cy="37369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Energy necessary to remove the outermost e</a:t>
            </a:r>
            <a:r>
              <a:rPr lang="en-US" sz="32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from a gaseous atom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IE</a:t>
            </a:r>
            <a:r>
              <a:rPr lang="en-US" sz="40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increases generally from left to right because of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increasing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</a:t>
            </a:r>
            <a:r>
              <a:rPr lang="en-US" sz="3200" baseline="-25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eff</a:t>
            </a:r>
            <a:r>
              <a:rPr lang="en-US" sz="32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IE</a:t>
            </a:r>
            <a:r>
              <a:rPr lang="en-US" sz="4000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decreases down a group as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valence e</a:t>
            </a:r>
            <a:r>
              <a:rPr lang="en-US" sz="32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get farther from the nucleus  (distance increases)</a:t>
            </a:r>
          </a:p>
        </p:txBody>
      </p:sp>
    </p:spTree>
    <p:extLst>
      <p:ext uri="{BB962C8B-B14F-4D97-AF65-F5344CB8AC3E}">
        <p14:creationId xmlns:p14="http://schemas.microsoft.com/office/powerpoint/2010/main" val="2741512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69938"/>
          </a:xfrm>
        </p:spPr>
        <p:txBody>
          <a:bodyPr/>
          <a:lstStyle/>
          <a:p>
            <a:pPr>
              <a:defRPr/>
            </a:pPr>
            <a:r>
              <a:rPr lang="en-US" dirty="0"/>
              <a:t>First Ionization Energy Graph</a:t>
            </a:r>
          </a:p>
        </p:txBody>
      </p:sp>
      <p:pic>
        <p:nvPicPr>
          <p:cNvPr id="28675" name="Picture 2" descr="Ionization_energi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319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69938"/>
          </a:xfrm>
        </p:spPr>
        <p:txBody>
          <a:bodyPr/>
          <a:lstStyle/>
          <a:p>
            <a:pPr>
              <a:defRPr/>
            </a:pPr>
            <a:r>
              <a:rPr lang="en-US" dirty="0"/>
              <a:t>First, Second, Third, etc IE</a:t>
            </a:r>
          </a:p>
        </p:txBody>
      </p:sp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b="1" u="sng">
                <a:effectLst/>
              </a:rPr>
              <a:t>Ionization Energies in kJ/mol</a:t>
            </a:r>
            <a:endParaRPr lang="en-US" altLang="en-US" sz="1300" b="1">
              <a:effectLst/>
            </a:endParaRPr>
          </a:p>
          <a:p>
            <a:endParaRPr lang="en-US" altLang="en-US">
              <a:effectLst/>
            </a:endParaRPr>
          </a:p>
        </p:txBody>
      </p:sp>
      <p:pic>
        <p:nvPicPr>
          <p:cNvPr id="29700" name="Picture 4" descr="7chart1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057400"/>
            <a:ext cx="734695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3217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447800"/>
          </a:xfrm>
        </p:spPr>
        <p:txBody>
          <a:bodyPr/>
          <a:lstStyle/>
          <a:p>
            <a:pPr>
              <a:defRPr/>
            </a:pPr>
            <a:r>
              <a:rPr lang="en-US" dirty="0"/>
              <a:t>Second, Third, and Fourth Ionization Energies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2325688"/>
          <a:ext cx="6324597" cy="4532319"/>
        </p:xfrm>
        <a:graphic>
          <a:graphicData uri="http://schemas.openxmlformats.org/drawingml/2006/table">
            <a:tbl>
              <a:tblPr/>
              <a:tblGrid>
                <a:gridCol w="685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27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27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27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27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52848">
                <a:tc>
                  <a:txBody>
                    <a:bodyPr/>
                    <a:lstStyle/>
                    <a:p>
                      <a:r>
                        <a:rPr lang="en-US" sz="1200" b="1" u="sng" dirty="0">
                          <a:solidFill>
                            <a:schemeClr val="bg1"/>
                          </a:solidFill>
                        </a:rPr>
                        <a:t>Ionization Energies in kJ/mol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9230" marR="19230" marT="19230" marB="192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1537" marR="61537" marT="30768" marB="30768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1537" marR="61537" marT="30768" marB="30768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1537" marR="61537" marT="30768" marB="30768"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61537" marR="61537" marT="30768" marB="30768"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61537" marR="61537" marT="30768" marB="30768"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61537" marR="61537" marT="30768" marB="30768"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61537" marR="61537" marT="30768" marB="30768"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61537" marR="61537" marT="30768" marB="3076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343"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34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H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1312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34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He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2372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5250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34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Li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520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7297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11810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34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Be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899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1757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14845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21000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34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800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2426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3659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25020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32820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34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1086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2352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4619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6221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37820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47260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34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N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1402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2855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4576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7473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9442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53250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64340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34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O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1314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3388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5296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7467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10987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13320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71320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84070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34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1680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3375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6045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8408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11020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15160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17860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92010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34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Ne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2080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3963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6130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9361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12180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15240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34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Na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496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4563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6913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9541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13350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16600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20113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25666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34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Mg</a:t>
                      </a:r>
                      <a:endParaRPr lang="en-US" sz="1200">
                        <a:solidFill>
                          <a:schemeClr val="bg1"/>
                        </a:solidFill>
                      </a:endParaRP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737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1450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7731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10545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13627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17995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21700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25662</a:t>
                      </a:r>
                    </a:p>
                  </a:txBody>
                  <a:tcPr marL="12820" marR="12820" marT="12820" marB="128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086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b="1" u="sng">
                <a:effectLst/>
              </a:rPr>
              <a:t>Ionization Energies in kJ/mol</a:t>
            </a:r>
            <a:endParaRPr lang="en-US" altLang="en-US" sz="1300" b="1">
              <a:effectLst/>
            </a:endParaRPr>
          </a:p>
          <a:p>
            <a:endParaRPr lang="en-US" alt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7882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/>
              <a:t>IE vs Group Number</a:t>
            </a:r>
          </a:p>
        </p:txBody>
      </p:sp>
      <p:pic>
        <p:nvPicPr>
          <p:cNvPr id="16387" name="Picture 3" descr="msotw9_temp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08063"/>
            <a:ext cx="7391400" cy="556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56650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762000"/>
          </a:xfrm>
          <a:noFill/>
        </p:spPr>
        <p:txBody>
          <a:bodyPr lIns="92075" tIns="46038" rIns="92075" bIns="46038" anchor="t" anchorCtr="1">
            <a:spAutoFit/>
          </a:bodyPr>
          <a:lstStyle/>
          <a:p>
            <a:pPr eaLnBrk="1" hangingPunct="1"/>
            <a:r>
              <a:rPr lang="en-US" altLang="en-US"/>
              <a:t>Elements’ Electron Configuration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763000" cy="55626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 eaLnBrk="1" hangingPunct="1"/>
            <a:r>
              <a:rPr lang="en-US" altLang="en-US" sz="3200" b="1" dirty="0"/>
              <a:t>Elements in same column have similar valence e</a:t>
            </a:r>
            <a:r>
              <a:rPr lang="en-US" altLang="en-US" sz="3200" b="1" baseline="30000" dirty="0"/>
              <a:t>-</a:t>
            </a:r>
            <a:r>
              <a:rPr lang="en-US" altLang="en-US" sz="3200" b="1" dirty="0"/>
              <a:t> configurations</a:t>
            </a:r>
          </a:p>
          <a:p>
            <a:pPr eaLnBrk="1" hangingPunct="1"/>
            <a:r>
              <a:rPr lang="en-US" altLang="en-US" sz="3200" b="1" dirty="0"/>
              <a:t>Explains similarity of chemical properties</a:t>
            </a:r>
          </a:p>
          <a:p>
            <a:pPr lvl="1" eaLnBrk="1" hangingPunct="1"/>
            <a:r>
              <a:rPr lang="en-US" altLang="en-US" sz="3200" b="1" dirty="0"/>
              <a:t>All alkali readily give up s orbital e</a:t>
            </a:r>
            <a:r>
              <a:rPr lang="en-US" altLang="en-US" sz="3200" b="1" baseline="30000" dirty="0"/>
              <a:t>-</a:t>
            </a:r>
            <a:endParaRPr lang="en-US" altLang="en-US" sz="3200" b="1" dirty="0"/>
          </a:p>
          <a:p>
            <a:pPr lvl="1" eaLnBrk="1" hangingPunct="1"/>
            <a:r>
              <a:rPr lang="en-US" altLang="en-US" sz="3200" b="1" dirty="0"/>
              <a:t>Noble gases have filled energy levels, therefore unreactive</a:t>
            </a:r>
          </a:p>
          <a:p>
            <a:pPr lvl="1" eaLnBrk="1" hangingPunct="1"/>
            <a:r>
              <a:rPr lang="en-US" altLang="en-US" sz="3200" b="1" dirty="0"/>
              <a:t>Transition metals are filling the d orbitals, therefore colorful and multi-</a:t>
            </a:r>
            <a:r>
              <a:rPr lang="en-US" altLang="en-US" sz="3200" b="1" dirty="0" err="1"/>
              <a:t>valanced</a:t>
            </a:r>
            <a:r>
              <a:rPr lang="en-US" altLang="en-US" sz="3200" b="1" dirty="0"/>
              <a:t> ions</a:t>
            </a:r>
          </a:p>
          <a:p>
            <a:pPr eaLnBrk="1" hangingPunct="1"/>
            <a:r>
              <a:rPr lang="en-US" altLang="en-US" sz="3200" b="1" dirty="0"/>
              <a:t>Helps explains periodic trends</a:t>
            </a:r>
          </a:p>
          <a:p>
            <a:pPr eaLnBrk="1" hangingPunct="1">
              <a:buFontTx/>
              <a:buNone/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22725246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82296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/>
              <a:t>IE</a:t>
            </a:r>
            <a:r>
              <a:rPr lang="en-US" altLang="en-US" baseline="-25000"/>
              <a:t>1</a:t>
            </a:r>
            <a:r>
              <a:rPr lang="en-US" altLang="en-US"/>
              <a:t> Trends</a:t>
            </a: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1588" y="685800"/>
            <a:ext cx="8837612" cy="4419600"/>
            <a:chOff x="1" y="432"/>
            <a:chExt cx="5567" cy="2784"/>
          </a:xfrm>
        </p:grpSpPr>
        <p:sp>
          <p:nvSpPr>
            <p:cNvPr id="17413" name="Line 5"/>
            <p:cNvSpPr>
              <a:spLocks noChangeShapeType="1"/>
            </p:cNvSpPr>
            <p:nvPr/>
          </p:nvSpPr>
          <p:spPr bwMode="auto">
            <a:xfrm flipV="1">
              <a:off x="288" y="768"/>
              <a:ext cx="5280" cy="24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14" name="Group 6"/>
            <p:cNvGrpSpPr>
              <a:grpSpLocks/>
            </p:cNvGrpSpPr>
            <p:nvPr/>
          </p:nvGrpSpPr>
          <p:grpSpPr bwMode="auto">
            <a:xfrm>
              <a:off x="1" y="671"/>
              <a:ext cx="287" cy="2495"/>
              <a:chOff x="97" y="717"/>
              <a:chExt cx="263" cy="2403"/>
            </a:xfrm>
          </p:grpSpPr>
          <p:sp>
            <p:nvSpPr>
              <p:cNvPr id="17418" name="Line 7"/>
              <p:cNvSpPr>
                <a:spLocks noChangeShapeType="1"/>
              </p:cNvSpPr>
              <p:nvPr/>
            </p:nvSpPr>
            <p:spPr bwMode="auto">
              <a:xfrm flipV="1">
                <a:off x="360" y="720"/>
                <a:ext cx="0" cy="24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" name="Text Box 8"/>
              <p:cNvSpPr txBox="1">
                <a:spLocks noChangeArrowheads="1"/>
              </p:cNvSpPr>
              <p:nvPr/>
            </p:nvSpPr>
            <p:spPr bwMode="auto">
              <a:xfrm rot="-5400000">
                <a:off x="-987" y="1801"/>
                <a:ext cx="2397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000"/>
                  <a:t>Increasing First Ionization Energy</a:t>
                </a:r>
              </a:p>
            </p:txBody>
          </p:sp>
        </p:grpSp>
        <p:grpSp>
          <p:nvGrpSpPr>
            <p:cNvPr id="17415" name="Group 9"/>
            <p:cNvGrpSpPr>
              <a:grpSpLocks/>
            </p:cNvGrpSpPr>
            <p:nvPr/>
          </p:nvGrpSpPr>
          <p:grpSpPr bwMode="auto">
            <a:xfrm>
              <a:off x="240" y="432"/>
              <a:ext cx="5328" cy="250"/>
              <a:chOff x="480" y="462"/>
              <a:chExt cx="5088" cy="250"/>
            </a:xfrm>
          </p:grpSpPr>
          <p:sp>
            <p:nvSpPr>
              <p:cNvPr id="17416" name="Line 10"/>
              <p:cNvSpPr>
                <a:spLocks noChangeShapeType="1"/>
              </p:cNvSpPr>
              <p:nvPr/>
            </p:nvSpPr>
            <p:spPr bwMode="auto">
              <a:xfrm>
                <a:off x="480" y="672"/>
                <a:ext cx="508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" name="Text Box 11"/>
              <p:cNvSpPr txBox="1">
                <a:spLocks noChangeArrowheads="1"/>
              </p:cNvSpPr>
              <p:nvPr/>
            </p:nvSpPr>
            <p:spPr bwMode="auto">
              <a:xfrm>
                <a:off x="1742" y="462"/>
                <a:ext cx="237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000"/>
                  <a:t>Increasing First Ionization Energy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10098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/>
              <a:t>Electronegativity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991600" cy="2895600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en-US" altLang="en-US" sz="3600" b="1" dirty="0">
                <a:solidFill>
                  <a:schemeClr val="tx2"/>
                </a:solidFill>
                <a:cs typeface="Times New Roman" panose="02020603050405020304" pitchFamily="18" charset="0"/>
              </a:rPr>
              <a:t>Relative tendency of an atom to attract e</a:t>
            </a:r>
            <a:r>
              <a:rPr lang="en-US" altLang="en-US" sz="3600" b="1" baseline="30000" dirty="0">
                <a:solidFill>
                  <a:schemeClr val="tx2"/>
                </a:solidFill>
                <a:cs typeface="Times New Roman" panose="02020603050405020304" pitchFamily="18" charset="0"/>
              </a:rPr>
              <a:t>-</a:t>
            </a:r>
            <a:r>
              <a:rPr lang="en-US" altLang="en-US" sz="3600" b="1" dirty="0">
                <a:solidFill>
                  <a:schemeClr val="tx2"/>
                </a:solidFill>
                <a:cs typeface="Times New Roman" panose="02020603050405020304" pitchFamily="18" charset="0"/>
              </a:rPr>
              <a:t>s to itself when chemically combined with another atom</a:t>
            </a:r>
          </a:p>
          <a:p>
            <a:pPr eaLnBrk="1" hangingPunct="1">
              <a:buFontTx/>
              <a:buNone/>
            </a:pPr>
            <a:endParaRPr lang="en-US" altLang="en-US" sz="36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3600" b="1" dirty="0">
                <a:cs typeface="Times New Roman" panose="02020603050405020304" pitchFamily="18" charset="0"/>
              </a:rPr>
              <a:t>       Na &lt; B &lt; S &lt; F 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4876800" y="3505200"/>
            <a:ext cx="2667000" cy="0"/>
          </a:xfrm>
          <a:prstGeom prst="line">
            <a:avLst/>
          </a:prstGeom>
          <a:noFill/>
          <a:ln w="101600">
            <a:solidFill>
              <a:schemeClr val="tx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b" anchorCtr="1">
            <a:spAutoFit/>
          </a:bodyPr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rot="-5400000">
            <a:off x="3390900" y="4686300"/>
            <a:ext cx="2667000" cy="0"/>
          </a:xfrm>
          <a:prstGeom prst="line">
            <a:avLst/>
          </a:prstGeom>
          <a:noFill/>
          <a:ln w="101600">
            <a:solidFill>
              <a:schemeClr val="tx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b" anchorCtr="1">
            <a:spAutoFit/>
          </a:bodyPr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rot="-5400000">
            <a:off x="4914900" y="3543300"/>
            <a:ext cx="2362200" cy="2590800"/>
          </a:xfrm>
          <a:prstGeom prst="line">
            <a:avLst/>
          </a:prstGeom>
          <a:noFill/>
          <a:ln w="101600">
            <a:solidFill>
              <a:schemeClr val="tx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b" anchorCtr="1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430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 Values</a:t>
            </a:r>
          </a:p>
        </p:txBody>
      </p:sp>
      <p:pic>
        <p:nvPicPr>
          <p:cNvPr id="19459" name="Picture 3" descr="msotw9_temp0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" t="3555" r="2170"/>
          <a:stretch>
            <a:fillRect/>
          </a:stretch>
        </p:blipFill>
        <p:spPr bwMode="auto">
          <a:xfrm>
            <a:off x="0" y="1524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74349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/>
              <a:t>Summary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2362200" cy="1905000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b="0" dirty="0" err="1"/>
              <a:t>Z</a:t>
            </a:r>
            <a:r>
              <a:rPr lang="en-US" b="0" baseline="-25000" dirty="0" err="1"/>
              <a:t>eff</a:t>
            </a:r>
            <a:endParaRPr lang="en-US" b="0" baseline="-25000" dirty="0"/>
          </a:p>
          <a:p>
            <a:pPr>
              <a:buFont typeface="Monotype Sorts" pitchFamily="2" charset="2"/>
              <a:buNone/>
              <a:defRPr/>
            </a:pPr>
            <a:r>
              <a:rPr lang="en-US" b="0" dirty="0"/>
              <a:t>IE, EA*, EN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b="0" dirty="0"/>
              <a:t>Radii</a:t>
            </a:r>
          </a:p>
        </p:txBody>
      </p:sp>
      <p:sp>
        <p:nvSpPr>
          <p:cNvPr id="358404" name="Line 4"/>
          <p:cNvSpPr>
            <a:spLocks noChangeShapeType="1"/>
          </p:cNvSpPr>
          <p:nvPr/>
        </p:nvSpPr>
        <p:spPr bwMode="auto">
          <a:xfrm flipV="1">
            <a:off x="1676400" y="1524000"/>
            <a:ext cx="4419600" cy="0"/>
          </a:xfrm>
          <a:prstGeom prst="line">
            <a:avLst/>
          </a:prstGeom>
          <a:noFill/>
          <a:ln w="101600">
            <a:solidFill>
              <a:schemeClr val="hlink"/>
            </a:solidFill>
            <a:round/>
            <a:headEnd/>
            <a:tailEnd type="triangle" w="lg" len="med"/>
          </a:ln>
          <a:effectLst/>
        </p:spPr>
        <p:txBody>
          <a:bodyPr lIns="92075" tIns="46038" rIns="92075" bIns="46038" anchor="b" anchorCtr="1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58405" name="Line 5"/>
          <p:cNvSpPr>
            <a:spLocks noChangeShapeType="1"/>
          </p:cNvSpPr>
          <p:nvPr/>
        </p:nvSpPr>
        <p:spPr bwMode="auto">
          <a:xfrm flipV="1">
            <a:off x="2971800" y="2209800"/>
            <a:ext cx="3048000" cy="0"/>
          </a:xfrm>
          <a:prstGeom prst="line">
            <a:avLst/>
          </a:prstGeom>
          <a:noFill/>
          <a:ln w="101600">
            <a:solidFill>
              <a:schemeClr val="tx2"/>
            </a:solidFill>
            <a:round/>
            <a:headEnd/>
            <a:tailEnd type="triangle" w="lg" len="med"/>
          </a:ln>
          <a:effectLst/>
        </p:spPr>
        <p:txBody>
          <a:bodyPr lIns="92075" tIns="46038" rIns="92075" bIns="46038" anchor="b" anchorCtr="1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58406" name="Line 6"/>
          <p:cNvSpPr>
            <a:spLocks noChangeShapeType="1"/>
          </p:cNvSpPr>
          <p:nvPr/>
        </p:nvSpPr>
        <p:spPr bwMode="auto">
          <a:xfrm rot="10800000" flipV="1">
            <a:off x="2057400" y="2819400"/>
            <a:ext cx="3962400" cy="0"/>
          </a:xfrm>
          <a:prstGeom prst="line">
            <a:avLst/>
          </a:prstGeom>
          <a:noFill/>
          <a:ln w="101600">
            <a:solidFill>
              <a:schemeClr val="tx2"/>
            </a:solidFill>
            <a:round/>
            <a:headEnd/>
            <a:tailEnd type="triangle" w="lg" len="med"/>
          </a:ln>
          <a:effectLst/>
        </p:spPr>
        <p:txBody>
          <a:bodyPr lIns="92075" tIns="46038" rIns="92075" bIns="46038" anchor="b" anchorCtr="1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58407" name="Rectangle 7"/>
          <p:cNvSpPr>
            <a:spLocks noChangeArrowheads="1"/>
          </p:cNvSpPr>
          <p:nvPr/>
        </p:nvSpPr>
        <p:spPr bwMode="auto">
          <a:xfrm>
            <a:off x="2362200" y="3276600"/>
            <a:ext cx="1295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d</a:t>
            </a:r>
            <a:endParaRPr lang="en-US" sz="3200" baseline="-25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58408" name="Rectangle 8"/>
          <p:cNvSpPr>
            <a:spLocks noChangeArrowheads="1"/>
          </p:cNvSpPr>
          <p:nvPr/>
        </p:nvSpPr>
        <p:spPr bwMode="auto">
          <a:xfrm>
            <a:off x="4114800" y="3352800"/>
            <a:ext cx="236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IE, EA*, EN</a:t>
            </a:r>
          </a:p>
        </p:txBody>
      </p:sp>
      <p:sp>
        <p:nvSpPr>
          <p:cNvPr id="358409" name="Rectangle 9"/>
          <p:cNvSpPr>
            <a:spLocks noChangeArrowheads="1"/>
          </p:cNvSpPr>
          <p:nvPr/>
        </p:nvSpPr>
        <p:spPr bwMode="auto">
          <a:xfrm>
            <a:off x="7239000" y="3352800"/>
            <a:ext cx="1219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Radii</a:t>
            </a:r>
          </a:p>
        </p:txBody>
      </p:sp>
      <p:sp>
        <p:nvSpPr>
          <p:cNvPr id="358410" name="Line 10"/>
          <p:cNvSpPr>
            <a:spLocks noChangeShapeType="1"/>
          </p:cNvSpPr>
          <p:nvPr/>
        </p:nvSpPr>
        <p:spPr bwMode="auto">
          <a:xfrm rot="16200000">
            <a:off x="3848100" y="5219700"/>
            <a:ext cx="2667000" cy="0"/>
          </a:xfrm>
          <a:prstGeom prst="line">
            <a:avLst/>
          </a:prstGeom>
          <a:noFill/>
          <a:ln w="101600">
            <a:solidFill>
              <a:schemeClr val="tx2"/>
            </a:solidFill>
            <a:round/>
            <a:headEnd/>
            <a:tailEnd type="triangle" w="lg" len="med"/>
          </a:ln>
          <a:effectLst/>
        </p:spPr>
        <p:txBody>
          <a:bodyPr lIns="92075" tIns="46038" rIns="92075" bIns="46038" anchor="b" anchorCtr="1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58411" name="Rectangle 11"/>
          <p:cNvSpPr>
            <a:spLocks noChangeArrowheads="1"/>
          </p:cNvSpPr>
          <p:nvPr/>
        </p:nvSpPr>
        <p:spPr bwMode="auto">
          <a:xfrm>
            <a:off x="3352800" y="7620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Across a row</a:t>
            </a:r>
          </a:p>
        </p:txBody>
      </p:sp>
      <p:sp>
        <p:nvSpPr>
          <p:cNvPr id="358412" name="Rectangle 12"/>
          <p:cNvSpPr>
            <a:spLocks noChangeArrowheads="1"/>
          </p:cNvSpPr>
          <p:nvPr/>
        </p:nvSpPr>
        <p:spPr bwMode="auto">
          <a:xfrm>
            <a:off x="533400" y="3581400"/>
            <a:ext cx="152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Down a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Group</a:t>
            </a:r>
          </a:p>
        </p:txBody>
      </p:sp>
      <p:sp>
        <p:nvSpPr>
          <p:cNvPr id="358413" name="Rectangle 13"/>
          <p:cNvSpPr>
            <a:spLocks noChangeArrowheads="1"/>
          </p:cNvSpPr>
          <p:nvPr/>
        </p:nvSpPr>
        <p:spPr bwMode="auto">
          <a:xfrm>
            <a:off x="228600" y="26670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_____________________________________</a:t>
            </a:r>
          </a:p>
        </p:txBody>
      </p:sp>
      <p:sp>
        <p:nvSpPr>
          <p:cNvPr id="358414" name="Line 14"/>
          <p:cNvSpPr>
            <a:spLocks noChangeShapeType="1"/>
          </p:cNvSpPr>
          <p:nvPr/>
        </p:nvSpPr>
        <p:spPr bwMode="auto">
          <a:xfrm rot="5400000">
            <a:off x="1638300" y="5219700"/>
            <a:ext cx="2667000" cy="0"/>
          </a:xfrm>
          <a:prstGeom prst="line">
            <a:avLst/>
          </a:prstGeom>
          <a:noFill/>
          <a:ln w="101600">
            <a:solidFill>
              <a:schemeClr val="hlink"/>
            </a:solidFill>
            <a:round/>
            <a:headEnd/>
            <a:tailEnd type="triangle" w="lg" len="med"/>
          </a:ln>
          <a:effectLst/>
        </p:spPr>
        <p:txBody>
          <a:bodyPr lIns="92075" tIns="46038" rIns="92075" bIns="46038" anchor="b" anchorCtr="1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58415" name="Line 15"/>
          <p:cNvSpPr>
            <a:spLocks noChangeShapeType="1"/>
          </p:cNvSpPr>
          <p:nvPr/>
        </p:nvSpPr>
        <p:spPr bwMode="auto">
          <a:xfrm rot="5400000">
            <a:off x="6515100" y="5219700"/>
            <a:ext cx="2667000" cy="0"/>
          </a:xfrm>
          <a:prstGeom prst="line">
            <a:avLst/>
          </a:prstGeom>
          <a:noFill/>
          <a:ln w="101600">
            <a:solidFill>
              <a:schemeClr val="tx2"/>
            </a:solidFill>
            <a:round/>
            <a:headEnd/>
            <a:tailEnd type="triangle" w="lg" len="med"/>
          </a:ln>
          <a:effectLst/>
        </p:spPr>
        <p:txBody>
          <a:bodyPr lIns="92075" tIns="46038" rIns="92075" bIns="46038" anchor="b" anchorCtr="1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38100" y="641032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*Did not discuss 17-18</a:t>
            </a:r>
          </a:p>
        </p:txBody>
      </p:sp>
    </p:spTree>
    <p:extLst>
      <p:ext uri="{BB962C8B-B14F-4D97-AF65-F5344CB8AC3E}">
        <p14:creationId xmlns:p14="http://schemas.microsoft.com/office/powerpoint/2010/main" val="2379217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Text Box 1027"/>
          <p:cNvSpPr txBox="1">
            <a:spLocks noChangeArrowheads="1"/>
          </p:cNvSpPr>
          <p:nvPr/>
        </p:nvSpPr>
        <p:spPr bwMode="auto">
          <a:xfrm>
            <a:off x="304800" y="1676400"/>
            <a:ext cx="1820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Na:  [Ne]3s</a:t>
            </a:r>
            <a:r>
              <a:rPr lang="en-US" altLang="en-US" sz="2400" baseline="30000"/>
              <a:t>1</a:t>
            </a:r>
            <a:endParaRPr lang="en-US" altLang="en-US" sz="2400"/>
          </a:p>
        </p:txBody>
      </p:sp>
      <p:sp>
        <p:nvSpPr>
          <p:cNvPr id="307204" name="Text Box 1028"/>
          <p:cNvSpPr txBox="1">
            <a:spLocks noChangeArrowheads="1"/>
          </p:cNvSpPr>
          <p:nvPr/>
        </p:nvSpPr>
        <p:spPr bwMode="auto">
          <a:xfrm>
            <a:off x="2819400" y="1625600"/>
            <a:ext cx="1541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Na</a:t>
            </a:r>
            <a:r>
              <a:rPr lang="en-US" altLang="en-US" sz="2800" baseline="30000"/>
              <a:t>+</a:t>
            </a:r>
            <a:r>
              <a:rPr lang="en-US" altLang="en-US" sz="2800"/>
              <a:t>:</a:t>
            </a:r>
            <a:r>
              <a:rPr lang="en-US" altLang="en-US" sz="2400"/>
              <a:t>  [Ne]</a:t>
            </a:r>
          </a:p>
        </p:txBody>
      </p:sp>
      <p:sp>
        <p:nvSpPr>
          <p:cNvPr id="307205" name="Text Box 1029"/>
          <p:cNvSpPr txBox="1">
            <a:spLocks noChangeArrowheads="1"/>
          </p:cNvSpPr>
          <p:nvPr/>
        </p:nvSpPr>
        <p:spPr bwMode="auto">
          <a:xfrm>
            <a:off x="304800" y="2247900"/>
            <a:ext cx="1735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Ca:  [Ar]4s</a:t>
            </a:r>
            <a:r>
              <a:rPr lang="en-US" altLang="en-US" sz="2400" baseline="30000"/>
              <a:t>2</a:t>
            </a:r>
            <a:endParaRPr lang="en-US" altLang="en-US" sz="2400"/>
          </a:p>
        </p:txBody>
      </p:sp>
      <p:sp>
        <p:nvSpPr>
          <p:cNvPr id="307206" name="Text Box 1030"/>
          <p:cNvSpPr txBox="1">
            <a:spLocks noChangeArrowheads="1"/>
          </p:cNvSpPr>
          <p:nvPr/>
        </p:nvSpPr>
        <p:spPr bwMode="auto">
          <a:xfrm>
            <a:off x="2692400" y="2197100"/>
            <a:ext cx="1590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Ca</a:t>
            </a:r>
            <a:r>
              <a:rPr lang="en-US" altLang="en-US" sz="2800" baseline="30000"/>
              <a:t>2+</a:t>
            </a:r>
            <a:r>
              <a:rPr lang="en-US" altLang="en-US" sz="2800"/>
              <a:t>:</a:t>
            </a:r>
            <a:r>
              <a:rPr lang="en-US" altLang="en-US" sz="2400"/>
              <a:t>  [Ar]</a:t>
            </a:r>
          </a:p>
        </p:txBody>
      </p:sp>
      <p:sp>
        <p:nvSpPr>
          <p:cNvPr id="307207" name="Text Box 1031"/>
          <p:cNvSpPr txBox="1">
            <a:spLocks noChangeArrowheads="1"/>
          </p:cNvSpPr>
          <p:nvPr/>
        </p:nvSpPr>
        <p:spPr bwMode="auto">
          <a:xfrm>
            <a:off x="304800" y="2819400"/>
            <a:ext cx="2154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Al:  [Ne]3s</a:t>
            </a:r>
            <a:r>
              <a:rPr lang="en-US" altLang="en-US" sz="2400" baseline="30000"/>
              <a:t>2</a:t>
            </a:r>
            <a:r>
              <a:rPr lang="en-US" altLang="en-US" sz="2400"/>
              <a:t>3p</a:t>
            </a:r>
            <a:r>
              <a:rPr lang="en-US" altLang="en-US" sz="2400" baseline="30000"/>
              <a:t>1</a:t>
            </a:r>
            <a:endParaRPr lang="en-US" altLang="en-US" sz="2400"/>
          </a:p>
        </p:txBody>
      </p:sp>
      <p:sp>
        <p:nvSpPr>
          <p:cNvPr id="307208" name="Text Box 1032"/>
          <p:cNvSpPr txBox="1">
            <a:spLocks noChangeArrowheads="1"/>
          </p:cNvSpPr>
          <p:nvPr/>
        </p:nvSpPr>
        <p:spPr bwMode="auto">
          <a:xfrm>
            <a:off x="2794000" y="2768600"/>
            <a:ext cx="1557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Al</a:t>
            </a:r>
            <a:r>
              <a:rPr lang="en-US" altLang="en-US" sz="2800" baseline="30000"/>
              <a:t>3+</a:t>
            </a:r>
            <a:r>
              <a:rPr lang="en-US" altLang="en-US" sz="2800"/>
              <a:t>:</a:t>
            </a:r>
            <a:r>
              <a:rPr lang="en-US" altLang="en-US" sz="2400"/>
              <a:t>  [Ne]</a:t>
            </a:r>
          </a:p>
        </p:txBody>
      </p:sp>
      <p:sp>
        <p:nvSpPr>
          <p:cNvPr id="307209" name="Text Box 1033"/>
          <p:cNvSpPr txBox="1">
            <a:spLocks noChangeArrowheads="1"/>
          </p:cNvSpPr>
          <p:nvPr/>
        </p:nvSpPr>
        <p:spPr bwMode="auto">
          <a:xfrm>
            <a:off x="4724400" y="1752600"/>
            <a:ext cx="4038600" cy="12446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Metals lose electrons so that cation has a noble-gas outer electron configuration.</a:t>
            </a:r>
          </a:p>
        </p:txBody>
      </p:sp>
      <p:sp>
        <p:nvSpPr>
          <p:cNvPr id="307210" name="Text Box 1034"/>
          <p:cNvSpPr txBox="1">
            <a:spLocks noChangeArrowheads="1"/>
          </p:cNvSpPr>
          <p:nvPr/>
        </p:nvSpPr>
        <p:spPr bwMode="auto">
          <a:xfrm>
            <a:off x="3657600" y="3924300"/>
            <a:ext cx="100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H  1s</a:t>
            </a:r>
            <a:r>
              <a:rPr lang="en-US" altLang="en-US" sz="2400" baseline="30000"/>
              <a:t>1</a:t>
            </a:r>
            <a:endParaRPr lang="en-US" altLang="en-US" sz="2400"/>
          </a:p>
        </p:txBody>
      </p:sp>
      <p:sp>
        <p:nvSpPr>
          <p:cNvPr id="307211" name="Text Box 1035"/>
          <p:cNvSpPr txBox="1">
            <a:spLocks noChangeArrowheads="1"/>
          </p:cNvSpPr>
          <p:nvPr/>
        </p:nvSpPr>
        <p:spPr bwMode="auto">
          <a:xfrm>
            <a:off x="5715000" y="3924300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H</a:t>
            </a:r>
            <a:r>
              <a:rPr lang="en-US" altLang="en-US" sz="2800" baseline="30000"/>
              <a:t>-</a:t>
            </a:r>
            <a:r>
              <a:rPr lang="en-US" altLang="en-US" sz="2400"/>
              <a:t>  1s</a:t>
            </a:r>
            <a:r>
              <a:rPr lang="en-US" altLang="en-US" sz="2400" baseline="30000"/>
              <a:t>2</a:t>
            </a:r>
            <a:r>
              <a:rPr lang="en-US" altLang="en-US" sz="2400"/>
              <a:t> or [He]</a:t>
            </a:r>
          </a:p>
        </p:txBody>
      </p:sp>
      <p:sp>
        <p:nvSpPr>
          <p:cNvPr id="307212" name="Text Box 1036"/>
          <p:cNvSpPr txBox="1">
            <a:spLocks noChangeArrowheads="1"/>
          </p:cNvSpPr>
          <p:nvPr/>
        </p:nvSpPr>
        <p:spPr bwMode="auto">
          <a:xfrm>
            <a:off x="3657600" y="4546600"/>
            <a:ext cx="186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F  1s</a:t>
            </a:r>
            <a:r>
              <a:rPr lang="en-US" altLang="en-US" sz="2400" baseline="30000"/>
              <a:t>2</a:t>
            </a:r>
            <a:r>
              <a:rPr lang="en-US" altLang="en-US" sz="2400"/>
              <a:t>2s</a:t>
            </a:r>
            <a:r>
              <a:rPr lang="en-US" altLang="en-US" sz="2400" baseline="30000"/>
              <a:t>2</a:t>
            </a:r>
            <a:r>
              <a:rPr lang="en-US" altLang="en-US" sz="2400"/>
              <a:t>2p</a:t>
            </a:r>
            <a:r>
              <a:rPr lang="en-US" altLang="en-US" sz="2400" baseline="30000"/>
              <a:t>5</a:t>
            </a:r>
            <a:endParaRPr lang="en-US" altLang="en-US" sz="2400"/>
          </a:p>
        </p:txBody>
      </p:sp>
      <p:sp>
        <p:nvSpPr>
          <p:cNvPr id="307213" name="Text Box 1037"/>
          <p:cNvSpPr txBox="1">
            <a:spLocks noChangeArrowheads="1"/>
          </p:cNvSpPr>
          <p:nvPr/>
        </p:nvSpPr>
        <p:spPr bwMode="auto">
          <a:xfrm>
            <a:off x="5715000" y="4546600"/>
            <a:ext cx="3140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F</a:t>
            </a:r>
            <a:r>
              <a:rPr lang="en-US" altLang="en-US" sz="2800" baseline="30000"/>
              <a:t>-</a:t>
            </a:r>
            <a:r>
              <a:rPr lang="en-US" altLang="en-US" sz="2400"/>
              <a:t>  1s</a:t>
            </a:r>
            <a:r>
              <a:rPr lang="en-US" altLang="en-US" sz="2400" baseline="30000"/>
              <a:t>2</a:t>
            </a:r>
            <a:r>
              <a:rPr lang="en-US" altLang="en-US" sz="2400"/>
              <a:t>2s</a:t>
            </a:r>
            <a:r>
              <a:rPr lang="en-US" altLang="en-US" sz="2400" baseline="30000"/>
              <a:t>2</a:t>
            </a:r>
            <a:r>
              <a:rPr lang="en-US" altLang="en-US" sz="2400"/>
              <a:t>2p</a:t>
            </a:r>
            <a:r>
              <a:rPr lang="en-US" altLang="en-US" sz="2400" baseline="30000"/>
              <a:t>6</a:t>
            </a:r>
            <a:r>
              <a:rPr lang="en-US" altLang="en-US" sz="2400"/>
              <a:t>  or  [Ne]</a:t>
            </a:r>
          </a:p>
        </p:txBody>
      </p:sp>
      <p:sp>
        <p:nvSpPr>
          <p:cNvPr id="307214" name="Text Box 1038"/>
          <p:cNvSpPr txBox="1">
            <a:spLocks noChangeArrowheads="1"/>
          </p:cNvSpPr>
          <p:nvPr/>
        </p:nvSpPr>
        <p:spPr bwMode="auto">
          <a:xfrm>
            <a:off x="3657600" y="5168900"/>
            <a:ext cx="191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O  1s</a:t>
            </a:r>
            <a:r>
              <a:rPr lang="en-US" altLang="en-US" sz="2400" baseline="30000"/>
              <a:t>2</a:t>
            </a:r>
            <a:r>
              <a:rPr lang="en-US" altLang="en-US" sz="2400"/>
              <a:t>2s</a:t>
            </a:r>
            <a:r>
              <a:rPr lang="en-US" altLang="en-US" sz="2400" baseline="30000"/>
              <a:t>2</a:t>
            </a:r>
            <a:r>
              <a:rPr lang="en-US" altLang="en-US" sz="2400"/>
              <a:t>2p</a:t>
            </a:r>
            <a:r>
              <a:rPr lang="en-US" altLang="en-US" sz="2400" baseline="30000"/>
              <a:t>4</a:t>
            </a:r>
            <a:endParaRPr lang="en-US" altLang="en-US" sz="2400"/>
          </a:p>
        </p:txBody>
      </p:sp>
      <p:sp>
        <p:nvSpPr>
          <p:cNvPr id="307215" name="Text Box 1039"/>
          <p:cNvSpPr txBox="1">
            <a:spLocks noChangeArrowheads="1"/>
          </p:cNvSpPr>
          <p:nvPr/>
        </p:nvSpPr>
        <p:spPr bwMode="auto">
          <a:xfrm>
            <a:off x="5715000" y="5168900"/>
            <a:ext cx="344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O</a:t>
            </a:r>
            <a:r>
              <a:rPr lang="en-US" altLang="en-US" sz="2800" baseline="30000"/>
              <a:t>2-</a:t>
            </a:r>
            <a:r>
              <a:rPr lang="en-US" altLang="en-US" sz="2400"/>
              <a:t>  1s</a:t>
            </a:r>
            <a:r>
              <a:rPr lang="en-US" altLang="en-US" sz="2400" baseline="30000"/>
              <a:t>2</a:t>
            </a:r>
            <a:r>
              <a:rPr lang="en-US" altLang="en-US" sz="2400"/>
              <a:t>2s</a:t>
            </a:r>
            <a:r>
              <a:rPr lang="en-US" altLang="en-US" sz="2400" baseline="30000"/>
              <a:t>2</a:t>
            </a:r>
            <a:r>
              <a:rPr lang="en-US" altLang="en-US" sz="2400"/>
              <a:t>2p</a:t>
            </a:r>
            <a:r>
              <a:rPr lang="en-US" altLang="en-US" sz="2400" baseline="30000"/>
              <a:t>6</a:t>
            </a:r>
            <a:r>
              <a:rPr lang="en-US" altLang="en-US" sz="2400"/>
              <a:t> or [Ne]</a:t>
            </a:r>
          </a:p>
        </p:txBody>
      </p:sp>
      <p:sp>
        <p:nvSpPr>
          <p:cNvPr id="307216" name="Text Box 1040"/>
          <p:cNvSpPr txBox="1">
            <a:spLocks noChangeArrowheads="1"/>
          </p:cNvSpPr>
          <p:nvPr/>
        </p:nvSpPr>
        <p:spPr bwMode="auto">
          <a:xfrm>
            <a:off x="3657600" y="5791200"/>
            <a:ext cx="189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N  1s</a:t>
            </a:r>
            <a:r>
              <a:rPr lang="en-US" altLang="en-US" sz="2400" baseline="30000"/>
              <a:t>2</a:t>
            </a:r>
            <a:r>
              <a:rPr lang="en-US" altLang="en-US" sz="2400"/>
              <a:t>2s</a:t>
            </a:r>
            <a:r>
              <a:rPr lang="en-US" altLang="en-US" sz="2400" baseline="30000"/>
              <a:t>2</a:t>
            </a:r>
            <a:r>
              <a:rPr lang="en-US" altLang="en-US" sz="2400"/>
              <a:t>2p</a:t>
            </a:r>
            <a:r>
              <a:rPr lang="en-US" altLang="en-US" sz="2400" baseline="30000"/>
              <a:t>3</a:t>
            </a:r>
            <a:endParaRPr lang="en-US" altLang="en-US" sz="2400"/>
          </a:p>
        </p:txBody>
      </p:sp>
      <p:sp>
        <p:nvSpPr>
          <p:cNvPr id="307217" name="Text Box 1041"/>
          <p:cNvSpPr txBox="1">
            <a:spLocks noChangeArrowheads="1"/>
          </p:cNvSpPr>
          <p:nvPr/>
        </p:nvSpPr>
        <p:spPr bwMode="auto">
          <a:xfrm>
            <a:off x="5715000" y="5791200"/>
            <a:ext cx="344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N</a:t>
            </a:r>
            <a:r>
              <a:rPr lang="en-US" altLang="en-US" sz="2800" baseline="30000"/>
              <a:t>3-</a:t>
            </a:r>
            <a:r>
              <a:rPr lang="en-US" altLang="en-US" sz="2400"/>
              <a:t>  1s</a:t>
            </a:r>
            <a:r>
              <a:rPr lang="en-US" altLang="en-US" sz="2400" baseline="30000"/>
              <a:t>2</a:t>
            </a:r>
            <a:r>
              <a:rPr lang="en-US" altLang="en-US" sz="2400"/>
              <a:t>2s</a:t>
            </a:r>
            <a:r>
              <a:rPr lang="en-US" altLang="en-US" sz="2400" baseline="30000"/>
              <a:t>2</a:t>
            </a:r>
            <a:r>
              <a:rPr lang="en-US" altLang="en-US" sz="2400"/>
              <a:t>2p</a:t>
            </a:r>
            <a:r>
              <a:rPr lang="en-US" altLang="en-US" sz="2400" baseline="30000"/>
              <a:t>6</a:t>
            </a:r>
            <a:r>
              <a:rPr lang="en-US" altLang="en-US" sz="2400"/>
              <a:t> or [Ne]</a:t>
            </a:r>
          </a:p>
        </p:txBody>
      </p:sp>
      <p:sp>
        <p:nvSpPr>
          <p:cNvPr id="307218" name="Text Box 1042"/>
          <p:cNvSpPr txBox="1">
            <a:spLocks noChangeArrowheads="1"/>
          </p:cNvSpPr>
          <p:nvPr/>
        </p:nvSpPr>
        <p:spPr bwMode="auto">
          <a:xfrm>
            <a:off x="152400" y="3886200"/>
            <a:ext cx="3429000" cy="160972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Non-metals gain electrons so that anion has a noble-gas outer electron configuration.</a:t>
            </a:r>
          </a:p>
        </p:txBody>
      </p:sp>
      <p:sp>
        <p:nvSpPr>
          <p:cNvPr id="307242" name="Text Box 1066"/>
          <p:cNvSpPr txBox="1">
            <a:spLocks noChangeArrowheads="1"/>
          </p:cNvSpPr>
          <p:nvPr/>
        </p:nvSpPr>
        <p:spPr bwMode="auto">
          <a:xfrm>
            <a:off x="1066800" y="6248400"/>
            <a:ext cx="678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Na</a:t>
            </a:r>
            <a:r>
              <a:rPr lang="en-US" altLang="en-US" sz="2800" baseline="30000"/>
              <a:t>+</a:t>
            </a:r>
            <a:r>
              <a:rPr lang="en-US" altLang="en-US" sz="2800"/>
              <a:t>, </a:t>
            </a:r>
            <a:r>
              <a:rPr lang="en-US" altLang="en-US" sz="2400"/>
              <a:t> Al</a:t>
            </a:r>
            <a:r>
              <a:rPr lang="en-US" altLang="en-US" sz="2800" baseline="30000"/>
              <a:t>3+</a:t>
            </a:r>
            <a:r>
              <a:rPr lang="en-US" altLang="en-US" sz="2800"/>
              <a:t>, </a:t>
            </a:r>
            <a:r>
              <a:rPr lang="en-US" altLang="en-US" sz="2400"/>
              <a:t>F</a:t>
            </a:r>
            <a:r>
              <a:rPr lang="en-US" altLang="en-US" sz="2400" baseline="30000"/>
              <a:t>-</a:t>
            </a:r>
            <a:r>
              <a:rPr lang="en-US" altLang="en-US" sz="2400"/>
              <a:t>, O</a:t>
            </a:r>
            <a:r>
              <a:rPr lang="en-US" altLang="en-US" sz="2800" baseline="30000"/>
              <a:t>2-</a:t>
            </a:r>
            <a:r>
              <a:rPr lang="en-US" altLang="en-US" sz="2400"/>
              <a:t>, N</a:t>
            </a:r>
            <a:r>
              <a:rPr lang="en-US" altLang="en-US" sz="2800" baseline="30000"/>
              <a:t>3-</a:t>
            </a:r>
            <a:r>
              <a:rPr lang="en-US" altLang="en-US" sz="2400"/>
              <a:t>, are isoelectronic with Ne</a:t>
            </a:r>
          </a:p>
        </p:txBody>
      </p:sp>
      <p:sp>
        <p:nvSpPr>
          <p:cNvPr id="10259" name="Rectangle 1067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762000"/>
          </a:xfrm>
        </p:spPr>
        <p:txBody>
          <a:bodyPr/>
          <a:lstStyle/>
          <a:p>
            <a:r>
              <a:rPr lang="en-US" altLang="en-US"/>
              <a:t>e</a:t>
            </a:r>
            <a:r>
              <a:rPr lang="en-US" altLang="en-US" baseline="30000"/>
              <a:t>-</a:t>
            </a:r>
            <a:r>
              <a:rPr lang="en-US" altLang="en-US"/>
              <a:t> Configurations of Anions &amp; Cations</a:t>
            </a:r>
          </a:p>
        </p:txBody>
      </p:sp>
    </p:spTree>
    <p:extLst>
      <p:ext uri="{BB962C8B-B14F-4D97-AF65-F5344CB8AC3E}">
        <p14:creationId xmlns:p14="http://schemas.microsoft.com/office/powerpoint/2010/main" val="79321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7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7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 autoUpdateAnimBg="0"/>
      <p:bldP spid="307204" grpId="0" autoUpdateAnimBg="0"/>
      <p:bldP spid="307205" grpId="0" autoUpdateAnimBg="0"/>
      <p:bldP spid="307206" grpId="0" autoUpdateAnimBg="0"/>
      <p:bldP spid="307207" grpId="0" autoUpdateAnimBg="0"/>
      <p:bldP spid="307208" grpId="0" autoUpdateAnimBg="0"/>
      <p:bldP spid="307209" grpId="0" animBg="1" autoUpdateAnimBg="0"/>
      <p:bldP spid="307210" grpId="0" autoUpdateAnimBg="0"/>
      <p:bldP spid="307211" grpId="0" autoUpdateAnimBg="0"/>
      <p:bldP spid="307212" grpId="0" autoUpdateAnimBg="0"/>
      <p:bldP spid="307213" grpId="0" autoUpdateAnimBg="0"/>
      <p:bldP spid="307214" grpId="0" autoUpdateAnimBg="0"/>
      <p:bldP spid="307215" grpId="0" autoUpdateAnimBg="0"/>
      <p:bldP spid="307216" grpId="0" autoUpdateAnimBg="0"/>
      <p:bldP spid="307217" grpId="0" autoUpdateAnimBg="0"/>
      <p:bldP spid="307218" grpId="0" animBg="1" autoUpdateAnimBg="0"/>
      <p:bldP spid="30724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28"/>
          <p:cNvSpPr txBox="1">
            <a:spLocks noChangeArrowheads="1"/>
          </p:cNvSpPr>
          <p:nvPr/>
        </p:nvSpPr>
        <p:spPr bwMode="auto">
          <a:xfrm>
            <a:off x="381000" y="685800"/>
            <a:ext cx="8534400" cy="143033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For cations of transition and other metals</a:t>
            </a:r>
          </a:p>
          <a:p>
            <a:pPr eaLnBrk="1" hangingPunct="1"/>
            <a:r>
              <a:rPr lang="en-US" altLang="en-US" sz="2800"/>
              <a:t>e</a:t>
            </a:r>
            <a:r>
              <a:rPr lang="en-US" altLang="en-US" sz="2800" baseline="30000"/>
              <a:t>-</a:t>
            </a:r>
            <a:r>
              <a:rPr lang="en-US" altLang="en-US" sz="2800"/>
              <a:t>s removed in following order</a:t>
            </a:r>
          </a:p>
          <a:p>
            <a:pPr eaLnBrk="1" hangingPunct="1"/>
            <a:r>
              <a:rPr lang="en-US" altLang="en-US" sz="2800" i="1"/>
              <a:t>np &gt; ns &gt; (n – 1)d orbitals</a:t>
            </a:r>
          </a:p>
        </p:txBody>
      </p:sp>
      <p:sp>
        <p:nvSpPr>
          <p:cNvPr id="311301" name="Text Box 1029"/>
          <p:cNvSpPr txBox="1">
            <a:spLocks noChangeArrowheads="1"/>
          </p:cNvSpPr>
          <p:nvPr/>
        </p:nvSpPr>
        <p:spPr bwMode="auto">
          <a:xfrm>
            <a:off x="533400" y="5181600"/>
            <a:ext cx="2405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Fe:     [Ar]4s</a:t>
            </a:r>
            <a:r>
              <a:rPr lang="en-US" altLang="en-US" sz="2400" baseline="30000"/>
              <a:t>2</a:t>
            </a:r>
            <a:r>
              <a:rPr lang="en-US" altLang="en-US" sz="2400"/>
              <a:t>3d</a:t>
            </a:r>
            <a:r>
              <a:rPr lang="en-US" altLang="en-US" sz="2400" baseline="30000"/>
              <a:t>6</a:t>
            </a:r>
            <a:endParaRPr lang="en-US" altLang="en-US" sz="2400"/>
          </a:p>
        </p:txBody>
      </p:sp>
      <p:sp>
        <p:nvSpPr>
          <p:cNvPr id="311302" name="Text Box 1030"/>
          <p:cNvSpPr txBox="1">
            <a:spLocks noChangeArrowheads="1"/>
          </p:cNvSpPr>
          <p:nvPr/>
        </p:nvSpPr>
        <p:spPr bwMode="auto">
          <a:xfrm>
            <a:off x="533400" y="5638800"/>
            <a:ext cx="374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Fe</a:t>
            </a:r>
            <a:r>
              <a:rPr lang="en-US" altLang="en-US" sz="2400" baseline="30000"/>
              <a:t>2+</a:t>
            </a:r>
            <a:r>
              <a:rPr lang="en-US" altLang="en-US" sz="2400"/>
              <a:t>:  [Ar]4s</a:t>
            </a:r>
            <a:r>
              <a:rPr lang="en-US" altLang="en-US" sz="2400" baseline="30000">
                <a:solidFill>
                  <a:srgbClr val="FF0000"/>
                </a:solidFill>
              </a:rPr>
              <a:t>0</a:t>
            </a:r>
            <a:r>
              <a:rPr lang="en-US" altLang="en-US" sz="2400"/>
              <a:t>3d</a:t>
            </a:r>
            <a:r>
              <a:rPr lang="en-US" altLang="en-US" sz="2400" baseline="30000"/>
              <a:t>6</a:t>
            </a:r>
            <a:r>
              <a:rPr lang="en-US" altLang="en-US" sz="2400"/>
              <a:t> or [Ar]3d</a:t>
            </a:r>
            <a:r>
              <a:rPr lang="en-US" altLang="en-US" sz="2400" baseline="30000"/>
              <a:t>6</a:t>
            </a:r>
            <a:endParaRPr lang="en-US" altLang="en-US" sz="2400"/>
          </a:p>
        </p:txBody>
      </p:sp>
      <p:sp>
        <p:nvSpPr>
          <p:cNvPr id="311303" name="Text Box 1031"/>
          <p:cNvSpPr txBox="1">
            <a:spLocks noChangeArrowheads="1"/>
          </p:cNvSpPr>
          <p:nvPr/>
        </p:nvSpPr>
        <p:spPr bwMode="auto">
          <a:xfrm>
            <a:off x="533400" y="6096000"/>
            <a:ext cx="374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Fe</a:t>
            </a:r>
            <a:r>
              <a:rPr lang="en-US" altLang="en-US" sz="2400" baseline="30000"/>
              <a:t>3+</a:t>
            </a:r>
            <a:r>
              <a:rPr lang="en-US" altLang="en-US" sz="2400"/>
              <a:t>:  [Ar]4s</a:t>
            </a:r>
            <a:r>
              <a:rPr lang="en-US" altLang="en-US" sz="2400" baseline="30000">
                <a:solidFill>
                  <a:srgbClr val="FF0000"/>
                </a:solidFill>
              </a:rPr>
              <a:t>0</a:t>
            </a:r>
            <a:r>
              <a:rPr lang="en-US" altLang="en-US" sz="2400"/>
              <a:t>3d</a:t>
            </a:r>
            <a:r>
              <a:rPr lang="en-US" altLang="en-US" sz="2400" baseline="30000"/>
              <a:t>5</a:t>
            </a:r>
            <a:r>
              <a:rPr lang="en-US" altLang="en-US" sz="2400"/>
              <a:t> or [Ar]3d</a:t>
            </a:r>
            <a:r>
              <a:rPr lang="en-US" altLang="en-US" sz="2400" baseline="30000"/>
              <a:t>5</a:t>
            </a:r>
            <a:endParaRPr lang="en-US" altLang="en-US" sz="2400"/>
          </a:p>
        </p:txBody>
      </p:sp>
      <p:sp>
        <p:nvSpPr>
          <p:cNvPr id="311304" name="Text Box 1032"/>
          <p:cNvSpPr txBox="1">
            <a:spLocks noChangeArrowheads="1"/>
          </p:cNvSpPr>
          <p:nvPr/>
        </p:nvSpPr>
        <p:spPr bwMode="auto">
          <a:xfrm>
            <a:off x="609600" y="2209800"/>
            <a:ext cx="2168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V:    [Ar]4s</a:t>
            </a:r>
            <a:r>
              <a:rPr lang="en-US" altLang="en-US" sz="2400" baseline="30000"/>
              <a:t>2</a:t>
            </a:r>
            <a:r>
              <a:rPr lang="en-US" altLang="en-US" sz="2400"/>
              <a:t>3d</a:t>
            </a:r>
            <a:r>
              <a:rPr lang="en-US" altLang="en-US" sz="2400" baseline="30000"/>
              <a:t>3</a:t>
            </a:r>
            <a:endParaRPr lang="en-US" altLang="en-US" sz="2400"/>
          </a:p>
        </p:txBody>
      </p:sp>
      <p:sp>
        <p:nvSpPr>
          <p:cNvPr id="311305" name="Text Box 1033"/>
          <p:cNvSpPr txBox="1">
            <a:spLocks noChangeArrowheads="1"/>
          </p:cNvSpPr>
          <p:nvPr/>
        </p:nvSpPr>
        <p:spPr bwMode="auto">
          <a:xfrm>
            <a:off x="533400" y="4114800"/>
            <a:ext cx="3817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Mn</a:t>
            </a:r>
            <a:r>
              <a:rPr lang="en-US" altLang="en-US" sz="2400" baseline="30000"/>
              <a:t>2+</a:t>
            </a:r>
            <a:r>
              <a:rPr lang="en-US" altLang="en-US" sz="2400"/>
              <a:t>:  [Ar]4s</a:t>
            </a:r>
            <a:r>
              <a:rPr lang="en-US" altLang="en-US" sz="2400" baseline="30000">
                <a:solidFill>
                  <a:srgbClr val="FF0000"/>
                </a:solidFill>
              </a:rPr>
              <a:t>0</a:t>
            </a:r>
            <a:r>
              <a:rPr lang="en-US" altLang="en-US" sz="2400"/>
              <a:t>3d</a:t>
            </a:r>
            <a:r>
              <a:rPr lang="en-US" altLang="en-US" sz="2400" baseline="30000"/>
              <a:t>5</a:t>
            </a:r>
            <a:r>
              <a:rPr lang="en-US" altLang="en-US" sz="2400"/>
              <a:t> or [Ar]3d</a:t>
            </a:r>
            <a:r>
              <a:rPr lang="en-US" altLang="en-US" sz="2400" baseline="30000"/>
              <a:t>5</a:t>
            </a:r>
            <a:endParaRPr lang="en-US" altLang="en-US" sz="2400"/>
          </a:p>
        </p:txBody>
      </p:sp>
      <p:sp>
        <p:nvSpPr>
          <p:cNvPr id="311307" name="Text Box 1035"/>
          <p:cNvSpPr txBox="1">
            <a:spLocks noChangeArrowheads="1"/>
          </p:cNvSpPr>
          <p:nvPr/>
        </p:nvSpPr>
        <p:spPr bwMode="auto">
          <a:xfrm>
            <a:off x="5638800" y="35052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As:     [Ar]4s</a:t>
            </a:r>
            <a:r>
              <a:rPr lang="en-US" altLang="en-US" sz="2400" baseline="30000"/>
              <a:t>2</a:t>
            </a:r>
            <a:r>
              <a:rPr lang="en-US" altLang="en-US" sz="2400"/>
              <a:t>3d</a:t>
            </a:r>
            <a:r>
              <a:rPr lang="en-US" altLang="en-US" sz="2400" baseline="30000"/>
              <a:t>10</a:t>
            </a:r>
            <a:r>
              <a:rPr lang="en-US" altLang="en-US" sz="2400"/>
              <a:t>4p</a:t>
            </a:r>
            <a:r>
              <a:rPr lang="en-US" altLang="en-US" sz="2400" baseline="30000"/>
              <a:t>3</a:t>
            </a:r>
          </a:p>
        </p:txBody>
      </p:sp>
      <p:sp>
        <p:nvSpPr>
          <p:cNvPr id="311308" name="Text Box 1036"/>
          <p:cNvSpPr txBox="1">
            <a:spLocks noChangeArrowheads="1"/>
          </p:cNvSpPr>
          <p:nvPr/>
        </p:nvSpPr>
        <p:spPr bwMode="auto">
          <a:xfrm>
            <a:off x="5638800" y="3886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As</a:t>
            </a:r>
            <a:r>
              <a:rPr lang="en-US" altLang="en-US" sz="2400" baseline="30000"/>
              <a:t>+3</a:t>
            </a:r>
            <a:r>
              <a:rPr lang="en-US" altLang="en-US" sz="2400"/>
              <a:t> : [Ar]4s</a:t>
            </a:r>
            <a:r>
              <a:rPr lang="en-US" altLang="en-US" sz="2400" baseline="30000"/>
              <a:t>2</a:t>
            </a:r>
            <a:r>
              <a:rPr lang="en-US" altLang="en-US" sz="2400"/>
              <a:t>3d</a:t>
            </a:r>
            <a:r>
              <a:rPr lang="en-US" altLang="en-US" sz="2400" baseline="30000"/>
              <a:t>10</a:t>
            </a:r>
            <a:r>
              <a:rPr lang="en-US" altLang="en-US" sz="2400"/>
              <a:t>4p</a:t>
            </a:r>
            <a:r>
              <a:rPr lang="en-US" altLang="en-US" sz="2400" baseline="3000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311309" name="Text Box 1037"/>
          <p:cNvSpPr txBox="1">
            <a:spLocks noChangeArrowheads="1"/>
          </p:cNvSpPr>
          <p:nvPr/>
        </p:nvSpPr>
        <p:spPr bwMode="auto">
          <a:xfrm>
            <a:off x="5638800" y="43434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As</a:t>
            </a:r>
            <a:r>
              <a:rPr lang="en-US" altLang="en-US" sz="2400" baseline="30000"/>
              <a:t>+5</a:t>
            </a:r>
            <a:r>
              <a:rPr lang="en-US" altLang="en-US" sz="2400"/>
              <a:t> : [Ar]4s</a:t>
            </a:r>
            <a:r>
              <a:rPr lang="en-US" altLang="en-US" sz="2400" baseline="30000">
                <a:solidFill>
                  <a:schemeClr val="hlink"/>
                </a:solidFill>
              </a:rPr>
              <a:t>0</a:t>
            </a:r>
            <a:r>
              <a:rPr lang="en-US" altLang="en-US" sz="2400"/>
              <a:t>3d</a:t>
            </a:r>
            <a:r>
              <a:rPr lang="en-US" altLang="en-US" sz="2400" baseline="30000"/>
              <a:t>10</a:t>
            </a:r>
            <a:r>
              <a:rPr lang="en-US" altLang="en-US" sz="2400"/>
              <a:t>4p</a:t>
            </a:r>
            <a:r>
              <a:rPr lang="en-US" altLang="en-US" sz="2400" baseline="3000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311310" name="Text Box 1038"/>
          <p:cNvSpPr txBox="1">
            <a:spLocks noChangeArrowheads="1"/>
          </p:cNvSpPr>
          <p:nvPr/>
        </p:nvSpPr>
        <p:spPr bwMode="auto">
          <a:xfrm>
            <a:off x="5638800" y="48006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As</a:t>
            </a:r>
            <a:r>
              <a:rPr lang="en-US" altLang="en-US" sz="2400" baseline="30000"/>
              <a:t>-3</a:t>
            </a:r>
            <a:r>
              <a:rPr lang="en-US" altLang="en-US" sz="2400"/>
              <a:t> :  [Ar]4s</a:t>
            </a:r>
            <a:r>
              <a:rPr lang="en-US" altLang="en-US" sz="2400" baseline="30000"/>
              <a:t>2</a:t>
            </a:r>
            <a:r>
              <a:rPr lang="en-US" altLang="en-US" sz="2400"/>
              <a:t>3d</a:t>
            </a:r>
            <a:r>
              <a:rPr lang="en-US" altLang="en-US" sz="2400" baseline="30000"/>
              <a:t>10</a:t>
            </a:r>
            <a:r>
              <a:rPr lang="en-US" altLang="en-US" sz="2400"/>
              <a:t>4p</a:t>
            </a:r>
            <a:r>
              <a:rPr lang="en-US" altLang="en-US" sz="2400" baseline="30000"/>
              <a:t>6</a:t>
            </a:r>
          </a:p>
        </p:txBody>
      </p:sp>
      <p:sp>
        <p:nvSpPr>
          <p:cNvPr id="11276" name="Rectangle 1039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762000"/>
          </a:xfrm>
        </p:spPr>
        <p:txBody>
          <a:bodyPr/>
          <a:lstStyle/>
          <a:p>
            <a:r>
              <a:rPr lang="en-US" altLang="en-US"/>
              <a:t>Transition &amp; Other Metal Cations</a:t>
            </a:r>
          </a:p>
        </p:txBody>
      </p:sp>
      <p:sp>
        <p:nvSpPr>
          <p:cNvPr id="311312" name="Text Box 1040"/>
          <p:cNvSpPr txBox="1">
            <a:spLocks noChangeArrowheads="1"/>
          </p:cNvSpPr>
          <p:nvPr/>
        </p:nvSpPr>
        <p:spPr bwMode="auto">
          <a:xfrm>
            <a:off x="533400" y="3657600"/>
            <a:ext cx="247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Mn:     [Ar]4s</a:t>
            </a:r>
            <a:r>
              <a:rPr lang="en-US" altLang="en-US" sz="2400" baseline="30000"/>
              <a:t>2</a:t>
            </a:r>
            <a:r>
              <a:rPr lang="en-US" altLang="en-US" sz="2400"/>
              <a:t>3d</a:t>
            </a:r>
            <a:r>
              <a:rPr lang="en-US" altLang="en-US" sz="2400" baseline="30000"/>
              <a:t>5</a:t>
            </a:r>
            <a:endParaRPr lang="en-US" altLang="en-US" sz="2400"/>
          </a:p>
        </p:txBody>
      </p:sp>
      <p:sp>
        <p:nvSpPr>
          <p:cNvPr id="311313" name="Text Box 1041"/>
          <p:cNvSpPr txBox="1">
            <a:spLocks noChangeArrowheads="1"/>
          </p:cNvSpPr>
          <p:nvPr/>
        </p:nvSpPr>
        <p:spPr bwMode="auto">
          <a:xfrm>
            <a:off x="533400" y="4572000"/>
            <a:ext cx="336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Mn</a:t>
            </a:r>
            <a:r>
              <a:rPr lang="en-US" altLang="en-US" sz="2400" baseline="30000"/>
              <a:t>7+</a:t>
            </a:r>
            <a:r>
              <a:rPr lang="en-US" altLang="en-US" sz="2400"/>
              <a:t>:  [Ar]4s</a:t>
            </a:r>
            <a:r>
              <a:rPr lang="en-US" altLang="en-US" sz="2400" baseline="30000">
                <a:solidFill>
                  <a:srgbClr val="FF0000"/>
                </a:solidFill>
              </a:rPr>
              <a:t>0</a:t>
            </a:r>
            <a:r>
              <a:rPr lang="en-US" altLang="en-US" sz="2400"/>
              <a:t>3d</a:t>
            </a:r>
            <a:r>
              <a:rPr lang="en-US" altLang="en-US" sz="2400" baseline="30000">
                <a:solidFill>
                  <a:schemeClr val="hlink"/>
                </a:solidFill>
              </a:rPr>
              <a:t>0</a:t>
            </a:r>
            <a:r>
              <a:rPr lang="en-US" altLang="en-US" sz="2400"/>
              <a:t> or [Ar]</a:t>
            </a:r>
          </a:p>
        </p:txBody>
      </p:sp>
      <p:sp>
        <p:nvSpPr>
          <p:cNvPr id="311314" name="Text Box 1042"/>
          <p:cNvSpPr txBox="1">
            <a:spLocks noChangeArrowheads="1"/>
          </p:cNvSpPr>
          <p:nvPr/>
        </p:nvSpPr>
        <p:spPr bwMode="auto">
          <a:xfrm>
            <a:off x="609600" y="2590800"/>
            <a:ext cx="3597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V</a:t>
            </a:r>
            <a:r>
              <a:rPr lang="en-US" altLang="en-US" sz="2400" baseline="30000"/>
              <a:t>+2</a:t>
            </a:r>
            <a:r>
              <a:rPr lang="en-US" altLang="en-US" sz="2400"/>
              <a:t>: [Ar]4s</a:t>
            </a:r>
            <a:r>
              <a:rPr lang="en-US" altLang="en-US" sz="2400" baseline="30000">
                <a:solidFill>
                  <a:schemeClr val="hlink"/>
                </a:solidFill>
              </a:rPr>
              <a:t>0</a:t>
            </a:r>
            <a:r>
              <a:rPr lang="en-US" altLang="en-US" sz="2400"/>
              <a:t>3d</a:t>
            </a:r>
            <a:r>
              <a:rPr lang="en-US" altLang="en-US" sz="2400" baseline="30000"/>
              <a:t>3</a:t>
            </a:r>
            <a:r>
              <a:rPr lang="en-US" altLang="en-US" sz="2400"/>
              <a:t> or [Ar]3d</a:t>
            </a:r>
            <a:r>
              <a:rPr lang="en-US" altLang="en-US" sz="2400" baseline="30000"/>
              <a:t>3</a:t>
            </a:r>
            <a:r>
              <a:rPr lang="en-US" altLang="en-US" sz="2400"/>
              <a:t> </a:t>
            </a:r>
          </a:p>
        </p:txBody>
      </p:sp>
      <p:sp>
        <p:nvSpPr>
          <p:cNvPr id="311315" name="Text Box 1043"/>
          <p:cNvSpPr txBox="1">
            <a:spLocks noChangeArrowheads="1"/>
          </p:cNvSpPr>
          <p:nvPr/>
        </p:nvSpPr>
        <p:spPr bwMode="auto">
          <a:xfrm>
            <a:off x="609600" y="3048000"/>
            <a:ext cx="3144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V</a:t>
            </a:r>
            <a:r>
              <a:rPr lang="en-US" altLang="en-US" sz="2400" baseline="30000"/>
              <a:t>+5</a:t>
            </a:r>
            <a:r>
              <a:rPr lang="en-US" altLang="en-US" sz="2400"/>
              <a:t>: [Ar]4s</a:t>
            </a:r>
            <a:r>
              <a:rPr lang="en-US" altLang="en-US" sz="2400" baseline="30000">
                <a:solidFill>
                  <a:schemeClr val="hlink"/>
                </a:solidFill>
              </a:rPr>
              <a:t>0</a:t>
            </a:r>
            <a:r>
              <a:rPr lang="en-US" altLang="en-US" sz="2400"/>
              <a:t>3d</a:t>
            </a:r>
            <a:r>
              <a:rPr lang="en-US" altLang="en-US" sz="2400" baseline="30000">
                <a:solidFill>
                  <a:schemeClr val="hlink"/>
                </a:solidFill>
              </a:rPr>
              <a:t>0</a:t>
            </a:r>
            <a:r>
              <a:rPr lang="en-US" altLang="en-US" sz="2400"/>
              <a:t> or [Ar] </a:t>
            </a:r>
          </a:p>
        </p:txBody>
      </p:sp>
      <p:sp>
        <p:nvSpPr>
          <p:cNvPr id="311316" name="Text Box 1044"/>
          <p:cNvSpPr txBox="1">
            <a:spLocks noChangeArrowheads="1"/>
          </p:cNvSpPr>
          <p:nvPr/>
        </p:nvSpPr>
        <p:spPr bwMode="auto">
          <a:xfrm>
            <a:off x="5638800" y="2209800"/>
            <a:ext cx="246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Cu:    [Ar]4s</a:t>
            </a:r>
            <a:r>
              <a:rPr lang="en-US" altLang="en-US" sz="2400" baseline="30000"/>
              <a:t>1</a:t>
            </a:r>
            <a:r>
              <a:rPr lang="en-US" altLang="en-US" sz="2400"/>
              <a:t>3d</a:t>
            </a:r>
            <a:r>
              <a:rPr lang="en-US" altLang="en-US" sz="2400" baseline="30000"/>
              <a:t>10</a:t>
            </a:r>
            <a:endParaRPr lang="en-US" altLang="en-US" sz="2400"/>
          </a:p>
        </p:txBody>
      </p:sp>
      <p:sp>
        <p:nvSpPr>
          <p:cNvPr id="311317" name="Text Box 1045"/>
          <p:cNvSpPr txBox="1">
            <a:spLocks noChangeArrowheads="1"/>
          </p:cNvSpPr>
          <p:nvPr/>
        </p:nvSpPr>
        <p:spPr bwMode="auto">
          <a:xfrm>
            <a:off x="5638800" y="2590800"/>
            <a:ext cx="2503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Cu</a:t>
            </a:r>
            <a:r>
              <a:rPr lang="en-US" altLang="en-US" sz="2400" baseline="30000"/>
              <a:t>+</a:t>
            </a:r>
            <a:r>
              <a:rPr lang="en-US" altLang="en-US" sz="2400"/>
              <a:t>:   [Ar]4s</a:t>
            </a:r>
            <a:r>
              <a:rPr lang="en-US" altLang="en-US" sz="2400" baseline="30000">
                <a:solidFill>
                  <a:schemeClr val="hlink"/>
                </a:solidFill>
              </a:rPr>
              <a:t>0</a:t>
            </a:r>
            <a:r>
              <a:rPr lang="en-US" altLang="en-US" sz="2400"/>
              <a:t>3d</a:t>
            </a:r>
            <a:r>
              <a:rPr lang="en-US" altLang="en-US" sz="2400" baseline="30000"/>
              <a:t>10</a:t>
            </a:r>
            <a:endParaRPr lang="en-US" altLang="en-US" sz="2400"/>
          </a:p>
        </p:txBody>
      </p:sp>
      <p:sp>
        <p:nvSpPr>
          <p:cNvPr id="311318" name="Text Box 1046"/>
          <p:cNvSpPr txBox="1">
            <a:spLocks noChangeArrowheads="1"/>
          </p:cNvSpPr>
          <p:nvPr/>
        </p:nvSpPr>
        <p:spPr bwMode="auto">
          <a:xfrm>
            <a:off x="5638800" y="2971800"/>
            <a:ext cx="241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Cu</a:t>
            </a:r>
            <a:r>
              <a:rPr lang="en-US" altLang="en-US" sz="2400" baseline="30000"/>
              <a:t>+2</a:t>
            </a:r>
            <a:r>
              <a:rPr lang="en-US" altLang="en-US" sz="2400"/>
              <a:t>:  [Ar]4s</a:t>
            </a:r>
            <a:r>
              <a:rPr lang="en-US" altLang="en-US" sz="2400" baseline="30000">
                <a:solidFill>
                  <a:schemeClr val="hlink"/>
                </a:solidFill>
              </a:rPr>
              <a:t>0</a:t>
            </a:r>
            <a:r>
              <a:rPr lang="en-US" altLang="en-US" sz="2400"/>
              <a:t>3d</a:t>
            </a:r>
            <a:r>
              <a:rPr lang="en-US" altLang="en-US" sz="2400" baseline="30000">
                <a:solidFill>
                  <a:schemeClr val="hlink"/>
                </a:solidFill>
              </a:rPr>
              <a:t>9</a:t>
            </a:r>
            <a:endParaRPr lang="en-US" altLang="en-US" sz="2400">
              <a:solidFill>
                <a:schemeClr val="hlink"/>
              </a:solidFill>
            </a:endParaRPr>
          </a:p>
        </p:txBody>
      </p:sp>
      <p:sp>
        <p:nvSpPr>
          <p:cNvPr id="311319" name="Text Box 1047"/>
          <p:cNvSpPr txBox="1">
            <a:spLocks noChangeArrowheads="1"/>
          </p:cNvSpPr>
          <p:nvPr/>
        </p:nvSpPr>
        <p:spPr bwMode="auto">
          <a:xfrm>
            <a:off x="5562600" y="5334000"/>
            <a:ext cx="338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Pb:    [Ar]6s</a:t>
            </a:r>
            <a:r>
              <a:rPr lang="en-US" altLang="en-US" sz="2400" baseline="30000"/>
              <a:t>2</a:t>
            </a:r>
            <a:r>
              <a:rPr lang="en-US" altLang="en-US" sz="2400"/>
              <a:t>4f</a:t>
            </a:r>
            <a:r>
              <a:rPr lang="en-US" altLang="en-US" sz="2400" baseline="30000"/>
              <a:t>14</a:t>
            </a:r>
            <a:r>
              <a:rPr lang="en-US" altLang="en-US" sz="2400"/>
              <a:t>5d</a:t>
            </a:r>
            <a:r>
              <a:rPr lang="en-US" altLang="en-US" sz="2400" baseline="30000"/>
              <a:t>10</a:t>
            </a:r>
            <a:r>
              <a:rPr lang="en-US" altLang="en-US" sz="2400"/>
              <a:t>6p</a:t>
            </a:r>
            <a:r>
              <a:rPr lang="en-US" altLang="en-US" sz="2400" baseline="30000"/>
              <a:t>2</a:t>
            </a:r>
            <a:endParaRPr lang="en-US" altLang="en-US" sz="2400"/>
          </a:p>
        </p:txBody>
      </p:sp>
      <p:sp>
        <p:nvSpPr>
          <p:cNvPr id="311320" name="Text Box 1048"/>
          <p:cNvSpPr txBox="1">
            <a:spLocks noChangeArrowheads="1"/>
          </p:cNvSpPr>
          <p:nvPr/>
        </p:nvSpPr>
        <p:spPr bwMode="auto">
          <a:xfrm>
            <a:off x="5562600" y="5715000"/>
            <a:ext cx="3362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Pb</a:t>
            </a:r>
            <a:r>
              <a:rPr lang="en-US" altLang="en-US" sz="2400" baseline="30000"/>
              <a:t>+2</a:t>
            </a:r>
            <a:r>
              <a:rPr lang="en-US" altLang="en-US" sz="2400"/>
              <a:t>: [Ar]6s</a:t>
            </a:r>
            <a:r>
              <a:rPr lang="en-US" altLang="en-US" sz="2400" baseline="30000"/>
              <a:t>2</a:t>
            </a:r>
            <a:r>
              <a:rPr lang="en-US" altLang="en-US" sz="2400"/>
              <a:t>4f</a:t>
            </a:r>
            <a:r>
              <a:rPr lang="en-US" altLang="en-US" sz="2400" baseline="30000"/>
              <a:t>14</a:t>
            </a:r>
            <a:r>
              <a:rPr lang="en-US" altLang="en-US" sz="2400"/>
              <a:t>5d</a:t>
            </a:r>
            <a:r>
              <a:rPr lang="en-US" altLang="en-US" sz="2400" baseline="30000"/>
              <a:t>10</a:t>
            </a:r>
            <a:r>
              <a:rPr lang="en-US" altLang="en-US" sz="2400"/>
              <a:t>6p</a:t>
            </a:r>
            <a:r>
              <a:rPr lang="en-US" altLang="en-US" sz="2400" baseline="30000">
                <a:solidFill>
                  <a:schemeClr val="hlink"/>
                </a:solidFill>
              </a:rPr>
              <a:t>0</a:t>
            </a:r>
            <a:endParaRPr lang="en-US" altLang="en-US" sz="2400">
              <a:solidFill>
                <a:schemeClr val="hlink"/>
              </a:solidFill>
            </a:endParaRPr>
          </a:p>
        </p:txBody>
      </p:sp>
      <p:sp>
        <p:nvSpPr>
          <p:cNvPr id="311321" name="Text Box 1049"/>
          <p:cNvSpPr txBox="1">
            <a:spLocks noChangeArrowheads="1"/>
          </p:cNvSpPr>
          <p:nvPr/>
        </p:nvSpPr>
        <p:spPr bwMode="auto">
          <a:xfrm>
            <a:off x="5486400" y="6096000"/>
            <a:ext cx="3446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 Pb</a:t>
            </a:r>
            <a:r>
              <a:rPr lang="en-US" altLang="en-US" sz="2400" baseline="30000"/>
              <a:t>+4</a:t>
            </a:r>
            <a:r>
              <a:rPr lang="en-US" altLang="en-US" sz="2400"/>
              <a:t>: [Ar]6s</a:t>
            </a:r>
            <a:r>
              <a:rPr lang="en-US" altLang="en-US" sz="2400" baseline="30000">
                <a:solidFill>
                  <a:schemeClr val="hlink"/>
                </a:solidFill>
              </a:rPr>
              <a:t>0</a:t>
            </a:r>
            <a:r>
              <a:rPr lang="en-US" altLang="en-US" sz="2400"/>
              <a:t>4f</a:t>
            </a:r>
            <a:r>
              <a:rPr lang="en-US" altLang="en-US" sz="2400" baseline="30000"/>
              <a:t>14</a:t>
            </a:r>
            <a:r>
              <a:rPr lang="en-US" altLang="en-US" sz="2400"/>
              <a:t>5d</a:t>
            </a:r>
            <a:r>
              <a:rPr lang="en-US" altLang="en-US" sz="2400" baseline="30000"/>
              <a:t>10</a:t>
            </a:r>
            <a:r>
              <a:rPr lang="en-US" altLang="en-US" sz="2400"/>
              <a:t>6p</a:t>
            </a:r>
            <a:r>
              <a:rPr lang="en-US" altLang="en-US" sz="2400" baseline="30000">
                <a:solidFill>
                  <a:schemeClr val="hlink"/>
                </a:solidFill>
              </a:rPr>
              <a:t>0</a:t>
            </a:r>
            <a:endParaRPr lang="en-US" altLang="en-US" sz="240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7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1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1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1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1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1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1" grpId="0" autoUpdateAnimBg="0"/>
      <p:bldP spid="311302" grpId="0" autoUpdateAnimBg="0"/>
      <p:bldP spid="311303" grpId="0" autoUpdateAnimBg="0"/>
      <p:bldP spid="311304" grpId="0" autoUpdateAnimBg="0"/>
      <p:bldP spid="311305" grpId="0" autoUpdateAnimBg="0"/>
      <p:bldP spid="311307" grpId="0" autoUpdateAnimBg="0"/>
      <p:bldP spid="311308" grpId="0" autoUpdateAnimBg="0"/>
      <p:bldP spid="311309" grpId="0" autoUpdateAnimBg="0"/>
      <p:bldP spid="311310" grpId="0" autoUpdateAnimBg="0"/>
      <p:bldP spid="311312" grpId="0" autoUpdateAnimBg="0"/>
      <p:bldP spid="311313" grpId="0" autoUpdateAnimBg="0"/>
      <p:bldP spid="311314" grpId="0" autoUpdateAnimBg="0"/>
      <p:bldP spid="311315" grpId="0" autoUpdateAnimBg="0"/>
      <p:bldP spid="311316" grpId="0" autoUpdateAnimBg="0"/>
      <p:bldP spid="311317" grpId="0" autoUpdateAnimBg="0"/>
      <p:bldP spid="311318" grpId="0" autoUpdateAnimBg="0"/>
      <p:bldP spid="311319" grpId="0" autoUpdateAnimBg="0"/>
      <p:bldP spid="311320" grpId="0" autoUpdateAnimBg="0"/>
      <p:bldP spid="31132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altLang="en-US"/>
              <a:t>Relationship to Periodic Table</a:t>
            </a:r>
          </a:p>
        </p:txBody>
      </p:sp>
      <p:pic>
        <p:nvPicPr>
          <p:cNvPr id="12291" name="Picture 4" descr="C:\Chang Powerpoint\Figures\cng7ch08\cha56011_080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6213" y="914400"/>
            <a:ext cx="457200" cy="3990975"/>
            <a:chOff x="111" y="462"/>
            <a:chExt cx="288" cy="2514"/>
          </a:xfrm>
        </p:grpSpPr>
        <p:sp>
          <p:nvSpPr>
            <p:cNvPr id="12316" name="Text Box 6"/>
            <p:cNvSpPr txBox="1">
              <a:spLocks noChangeArrowheads="1"/>
            </p:cNvSpPr>
            <p:nvPr/>
          </p:nvSpPr>
          <p:spPr bwMode="auto">
            <a:xfrm rot="-5400000">
              <a:off x="87" y="486"/>
              <a:ext cx="3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FF0000"/>
                  </a:solidFill>
                </a:rPr>
                <a:t>+1</a:t>
              </a:r>
            </a:p>
          </p:txBody>
        </p:sp>
        <p:sp>
          <p:nvSpPr>
            <p:cNvPr id="12317" name="Line 7"/>
            <p:cNvSpPr>
              <a:spLocks noChangeShapeType="1"/>
            </p:cNvSpPr>
            <p:nvPr/>
          </p:nvSpPr>
          <p:spPr bwMode="auto">
            <a:xfrm rot="16200000" flipH="1">
              <a:off x="-822" y="1900"/>
              <a:ext cx="215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47700" y="914400"/>
            <a:ext cx="457200" cy="3990975"/>
            <a:chOff x="111" y="462"/>
            <a:chExt cx="288" cy="2514"/>
          </a:xfrm>
        </p:grpSpPr>
        <p:sp>
          <p:nvSpPr>
            <p:cNvPr id="12314" name="Text Box 9"/>
            <p:cNvSpPr txBox="1">
              <a:spLocks noChangeArrowheads="1"/>
            </p:cNvSpPr>
            <p:nvPr/>
          </p:nvSpPr>
          <p:spPr bwMode="auto">
            <a:xfrm rot="-5400000">
              <a:off x="87" y="486"/>
              <a:ext cx="3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FF0000"/>
                  </a:solidFill>
                </a:rPr>
                <a:t>+2</a:t>
              </a:r>
            </a:p>
          </p:txBody>
        </p:sp>
        <p:sp>
          <p:nvSpPr>
            <p:cNvPr id="12315" name="Line 10"/>
            <p:cNvSpPr>
              <a:spLocks noChangeShapeType="1"/>
            </p:cNvSpPr>
            <p:nvPr/>
          </p:nvSpPr>
          <p:spPr bwMode="auto">
            <a:xfrm rot="16200000" flipH="1">
              <a:off x="-822" y="1900"/>
              <a:ext cx="215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172200" y="914400"/>
            <a:ext cx="457200" cy="3990975"/>
            <a:chOff x="111" y="462"/>
            <a:chExt cx="288" cy="2514"/>
          </a:xfrm>
        </p:grpSpPr>
        <p:sp>
          <p:nvSpPr>
            <p:cNvPr id="12312" name="Text Box 12"/>
            <p:cNvSpPr txBox="1">
              <a:spLocks noChangeArrowheads="1"/>
            </p:cNvSpPr>
            <p:nvPr/>
          </p:nvSpPr>
          <p:spPr bwMode="auto">
            <a:xfrm rot="-5400000">
              <a:off x="87" y="486"/>
              <a:ext cx="3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FF0000"/>
                  </a:solidFill>
                </a:rPr>
                <a:t>+3</a:t>
              </a:r>
            </a:p>
          </p:txBody>
        </p:sp>
        <p:sp>
          <p:nvSpPr>
            <p:cNvPr id="12313" name="Line 13"/>
            <p:cNvSpPr>
              <a:spLocks noChangeShapeType="1"/>
            </p:cNvSpPr>
            <p:nvPr/>
          </p:nvSpPr>
          <p:spPr bwMode="auto">
            <a:xfrm rot="16200000" flipH="1">
              <a:off x="-822" y="1900"/>
              <a:ext cx="215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8151813" y="950913"/>
            <a:ext cx="457200" cy="3954462"/>
            <a:chOff x="110" y="485"/>
            <a:chExt cx="288" cy="2491"/>
          </a:xfrm>
        </p:grpSpPr>
        <p:sp>
          <p:nvSpPr>
            <p:cNvPr id="12310" name="Text Box 15"/>
            <p:cNvSpPr txBox="1">
              <a:spLocks noChangeArrowheads="1"/>
            </p:cNvSpPr>
            <p:nvPr/>
          </p:nvSpPr>
          <p:spPr bwMode="auto">
            <a:xfrm rot="-5400000">
              <a:off x="110" y="485"/>
              <a:ext cx="2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FF0000"/>
                  </a:solidFill>
                </a:rPr>
                <a:t>-1</a:t>
              </a:r>
            </a:p>
          </p:txBody>
        </p:sp>
        <p:sp>
          <p:nvSpPr>
            <p:cNvPr id="12311" name="Line 16"/>
            <p:cNvSpPr>
              <a:spLocks noChangeShapeType="1"/>
            </p:cNvSpPr>
            <p:nvPr/>
          </p:nvSpPr>
          <p:spPr bwMode="auto">
            <a:xfrm rot="16200000" flipH="1">
              <a:off x="-822" y="1900"/>
              <a:ext cx="215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6" name="Group 24"/>
          <p:cNvGrpSpPr>
            <a:grpSpLocks/>
          </p:cNvGrpSpPr>
          <p:nvPr/>
        </p:nvGrpSpPr>
        <p:grpSpPr bwMode="auto">
          <a:xfrm>
            <a:off x="7670800" y="987425"/>
            <a:ext cx="457200" cy="3392488"/>
            <a:chOff x="4832" y="622"/>
            <a:chExt cx="288" cy="2137"/>
          </a:xfrm>
        </p:grpSpPr>
        <p:sp>
          <p:nvSpPr>
            <p:cNvPr id="12308" name="Text Box 18"/>
            <p:cNvSpPr txBox="1">
              <a:spLocks noChangeArrowheads="1"/>
            </p:cNvSpPr>
            <p:nvPr/>
          </p:nvSpPr>
          <p:spPr bwMode="auto">
            <a:xfrm rot="-5400000">
              <a:off x="4832" y="622"/>
              <a:ext cx="2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FF0000"/>
                  </a:solidFill>
                </a:rPr>
                <a:t>-2</a:t>
              </a:r>
            </a:p>
          </p:txBody>
        </p:sp>
        <p:sp>
          <p:nvSpPr>
            <p:cNvPr id="12309" name="Line 19"/>
            <p:cNvSpPr>
              <a:spLocks noChangeShapeType="1"/>
            </p:cNvSpPr>
            <p:nvPr/>
          </p:nvSpPr>
          <p:spPr bwMode="auto">
            <a:xfrm rot="5400000">
              <a:off x="4061" y="1843"/>
              <a:ext cx="1799" cy="3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7" name="Group 23"/>
          <p:cNvGrpSpPr>
            <a:grpSpLocks/>
          </p:cNvGrpSpPr>
          <p:nvPr/>
        </p:nvGrpSpPr>
        <p:grpSpPr bwMode="auto">
          <a:xfrm>
            <a:off x="7159625" y="977900"/>
            <a:ext cx="457200" cy="2374900"/>
            <a:chOff x="4510" y="533"/>
            <a:chExt cx="288" cy="1915"/>
          </a:xfrm>
        </p:grpSpPr>
        <p:sp>
          <p:nvSpPr>
            <p:cNvPr id="12306" name="Text Box 21"/>
            <p:cNvSpPr txBox="1">
              <a:spLocks noChangeArrowheads="1"/>
            </p:cNvSpPr>
            <p:nvPr/>
          </p:nvSpPr>
          <p:spPr bwMode="auto">
            <a:xfrm rot="-5400000">
              <a:off x="4470" y="573"/>
              <a:ext cx="3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rgbClr val="FF0000"/>
                  </a:solidFill>
                </a:rPr>
                <a:t>-3</a:t>
              </a:r>
            </a:p>
          </p:txBody>
        </p:sp>
        <p:sp>
          <p:nvSpPr>
            <p:cNvPr id="12307" name="Line 22"/>
            <p:cNvSpPr>
              <a:spLocks noChangeShapeType="1"/>
            </p:cNvSpPr>
            <p:nvPr/>
          </p:nvSpPr>
          <p:spPr bwMode="auto">
            <a:xfrm rot="5400000">
              <a:off x="3889" y="1681"/>
              <a:ext cx="1535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8" name="Line 26"/>
          <p:cNvSpPr>
            <a:spLocks noChangeShapeType="1"/>
          </p:cNvSpPr>
          <p:nvPr/>
        </p:nvSpPr>
        <p:spPr bwMode="auto">
          <a:xfrm>
            <a:off x="3886200" y="2590800"/>
            <a:ext cx="0" cy="762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b" anchorCtr="1">
            <a:spAutoFit/>
          </a:bodyPr>
          <a:lstStyle/>
          <a:p>
            <a:endParaRPr lang="en-US"/>
          </a:p>
        </p:txBody>
      </p:sp>
      <p:sp>
        <p:nvSpPr>
          <p:cNvPr id="12299" name="Text Box 49"/>
          <p:cNvSpPr txBox="1">
            <a:spLocks noChangeArrowheads="1"/>
          </p:cNvSpPr>
          <p:nvPr/>
        </p:nvSpPr>
        <p:spPr bwMode="auto">
          <a:xfrm rot="-5400000">
            <a:off x="3362325" y="1895475"/>
            <a:ext cx="104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+2, +3</a:t>
            </a:r>
          </a:p>
        </p:txBody>
      </p:sp>
      <p:sp>
        <p:nvSpPr>
          <p:cNvPr id="12300" name="Line 50"/>
          <p:cNvSpPr>
            <a:spLocks noChangeShapeType="1"/>
          </p:cNvSpPr>
          <p:nvPr/>
        </p:nvSpPr>
        <p:spPr bwMode="auto">
          <a:xfrm rot="16200000" flipH="1">
            <a:off x="2971800" y="2971800"/>
            <a:ext cx="762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Text Box 51"/>
          <p:cNvSpPr txBox="1">
            <a:spLocks noChangeArrowheads="1"/>
          </p:cNvSpPr>
          <p:nvPr/>
        </p:nvSpPr>
        <p:spPr bwMode="auto">
          <a:xfrm rot="-5400000">
            <a:off x="2713038" y="1852613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+2, +7</a:t>
            </a:r>
          </a:p>
        </p:txBody>
      </p:sp>
      <p:sp>
        <p:nvSpPr>
          <p:cNvPr id="12302" name="Line 52"/>
          <p:cNvSpPr>
            <a:spLocks noChangeShapeType="1"/>
          </p:cNvSpPr>
          <p:nvPr/>
        </p:nvSpPr>
        <p:spPr bwMode="auto">
          <a:xfrm rot="16200000" flipH="1">
            <a:off x="6210300" y="3695700"/>
            <a:ext cx="1295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53"/>
          <p:cNvSpPr>
            <a:spLocks noChangeShapeType="1"/>
          </p:cNvSpPr>
          <p:nvPr/>
        </p:nvSpPr>
        <p:spPr bwMode="auto">
          <a:xfrm>
            <a:off x="2438400" y="2590800"/>
            <a:ext cx="0" cy="762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b" anchorCtr="1">
            <a:spAutoFit/>
          </a:bodyPr>
          <a:lstStyle/>
          <a:p>
            <a:endParaRPr lang="en-US"/>
          </a:p>
        </p:txBody>
      </p:sp>
      <p:sp>
        <p:nvSpPr>
          <p:cNvPr id="12304" name="Text Box 54"/>
          <p:cNvSpPr txBox="1">
            <a:spLocks noChangeArrowheads="1"/>
          </p:cNvSpPr>
          <p:nvPr/>
        </p:nvSpPr>
        <p:spPr bwMode="auto">
          <a:xfrm rot="-5400000">
            <a:off x="1741487" y="1839913"/>
            <a:ext cx="139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+2, +5</a:t>
            </a:r>
          </a:p>
        </p:txBody>
      </p:sp>
      <p:sp>
        <p:nvSpPr>
          <p:cNvPr id="12305" name="Text Box 55"/>
          <p:cNvSpPr txBox="1">
            <a:spLocks noChangeArrowheads="1"/>
          </p:cNvSpPr>
          <p:nvPr/>
        </p:nvSpPr>
        <p:spPr bwMode="auto">
          <a:xfrm rot="-5400000">
            <a:off x="6161087" y="2220913"/>
            <a:ext cx="139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+2, +4</a:t>
            </a:r>
          </a:p>
        </p:txBody>
      </p:sp>
    </p:spTree>
    <p:extLst>
      <p:ext uri="{BB962C8B-B14F-4D97-AF65-F5344CB8AC3E}">
        <p14:creationId xmlns:p14="http://schemas.microsoft.com/office/powerpoint/2010/main" val="804893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Metallic Character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42900" y="1447800"/>
            <a:ext cx="8458200" cy="236988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Metallic Character and Reactivity increases as you go from right to left across a period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Metallic character and reactivity increase as you move down a group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3581400" y="3962400"/>
            <a:ext cx="2133600" cy="2362200"/>
            <a:chOff x="2112" y="2544"/>
            <a:chExt cx="1680" cy="1680"/>
          </a:xfrm>
        </p:grpSpPr>
        <p:grpSp>
          <p:nvGrpSpPr>
            <p:cNvPr id="13317" name="Group 5"/>
            <p:cNvGrpSpPr>
              <a:grpSpLocks/>
            </p:cNvGrpSpPr>
            <p:nvPr/>
          </p:nvGrpSpPr>
          <p:grpSpPr bwMode="auto">
            <a:xfrm>
              <a:off x="2112" y="2544"/>
              <a:ext cx="1680" cy="1680"/>
              <a:chOff x="2112" y="2544"/>
              <a:chExt cx="1680" cy="1680"/>
            </a:xfrm>
          </p:grpSpPr>
          <p:sp>
            <p:nvSpPr>
              <p:cNvPr id="13319" name="Line 6"/>
              <p:cNvSpPr>
                <a:spLocks noChangeShapeType="1"/>
              </p:cNvSpPr>
              <p:nvPr/>
            </p:nvSpPr>
            <p:spPr bwMode="auto">
              <a:xfrm rot="5400000">
                <a:off x="1272" y="3384"/>
                <a:ext cx="1680" cy="0"/>
              </a:xfrm>
              <a:prstGeom prst="line">
                <a:avLst/>
              </a:prstGeom>
              <a:noFill/>
              <a:ln w="10160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b" anchorCtr="1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20" name="Line 7"/>
              <p:cNvSpPr>
                <a:spLocks noChangeShapeType="1"/>
              </p:cNvSpPr>
              <p:nvPr/>
            </p:nvSpPr>
            <p:spPr bwMode="auto">
              <a:xfrm rot="10800000">
                <a:off x="2112" y="2592"/>
                <a:ext cx="1680" cy="0"/>
              </a:xfrm>
              <a:prstGeom prst="line">
                <a:avLst/>
              </a:prstGeom>
              <a:noFill/>
              <a:ln w="10160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 anchor="b" anchorCtr="1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318" name="Line 8"/>
            <p:cNvSpPr>
              <a:spLocks noChangeShapeType="1"/>
            </p:cNvSpPr>
            <p:nvPr/>
          </p:nvSpPr>
          <p:spPr bwMode="auto">
            <a:xfrm rot="10800000" flipV="1">
              <a:off x="2208" y="2640"/>
              <a:ext cx="1584" cy="1392"/>
            </a:xfrm>
            <a:prstGeom prst="line">
              <a:avLst/>
            </a:prstGeom>
            <a:noFill/>
            <a:ln w="101600">
              <a:solidFill>
                <a:schemeClr val="tx2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b" anchorCtr="1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264557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Nonmetallic Character and Reactivity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3581400" y="4114800"/>
            <a:ext cx="2667000" cy="0"/>
          </a:xfrm>
          <a:prstGeom prst="line">
            <a:avLst/>
          </a:prstGeom>
          <a:noFill/>
          <a:ln w="101600">
            <a:solidFill>
              <a:schemeClr val="tx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b" anchorCtr="1">
            <a:spAutoFit/>
          </a:bodyPr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rot="-5400000">
            <a:off x="2095500" y="5295900"/>
            <a:ext cx="2667000" cy="0"/>
          </a:xfrm>
          <a:prstGeom prst="line">
            <a:avLst/>
          </a:prstGeom>
          <a:noFill/>
          <a:ln w="101600">
            <a:solidFill>
              <a:schemeClr val="tx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b" anchorCtr="1">
            <a:spAutoFit/>
          </a:bodyPr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rot="-5400000">
            <a:off x="3619500" y="4152900"/>
            <a:ext cx="2362200" cy="2590800"/>
          </a:xfrm>
          <a:prstGeom prst="line">
            <a:avLst/>
          </a:prstGeom>
          <a:noFill/>
          <a:ln w="101600">
            <a:solidFill>
              <a:schemeClr val="tx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 anchor="b" anchorCtr="1">
            <a:spAutoFit/>
          </a:bodyPr>
          <a:lstStyle/>
          <a:p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95300" y="1377922"/>
            <a:ext cx="8458200" cy="281307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Nonmetallic character and reactivity increases as you go from left to right across a period.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Nonmetallic character and reactivity increase as you move up a group.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7602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924800" cy="762000"/>
          </a:xfrm>
        </p:spPr>
        <p:txBody>
          <a:bodyPr/>
          <a:lstStyle/>
          <a:p>
            <a:pPr>
              <a:defRPr/>
            </a:pPr>
            <a:r>
              <a:rPr lang="en-US"/>
              <a:t>Effective Nuclear Charge, Z</a:t>
            </a:r>
            <a:r>
              <a:rPr lang="en-US" baseline="-25000"/>
              <a:t>eff</a:t>
            </a:r>
            <a:r>
              <a:rPr lang="en-US"/>
              <a:t> 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143000"/>
            <a:ext cx="7086600" cy="762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800" b="0">
                <a:solidFill>
                  <a:schemeClr val="tx2"/>
                </a:solidFill>
              </a:rPr>
              <a:t>“Actual Positive Charge” felt by a valence e</a:t>
            </a:r>
            <a:r>
              <a:rPr lang="en-US" sz="2800" b="0" baseline="30000">
                <a:solidFill>
                  <a:schemeClr val="tx2"/>
                </a:solidFill>
              </a:rPr>
              <a:t>-</a:t>
            </a:r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2286000" y="3505200"/>
            <a:ext cx="608013" cy="2705100"/>
            <a:chOff x="384" y="2375"/>
            <a:chExt cx="383" cy="1704"/>
          </a:xfrm>
        </p:grpSpPr>
        <p:sp>
          <p:nvSpPr>
            <p:cNvPr id="6168" name="Text Box 6"/>
            <p:cNvSpPr txBox="1">
              <a:spLocks noChangeArrowheads="1"/>
            </p:cNvSpPr>
            <p:nvPr/>
          </p:nvSpPr>
          <p:spPr bwMode="auto">
            <a:xfrm>
              <a:off x="405" y="2375"/>
              <a:ext cx="3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400"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Na</a:t>
              </a:r>
            </a:p>
          </p:txBody>
        </p:sp>
        <p:sp>
          <p:nvSpPr>
            <p:cNvPr id="6169" name="Text Box 7"/>
            <p:cNvSpPr txBox="1">
              <a:spLocks noChangeArrowheads="1"/>
            </p:cNvSpPr>
            <p:nvPr/>
          </p:nvSpPr>
          <p:spPr bwMode="auto">
            <a:xfrm>
              <a:off x="384" y="2864"/>
              <a:ext cx="3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400"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Mg</a:t>
              </a:r>
            </a:p>
          </p:txBody>
        </p:sp>
        <p:sp>
          <p:nvSpPr>
            <p:cNvPr id="6170" name="Text Box 8"/>
            <p:cNvSpPr txBox="1">
              <a:spLocks noChangeArrowheads="1"/>
            </p:cNvSpPr>
            <p:nvPr/>
          </p:nvSpPr>
          <p:spPr bwMode="auto">
            <a:xfrm>
              <a:off x="422" y="3327"/>
              <a:ext cx="2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400"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Al</a:t>
              </a:r>
            </a:p>
          </p:txBody>
        </p:sp>
        <p:sp>
          <p:nvSpPr>
            <p:cNvPr id="6171" name="Text Box 9"/>
            <p:cNvSpPr txBox="1">
              <a:spLocks noChangeArrowheads="1"/>
            </p:cNvSpPr>
            <p:nvPr/>
          </p:nvSpPr>
          <p:spPr bwMode="auto">
            <a:xfrm>
              <a:off x="438" y="3791"/>
              <a:ext cx="2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400"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Si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581400" y="3505200"/>
            <a:ext cx="523875" cy="2705100"/>
            <a:chOff x="1032" y="2375"/>
            <a:chExt cx="330" cy="1704"/>
          </a:xfrm>
        </p:grpSpPr>
        <p:sp>
          <p:nvSpPr>
            <p:cNvPr id="6164" name="Text Box 11"/>
            <p:cNvSpPr txBox="1">
              <a:spLocks noChangeArrowheads="1"/>
            </p:cNvSpPr>
            <p:nvPr/>
          </p:nvSpPr>
          <p:spPr bwMode="auto">
            <a:xfrm>
              <a:off x="1032" y="237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400"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11</a:t>
              </a:r>
            </a:p>
          </p:txBody>
        </p:sp>
        <p:sp>
          <p:nvSpPr>
            <p:cNvPr id="6165" name="Text Box 12"/>
            <p:cNvSpPr txBox="1">
              <a:spLocks noChangeArrowheads="1"/>
            </p:cNvSpPr>
            <p:nvPr/>
          </p:nvSpPr>
          <p:spPr bwMode="auto">
            <a:xfrm>
              <a:off x="1032" y="286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400"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12</a:t>
              </a:r>
            </a:p>
          </p:txBody>
        </p:sp>
        <p:sp>
          <p:nvSpPr>
            <p:cNvPr id="6166" name="Text Box 13"/>
            <p:cNvSpPr txBox="1">
              <a:spLocks noChangeArrowheads="1"/>
            </p:cNvSpPr>
            <p:nvPr/>
          </p:nvSpPr>
          <p:spPr bwMode="auto">
            <a:xfrm>
              <a:off x="1032" y="332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400"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13</a:t>
              </a:r>
            </a:p>
          </p:txBody>
        </p:sp>
        <p:sp>
          <p:nvSpPr>
            <p:cNvPr id="6167" name="Text Box 14"/>
            <p:cNvSpPr txBox="1">
              <a:spLocks noChangeArrowheads="1"/>
            </p:cNvSpPr>
            <p:nvPr/>
          </p:nvSpPr>
          <p:spPr bwMode="auto">
            <a:xfrm>
              <a:off x="1032" y="379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400"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800600" y="3505200"/>
            <a:ext cx="523875" cy="2705100"/>
            <a:chOff x="1762" y="2375"/>
            <a:chExt cx="330" cy="1704"/>
          </a:xfrm>
        </p:grpSpPr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1762" y="2375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400"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6161" name="Text Box 17"/>
            <p:cNvSpPr txBox="1">
              <a:spLocks noChangeArrowheads="1"/>
            </p:cNvSpPr>
            <p:nvPr/>
          </p:nvSpPr>
          <p:spPr bwMode="auto">
            <a:xfrm>
              <a:off x="1762" y="2863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400"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>
              <a:off x="1762" y="3327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400"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6163" name="Text Box 19"/>
            <p:cNvSpPr txBox="1">
              <a:spLocks noChangeArrowheads="1"/>
            </p:cNvSpPr>
            <p:nvPr/>
          </p:nvSpPr>
          <p:spPr bwMode="auto">
            <a:xfrm>
              <a:off x="1762" y="3791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400"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172200" y="3505200"/>
            <a:ext cx="354013" cy="2705100"/>
            <a:chOff x="2415" y="2375"/>
            <a:chExt cx="223" cy="1704"/>
          </a:xfrm>
        </p:grpSpPr>
        <p:sp>
          <p:nvSpPr>
            <p:cNvPr id="6156" name="Text Box 21"/>
            <p:cNvSpPr txBox="1">
              <a:spLocks noChangeArrowheads="1"/>
            </p:cNvSpPr>
            <p:nvPr/>
          </p:nvSpPr>
          <p:spPr bwMode="auto">
            <a:xfrm>
              <a:off x="2415" y="237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400"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157" name="Text Box 22"/>
            <p:cNvSpPr txBox="1">
              <a:spLocks noChangeArrowheads="1"/>
            </p:cNvSpPr>
            <p:nvPr/>
          </p:nvSpPr>
          <p:spPr bwMode="auto">
            <a:xfrm>
              <a:off x="2415" y="286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400"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158" name="Text Box 23"/>
            <p:cNvSpPr txBox="1">
              <a:spLocks noChangeArrowheads="1"/>
            </p:cNvSpPr>
            <p:nvPr/>
          </p:nvSpPr>
          <p:spPr bwMode="auto">
            <a:xfrm>
              <a:off x="2415" y="332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400"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6159" name="Text Box 24"/>
            <p:cNvSpPr txBox="1">
              <a:spLocks noChangeArrowheads="1"/>
            </p:cNvSpPr>
            <p:nvPr/>
          </p:nvSpPr>
          <p:spPr bwMode="auto">
            <a:xfrm>
              <a:off x="2415" y="379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US" altLang="en-US" sz="2400"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6152" name="Text Box 31"/>
          <p:cNvSpPr txBox="1">
            <a:spLocks noChangeArrowheads="1"/>
          </p:cNvSpPr>
          <p:nvPr/>
        </p:nvSpPr>
        <p:spPr bwMode="auto">
          <a:xfrm>
            <a:off x="6019800" y="2895600"/>
            <a:ext cx="59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400" u="sng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</a:t>
            </a:r>
            <a:r>
              <a:rPr lang="en-US" altLang="en-US" sz="2400" u="sng" baseline="-2500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eff</a:t>
            </a:r>
            <a:endParaRPr lang="en-US" altLang="en-US" sz="2400" u="sng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53" name="Text Box 32"/>
          <p:cNvSpPr txBox="1">
            <a:spLocks noChangeArrowheads="1"/>
          </p:cNvSpPr>
          <p:nvPr/>
        </p:nvSpPr>
        <p:spPr bwMode="auto">
          <a:xfrm>
            <a:off x="4495800" y="2895600"/>
            <a:ext cx="116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400" u="sng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Core e</a:t>
            </a:r>
            <a:r>
              <a:rPr lang="en-US" altLang="en-US" sz="2400" u="sng" baseline="3000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</a:t>
            </a:r>
            <a:endParaRPr lang="en-US" altLang="en-US" sz="2400" u="sng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54" name="Text Box 33"/>
          <p:cNvSpPr txBox="1">
            <a:spLocks noChangeArrowheads="1"/>
          </p:cNvSpPr>
          <p:nvPr/>
        </p:nvSpPr>
        <p:spPr bwMode="auto">
          <a:xfrm>
            <a:off x="3657600" y="28956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400" u="sng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</a:t>
            </a:r>
          </a:p>
        </p:txBody>
      </p:sp>
      <p:sp>
        <p:nvSpPr>
          <p:cNvPr id="312355" name="Text Box 35"/>
          <p:cNvSpPr txBox="1">
            <a:spLocks noChangeArrowheads="1"/>
          </p:cNvSpPr>
          <p:nvPr/>
        </p:nvSpPr>
        <p:spPr bwMode="auto">
          <a:xfrm>
            <a:off x="3124200" y="1930400"/>
            <a:ext cx="284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eff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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Z – core e</a:t>
            </a:r>
            <a:r>
              <a:rPr lang="en-U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772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2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2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5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1447800"/>
          </a:xfrm>
        </p:spPr>
        <p:txBody>
          <a:bodyPr/>
          <a:lstStyle/>
          <a:p>
            <a:pPr>
              <a:defRPr/>
            </a:pPr>
            <a:r>
              <a:rPr lang="en-US" dirty="0"/>
              <a:t>Trend in Effective Nuclear 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4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Increases as you move from left to right across a period. </a:t>
            </a:r>
          </a:p>
          <a:p>
            <a:pPr>
              <a:defRPr/>
            </a:pPr>
            <a:r>
              <a:rPr lang="en-US" sz="4000" dirty="0"/>
              <a:t>Stays the same as you move down a group.</a:t>
            </a:r>
          </a:p>
        </p:txBody>
      </p:sp>
    </p:spTree>
    <p:extLst>
      <p:ext uri="{BB962C8B-B14F-4D97-AF65-F5344CB8AC3E}">
        <p14:creationId xmlns:p14="http://schemas.microsoft.com/office/powerpoint/2010/main" val="786918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610600" cy="762000"/>
          </a:xfrm>
        </p:spPr>
        <p:txBody>
          <a:bodyPr/>
          <a:lstStyle/>
          <a:p>
            <a:pPr>
              <a:defRPr/>
            </a:pPr>
            <a:r>
              <a:rPr lang="en-US" dirty="0"/>
              <a:t>Effective Nuclear Charge for Na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00200" y="5867400"/>
            <a:ext cx="609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</a:t>
            </a:r>
            <a:r>
              <a:rPr lang="en-US" altLang="en-US" sz="3600" b="1" baseline="-2500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eff</a:t>
            </a:r>
            <a:r>
              <a:rPr lang="en-US" altLang="en-US" sz="3600" b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outermost e</a:t>
            </a:r>
            <a:r>
              <a:rPr lang="en-US" altLang="en-US" sz="3600" b="1" baseline="3000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en-US" altLang="en-US" sz="3600" b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= +1</a:t>
            </a: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3505200" y="2819400"/>
            <a:ext cx="1524000" cy="13716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effectLst/>
              </a:rPr>
              <a:t>11p</a:t>
            </a:r>
            <a:r>
              <a:rPr lang="en-US" altLang="en-US" sz="3600" baseline="30000">
                <a:effectLst/>
              </a:rPr>
              <a:t>+</a:t>
            </a:r>
            <a:endParaRPr lang="en-US" altLang="en-US" sz="3600">
              <a:effectLst/>
            </a:endParaRPr>
          </a:p>
        </p:txBody>
      </p:sp>
      <p:sp>
        <p:nvSpPr>
          <p:cNvPr id="297989" name="Oval 5"/>
          <p:cNvSpPr>
            <a:spLocks noChangeArrowheads="1"/>
          </p:cNvSpPr>
          <p:nvPr/>
        </p:nvSpPr>
        <p:spPr bwMode="auto">
          <a:xfrm>
            <a:off x="2819400" y="2133600"/>
            <a:ext cx="3048000" cy="27432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2057400" y="1371600"/>
            <a:ext cx="4572000" cy="42672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endParaRPr lang="en-US" altLang="en-US" sz="3600">
              <a:solidFill>
                <a:schemeClr val="tx1"/>
              </a:solidFill>
              <a:effectLst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276600" y="35814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>
                <a:solidFill>
                  <a:srgbClr val="66CE7F"/>
                </a:solidFill>
                <a:effectLst/>
              </a:rPr>
              <a:t>2 e</a:t>
            </a:r>
            <a:r>
              <a:rPr lang="en-US" altLang="en-US" sz="3600" baseline="30000">
                <a:solidFill>
                  <a:srgbClr val="66CE7F"/>
                </a:solidFill>
                <a:effectLst/>
              </a:rPr>
              <a:t>-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971800" y="40386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>
                <a:solidFill>
                  <a:srgbClr val="66CE7F"/>
                </a:solidFill>
                <a:effectLst/>
              </a:rPr>
              <a:t>2 e</a:t>
            </a:r>
            <a:r>
              <a:rPr lang="en-US" altLang="en-US" sz="3600" baseline="30000">
                <a:solidFill>
                  <a:srgbClr val="66CE7F"/>
                </a:solidFill>
                <a:effectLst/>
              </a:rPr>
              <a:t>-</a:t>
            </a:r>
            <a:endParaRPr lang="en-US" altLang="en-US" sz="3600">
              <a:solidFill>
                <a:srgbClr val="66CE7F"/>
              </a:solidFill>
              <a:effectLst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362200" y="46482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>
                <a:solidFill>
                  <a:srgbClr val="66CE7F"/>
                </a:solidFill>
                <a:effectLst/>
              </a:rPr>
              <a:t>6 e</a:t>
            </a:r>
            <a:r>
              <a:rPr lang="en-US" altLang="en-US" sz="3600" baseline="30000">
                <a:solidFill>
                  <a:srgbClr val="66CE7F"/>
                </a:solidFill>
                <a:effectLst/>
              </a:rPr>
              <a:t>-</a:t>
            </a: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1371600" y="533400"/>
            <a:ext cx="6096000" cy="59436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endParaRPr lang="en-US" altLang="en-US" sz="3600">
              <a:solidFill>
                <a:schemeClr val="tx1"/>
              </a:solidFill>
              <a:effectLst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600200" y="51816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>
                <a:solidFill>
                  <a:schemeClr val="hlink"/>
                </a:solidFill>
                <a:effectLst/>
              </a:rPr>
              <a:t>1 e</a:t>
            </a:r>
            <a:r>
              <a:rPr lang="en-US" altLang="en-US" sz="3600" baseline="30000">
                <a:solidFill>
                  <a:schemeClr val="hlink"/>
                </a:solidFill>
                <a:effectLst/>
              </a:rPr>
              <a:t>-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495800" y="36576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>
                <a:solidFill>
                  <a:srgbClr val="66CE7F"/>
                </a:solidFill>
                <a:effectLst/>
              </a:rPr>
              <a:t>1s</a:t>
            </a:r>
            <a:r>
              <a:rPr lang="en-US" altLang="en-US" sz="3600" baseline="30000">
                <a:solidFill>
                  <a:srgbClr val="66CE7F"/>
                </a:solidFill>
                <a:effectLst/>
              </a:rPr>
              <a:t>2</a:t>
            </a:r>
            <a:endParaRPr lang="en-US" altLang="en-US" sz="3600">
              <a:solidFill>
                <a:srgbClr val="66CE7F"/>
              </a:solidFill>
              <a:effectLst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105400" y="41910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>
                <a:solidFill>
                  <a:srgbClr val="66CE7F"/>
                </a:solidFill>
                <a:effectLst/>
              </a:rPr>
              <a:t>2s</a:t>
            </a:r>
            <a:r>
              <a:rPr lang="en-US" altLang="en-US" sz="3600" baseline="30000">
                <a:solidFill>
                  <a:srgbClr val="66CE7F"/>
                </a:solidFill>
                <a:effectLst/>
              </a:rPr>
              <a:t>2</a:t>
            </a:r>
            <a:endParaRPr lang="en-US" altLang="en-US" sz="3600">
              <a:solidFill>
                <a:srgbClr val="66CE7F"/>
              </a:solidFill>
              <a:effectLst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638800" y="46482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>
                <a:solidFill>
                  <a:srgbClr val="66CE7F"/>
                </a:solidFill>
                <a:effectLst/>
              </a:rPr>
              <a:t>2p</a:t>
            </a:r>
            <a:r>
              <a:rPr lang="en-US" altLang="en-US" sz="3600" baseline="30000">
                <a:solidFill>
                  <a:srgbClr val="66CE7F"/>
                </a:solidFill>
                <a:effectLst/>
              </a:rPr>
              <a:t>6</a:t>
            </a:r>
            <a:endParaRPr lang="en-US" altLang="en-US" sz="3600">
              <a:solidFill>
                <a:srgbClr val="66CE7F"/>
              </a:solidFill>
              <a:effectLst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6324600" y="52578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>
                <a:solidFill>
                  <a:schemeClr val="hlink"/>
                </a:solidFill>
                <a:effectLst/>
              </a:rPr>
              <a:t>3s</a:t>
            </a:r>
            <a:r>
              <a:rPr lang="en-US" altLang="en-US" sz="3600" baseline="30000">
                <a:solidFill>
                  <a:schemeClr val="hlink"/>
                </a:solidFill>
                <a:effectLst/>
              </a:rPr>
              <a:t>1</a:t>
            </a:r>
            <a:r>
              <a:rPr lang="en-US" altLang="en-US" sz="3600">
                <a:solidFill>
                  <a:schemeClr val="hlink"/>
                </a:solidFill>
                <a:effectLst/>
              </a:rPr>
              <a:t> </a:t>
            </a:r>
            <a:endParaRPr lang="en-US" altLang="en-US" sz="3600" baseline="30000">
              <a:solidFill>
                <a:schemeClr val="hlin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1487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686800" cy="762000"/>
          </a:xfrm>
        </p:spPr>
        <p:txBody>
          <a:bodyPr/>
          <a:lstStyle/>
          <a:p>
            <a:pPr>
              <a:defRPr/>
            </a:pPr>
            <a:r>
              <a:rPr lang="en-US" dirty="0"/>
              <a:t>Effective Nuclear Charge for Mg</a:t>
            </a:r>
          </a:p>
        </p:txBody>
      </p:sp>
      <p:sp>
        <p:nvSpPr>
          <p:cNvPr id="9219" name="Text Box 1027"/>
          <p:cNvSpPr txBox="1">
            <a:spLocks noChangeArrowheads="1"/>
          </p:cNvSpPr>
          <p:nvPr/>
        </p:nvSpPr>
        <p:spPr bwMode="auto">
          <a:xfrm>
            <a:off x="1066800" y="586740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</a:t>
            </a:r>
            <a:r>
              <a:rPr lang="en-US" altLang="en-US" sz="3600" b="1" baseline="-2500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eff</a:t>
            </a:r>
            <a:r>
              <a:rPr lang="en-US" altLang="en-US" sz="3600" b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each outermost e</a:t>
            </a:r>
            <a:r>
              <a:rPr lang="en-US" altLang="en-US" sz="3600" b="1" baseline="3000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en-US" altLang="en-US" sz="3600" b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= +2</a:t>
            </a:r>
          </a:p>
        </p:txBody>
      </p:sp>
      <p:sp>
        <p:nvSpPr>
          <p:cNvPr id="9220" name="Oval 1028"/>
          <p:cNvSpPr>
            <a:spLocks noChangeArrowheads="1"/>
          </p:cNvSpPr>
          <p:nvPr/>
        </p:nvSpPr>
        <p:spPr bwMode="auto">
          <a:xfrm>
            <a:off x="3505200" y="2819400"/>
            <a:ext cx="1524000" cy="13716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effectLst/>
              </a:rPr>
              <a:t>12 p</a:t>
            </a:r>
            <a:r>
              <a:rPr lang="en-US" altLang="en-US" sz="3600" baseline="30000">
                <a:effectLst/>
              </a:rPr>
              <a:t>+</a:t>
            </a:r>
            <a:endParaRPr lang="en-US" altLang="en-US" sz="3600">
              <a:effectLst/>
            </a:endParaRPr>
          </a:p>
        </p:txBody>
      </p:sp>
      <p:sp>
        <p:nvSpPr>
          <p:cNvPr id="313349" name="Oval 1029"/>
          <p:cNvSpPr>
            <a:spLocks noChangeArrowheads="1"/>
          </p:cNvSpPr>
          <p:nvPr/>
        </p:nvSpPr>
        <p:spPr bwMode="auto">
          <a:xfrm>
            <a:off x="2819400" y="2133600"/>
            <a:ext cx="3048000" cy="27432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2" name="Oval 1030"/>
          <p:cNvSpPr>
            <a:spLocks noChangeArrowheads="1"/>
          </p:cNvSpPr>
          <p:nvPr/>
        </p:nvSpPr>
        <p:spPr bwMode="auto">
          <a:xfrm>
            <a:off x="2057400" y="1371600"/>
            <a:ext cx="4572000" cy="42672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endParaRPr lang="en-US" altLang="en-US" sz="3600">
              <a:solidFill>
                <a:schemeClr val="tx1"/>
              </a:solidFill>
              <a:effectLst/>
            </a:endParaRPr>
          </a:p>
        </p:txBody>
      </p:sp>
      <p:sp>
        <p:nvSpPr>
          <p:cNvPr id="9223" name="Text Box 1031"/>
          <p:cNvSpPr txBox="1">
            <a:spLocks noChangeArrowheads="1"/>
          </p:cNvSpPr>
          <p:nvPr/>
        </p:nvSpPr>
        <p:spPr bwMode="auto">
          <a:xfrm>
            <a:off x="3276600" y="35814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>
                <a:solidFill>
                  <a:srgbClr val="66CE7F"/>
                </a:solidFill>
                <a:effectLst/>
              </a:rPr>
              <a:t>2 e</a:t>
            </a:r>
            <a:r>
              <a:rPr lang="en-US" altLang="en-US" sz="3600" baseline="30000">
                <a:solidFill>
                  <a:srgbClr val="66CE7F"/>
                </a:solidFill>
                <a:effectLst/>
              </a:rPr>
              <a:t>-</a:t>
            </a:r>
          </a:p>
        </p:txBody>
      </p:sp>
      <p:sp>
        <p:nvSpPr>
          <p:cNvPr id="9224" name="Text Box 1032"/>
          <p:cNvSpPr txBox="1">
            <a:spLocks noChangeArrowheads="1"/>
          </p:cNvSpPr>
          <p:nvPr/>
        </p:nvSpPr>
        <p:spPr bwMode="auto">
          <a:xfrm>
            <a:off x="2971800" y="40386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>
                <a:solidFill>
                  <a:srgbClr val="66CE7F"/>
                </a:solidFill>
                <a:effectLst/>
              </a:rPr>
              <a:t>2 e</a:t>
            </a:r>
            <a:r>
              <a:rPr lang="en-US" altLang="en-US" sz="3600" baseline="30000">
                <a:solidFill>
                  <a:srgbClr val="66CE7F"/>
                </a:solidFill>
                <a:effectLst/>
              </a:rPr>
              <a:t>-</a:t>
            </a:r>
            <a:endParaRPr lang="en-US" altLang="en-US" sz="3600">
              <a:solidFill>
                <a:srgbClr val="66CE7F"/>
              </a:solidFill>
              <a:effectLst/>
            </a:endParaRPr>
          </a:p>
        </p:txBody>
      </p:sp>
      <p:sp>
        <p:nvSpPr>
          <p:cNvPr id="9225" name="Text Box 1033"/>
          <p:cNvSpPr txBox="1">
            <a:spLocks noChangeArrowheads="1"/>
          </p:cNvSpPr>
          <p:nvPr/>
        </p:nvSpPr>
        <p:spPr bwMode="auto">
          <a:xfrm>
            <a:off x="2362200" y="46482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>
                <a:solidFill>
                  <a:srgbClr val="66CE7F"/>
                </a:solidFill>
                <a:effectLst/>
              </a:rPr>
              <a:t>6 e</a:t>
            </a:r>
            <a:r>
              <a:rPr lang="en-US" altLang="en-US" sz="3600" baseline="30000">
                <a:solidFill>
                  <a:srgbClr val="66CE7F"/>
                </a:solidFill>
                <a:effectLst/>
              </a:rPr>
              <a:t>-</a:t>
            </a:r>
          </a:p>
        </p:txBody>
      </p:sp>
      <p:sp>
        <p:nvSpPr>
          <p:cNvPr id="9226" name="Oval 1034"/>
          <p:cNvSpPr>
            <a:spLocks noChangeArrowheads="1"/>
          </p:cNvSpPr>
          <p:nvPr/>
        </p:nvSpPr>
        <p:spPr bwMode="auto">
          <a:xfrm>
            <a:off x="1371600" y="533400"/>
            <a:ext cx="6096000" cy="59436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endParaRPr lang="en-US" altLang="en-US" sz="3600">
              <a:solidFill>
                <a:schemeClr val="tx1"/>
              </a:solidFill>
              <a:effectLst/>
            </a:endParaRPr>
          </a:p>
        </p:txBody>
      </p:sp>
      <p:sp>
        <p:nvSpPr>
          <p:cNvPr id="9227" name="Text Box 1035"/>
          <p:cNvSpPr txBox="1">
            <a:spLocks noChangeArrowheads="1"/>
          </p:cNvSpPr>
          <p:nvPr/>
        </p:nvSpPr>
        <p:spPr bwMode="auto">
          <a:xfrm>
            <a:off x="1600200" y="51816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>
                <a:solidFill>
                  <a:schemeClr val="hlink"/>
                </a:solidFill>
                <a:effectLst/>
              </a:rPr>
              <a:t>2 e</a:t>
            </a:r>
            <a:r>
              <a:rPr lang="en-US" altLang="en-US" sz="3600" baseline="30000">
                <a:solidFill>
                  <a:schemeClr val="hlink"/>
                </a:solidFill>
                <a:effectLst/>
              </a:rPr>
              <a:t>-</a:t>
            </a:r>
          </a:p>
        </p:txBody>
      </p:sp>
      <p:sp>
        <p:nvSpPr>
          <p:cNvPr id="9228" name="Text Box 1036"/>
          <p:cNvSpPr txBox="1">
            <a:spLocks noChangeArrowheads="1"/>
          </p:cNvSpPr>
          <p:nvPr/>
        </p:nvSpPr>
        <p:spPr bwMode="auto">
          <a:xfrm>
            <a:off x="4495800" y="36576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 dirty="0">
                <a:solidFill>
                  <a:srgbClr val="66CE7F"/>
                </a:solidFill>
                <a:effectLst/>
              </a:rPr>
              <a:t>1s</a:t>
            </a:r>
            <a:r>
              <a:rPr lang="en-US" altLang="en-US" sz="3600" baseline="30000" dirty="0">
                <a:solidFill>
                  <a:srgbClr val="66CE7F"/>
                </a:solidFill>
                <a:effectLst/>
              </a:rPr>
              <a:t>2</a:t>
            </a:r>
            <a:endParaRPr lang="en-US" altLang="en-US" sz="3600" dirty="0">
              <a:solidFill>
                <a:srgbClr val="66CE7F"/>
              </a:solidFill>
              <a:effectLst/>
            </a:endParaRPr>
          </a:p>
        </p:txBody>
      </p:sp>
      <p:sp>
        <p:nvSpPr>
          <p:cNvPr id="9229" name="Text Box 1037"/>
          <p:cNvSpPr txBox="1">
            <a:spLocks noChangeArrowheads="1"/>
          </p:cNvSpPr>
          <p:nvPr/>
        </p:nvSpPr>
        <p:spPr bwMode="auto">
          <a:xfrm>
            <a:off x="5105400" y="41910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>
                <a:solidFill>
                  <a:srgbClr val="66CE7F"/>
                </a:solidFill>
                <a:effectLst/>
              </a:rPr>
              <a:t>2s</a:t>
            </a:r>
            <a:r>
              <a:rPr lang="en-US" altLang="en-US" sz="3600" baseline="30000">
                <a:solidFill>
                  <a:srgbClr val="66CE7F"/>
                </a:solidFill>
                <a:effectLst/>
              </a:rPr>
              <a:t>2</a:t>
            </a:r>
            <a:endParaRPr lang="en-US" altLang="en-US" sz="3600">
              <a:solidFill>
                <a:srgbClr val="66CE7F"/>
              </a:solidFill>
              <a:effectLst/>
            </a:endParaRPr>
          </a:p>
        </p:txBody>
      </p:sp>
      <p:sp>
        <p:nvSpPr>
          <p:cNvPr id="9230" name="Text Box 1038"/>
          <p:cNvSpPr txBox="1">
            <a:spLocks noChangeArrowheads="1"/>
          </p:cNvSpPr>
          <p:nvPr/>
        </p:nvSpPr>
        <p:spPr bwMode="auto">
          <a:xfrm>
            <a:off x="5638800" y="46482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>
                <a:solidFill>
                  <a:srgbClr val="66CE7F"/>
                </a:solidFill>
                <a:effectLst/>
              </a:rPr>
              <a:t>2p</a:t>
            </a:r>
            <a:r>
              <a:rPr lang="en-US" altLang="en-US" sz="3600" baseline="30000">
                <a:solidFill>
                  <a:srgbClr val="66CE7F"/>
                </a:solidFill>
                <a:effectLst/>
              </a:rPr>
              <a:t>6</a:t>
            </a:r>
            <a:endParaRPr lang="en-US" altLang="en-US" sz="3600">
              <a:solidFill>
                <a:srgbClr val="66CE7F"/>
              </a:solidFill>
              <a:effectLst/>
            </a:endParaRPr>
          </a:p>
        </p:txBody>
      </p:sp>
      <p:sp>
        <p:nvSpPr>
          <p:cNvPr id="9231" name="Text Box 1039"/>
          <p:cNvSpPr txBox="1">
            <a:spLocks noChangeArrowheads="1"/>
          </p:cNvSpPr>
          <p:nvPr/>
        </p:nvSpPr>
        <p:spPr bwMode="auto">
          <a:xfrm>
            <a:off x="6324600" y="52578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>
                <a:solidFill>
                  <a:schemeClr val="hlink"/>
                </a:solidFill>
                <a:effectLst/>
              </a:rPr>
              <a:t>3s</a:t>
            </a:r>
            <a:r>
              <a:rPr lang="en-US" altLang="en-US" sz="3600" baseline="30000">
                <a:solidFill>
                  <a:schemeClr val="hlink"/>
                </a:solidFill>
                <a:effectLst/>
              </a:rPr>
              <a:t>2</a:t>
            </a:r>
            <a:r>
              <a:rPr lang="en-US" altLang="en-US" sz="3600">
                <a:solidFill>
                  <a:schemeClr val="hlink"/>
                </a:solidFill>
                <a:effectLst/>
              </a:rPr>
              <a:t> </a:t>
            </a:r>
            <a:endParaRPr lang="en-US" altLang="en-US" sz="3600" baseline="30000">
              <a:solidFill>
                <a:schemeClr val="hlin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5253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153400" cy="762000"/>
          </a:xfrm>
        </p:spPr>
        <p:txBody>
          <a:bodyPr/>
          <a:lstStyle/>
          <a:p>
            <a:pPr>
              <a:defRPr/>
            </a:pPr>
            <a:r>
              <a:rPr lang="en-US" dirty="0"/>
              <a:t>Effective Nuclear Charge for P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66800" y="586740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</a:t>
            </a:r>
            <a:r>
              <a:rPr lang="en-US" altLang="en-US" sz="3600" b="1" baseline="-2500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eff</a:t>
            </a:r>
            <a:r>
              <a:rPr lang="en-US" altLang="en-US" sz="3600" b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each outermost e</a:t>
            </a:r>
            <a:r>
              <a:rPr lang="en-US" altLang="en-US" sz="3600" b="1" baseline="3000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en-US" altLang="en-US" sz="3600" b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= +5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3505200" y="2819400"/>
            <a:ext cx="1524000" cy="13716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effectLst/>
              </a:rPr>
              <a:t>15 p</a:t>
            </a:r>
            <a:r>
              <a:rPr lang="en-US" altLang="en-US" sz="3600" baseline="30000">
                <a:effectLst/>
              </a:rPr>
              <a:t>+</a:t>
            </a:r>
            <a:endParaRPr lang="en-US" altLang="en-US" sz="3600">
              <a:effectLst/>
            </a:endParaRPr>
          </a:p>
        </p:txBody>
      </p:sp>
      <p:sp>
        <p:nvSpPr>
          <p:cNvPr id="373765" name="Oval 5"/>
          <p:cNvSpPr>
            <a:spLocks noChangeArrowheads="1"/>
          </p:cNvSpPr>
          <p:nvPr/>
        </p:nvSpPr>
        <p:spPr bwMode="auto">
          <a:xfrm>
            <a:off x="2819400" y="2133600"/>
            <a:ext cx="3048000" cy="27432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2057400" y="1371600"/>
            <a:ext cx="4572000" cy="42672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endParaRPr lang="en-US" altLang="en-US" sz="3600">
              <a:solidFill>
                <a:schemeClr val="tx1"/>
              </a:solidFill>
              <a:effectLst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276600" y="35814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>
                <a:solidFill>
                  <a:srgbClr val="66CE7F"/>
                </a:solidFill>
                <a:effectLst/>
              </a:rPr>
              <a:t>2 e</a:t>
            </a:r>
            <a:r>
              <a:rPr lang="en-US" altLang="en-US" sz="3600" baseline="30000">
                <a:solidFill>
                  <a:srgbClr val="66CE7F"/>
                </a:solidFill>
                <a:effectLst/>
              </a:rPr>
              <a:t>-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971800" y="40386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>
                <a:solidFill>
                  <a:srgbClr val="66CE7F"/>
                </a:solidFill>
                <a:effectLst/>
              </a:rPr>
              <a:t>2 e</a:t>
            </a:r>
            <a:r>
              <a:rPr lang="en-US" altLang="en-US" sz="3600" baseline="30000">
                <a:solidFill>
                  <a:srgbClr val="66CE7F"/>
                </a:solidFill>
                <a:effectLst/>
              </a:rPr>
              <a:t>-</a:t>
            </a:r>
            <a:endParaRPr lang="en-US" altLang="en-US" sz="3600">
              <a:solidFill>
                <a:srgbClr val="66CE7F"/>
              </a:solidFill>
              <a:effectLst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362200" y="46482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>
                <a:solidFill>
                  <a:srgbClr val="66CE7F"/>
                </a:solidFill>
                <a:effectLst/>
              </a:rPr>
              <a:t>6 e</a:t>
            </a:r>
            <a:r>
              <a:rPr lang="en-US" altLang="en-US" sz="3600" baseline="30000">
                <a:solidFill>
                  <a:srgbClr val="66CE7F"/>
                </a:solidFill>
                <a:effectLst/>
              </a:rPr>
              <a:t>-</a:t>
            </a:r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1371600" y="533400"/>
            <a:ext cx="6096000" cy="59436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endParaRPr lang="en-US" altLang="en-US" sz="3600">
              <a:solidFill>
                <a:schemeClr val="tx1"/>
              </a:solidFill>
              <a:effectLst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752600" y="51054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>
                <a:solidFill>
                  <a:schemeClr val="hlink"/>
                </a:solidFill>
                <a:effectLst/>
              </a:rPr>
              <a:t>5 e</a:t>
            </a:r>
            <a:r>
              <a:rPr lang="en-US" altLang="en-US" sz="3600" baseline="30000">
                <a:solidFill>
                  <a:schemeClr val="hlink"/>
                </a:solidFill>
                <a:effectLst/>
              </a:rPr>
              <a:t>-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495800" y="36576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 dirty="0">
                <a:solidFill>
                  <a:srgbClr val="66CE7F"/>
                </a:solidFill>
                <a:effectLst/>
              </a:rPr>
              <a:t>1s</a:t>
            </a:r>
            <a:r>
              <a:rPr lang="en-US" altLang="en-US" sz="3600" baseline="30000" dirty="0">
                <a:solidFill>
                  <a:srgbClr val="66CE7F"/>
                </a:solidFill>
                <a:effectLst/>
              </a:rPr>
              <a:t>2</a:t>
            </a:r>
            <a:endParaRPr lang="en-US" altLang="en-US" sz="3600" dirty="0">
              <a:solidFill>
                <a:srgbClr val="66CE7F"/>
              </a:solidFill>
              <a:effectLst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105400" y="41910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>
                <a:solidFill>
                  <a:srgbClr val="66CE7F"/>
                </a:solidFill>
                <a:effectLst/>
              </a:rPr>
              <a:t>2s</a:t>
            </a:r>
            <a:r>
              <a:rPr lang="en-US" altLang="en-US" sz="3600" baseline="30000">
                <a:solidFill>
                  <a:srgbClr val="66CE7F"/>
                </a:solidFill>
                <a:effectLst/>
              </a:rPr>
              <a:t>2</a:t>
            </a:r>
            <a:endParaRPr lang="en-US" altLang="en-US" sz="3600">
              <a:solidFill>
                <a:srgbClr val="66CE7F"/>
              </a:solidFill>
              <a:effectLst/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638800" y="46482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>
                <a:solidFill>
                  <a:srgbClr val="66CE7F"/>
                </a:solidFill>
                <a:effectLst/>
              </a:rPr>
              <a:t>2p</a:t>
            </a:r>
            <a:r>
              <a:rPr lang="en-US" altLang="en-US" sz="3600" baseline="30000">
                <a:solidFill>
                  <a:srgbClr val="66CE7F"/>
                </a:solidFill>
                <a:effectLst/>
              </a:rPr>
              <a:t>6</a:t>
            </a:r>
            <a:endParaRPr lang="en-US" altLang="en-US" sz="3600">
              <a:solidFill>
                <a:srgbClr val="66CE7F"/>
              </a:solidFill>
              <a:effectLst/>
            </a:endParaRP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019800" y="51816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600">
                <a:solidFill>
                  <a:schemeClr val="hlink"/>
                </a:solidFill>
                <a:effectLst/>
              </a:rPr>
              <a:t>3s</a:t>
            </a:r>
            <a:r>
              <a:rPr lang="en-US" altLang="en-US" sz="3600" baseline="30000">
                <a:solidFill>
                  <a:schemeClr val="hlink"/>
                </a:solidFill>
                <a:effectLst/>
              </a:rPr>
              <a:t>2</a:t>
            </a:r>
            <a:r>
              <a:rPr lang="en-US" altLang="en-US" sz="3600">
                <a:solidFill>
                  <a:schemeClr val="hlink"/>
                </a:solidFill>
                <a:effectLst/>
              </a:rPr>
              <a:t> 3p</a:t>
            </a:r>
            <a:r>
              <a:rPr lang="en-US" altLang="en-US" sz="3600" baseline="30000">
                <a:solidFill>
                  <a:schemeClr val="hlink"/>
                </a:solidFill>
                <a:effectLst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83657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dirty="0"/>
              <a:t>Shielding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382000" cy="4876800"/>
          </a:xfrm>
        </p:spPr>
        <p:txBody>
          <a:bodyPr>
            <a:noAutofit/>
          </a:bodyPr>
          <a:lstStyle/>
          <a:p>
            <a:pPr algn="ctr">
              <a:buFont typeface="Monotype Sorts" pitchFamily="2" charset="2"/>
              <a:buNone/>
              <a:defRPr/>
            </a:pPr>
            <a:r>
              <a:rPr lang="en-US" sz="3200" b="0" dirty="0">
                <a:solidFill>
                  <a:schemeClr val="tx2"/>
                </a:solidFill>
              </a:rPr>
              <a:t>Screening effect of core e</a:t>
            </a:r>
            <a:r>
              <a:rPr lang="en-US" sz="3200" b="0" baseline="30000" dirty="0">
                <a:solidFill>
                  <a:schemeClr val="tx2"/>
                </a:solidFill>
              </a:rPr>
              <a:t>-</a:t>
            </a:r>
          </a:p>
          <a:p>
            <a:pPr algn="ctr">
              <a:buFont typeface="Monotype Sorts" pitchFamily="2" charset="2"/>
              <a:buNone/>
              <a:defRPr/>
            </a:pPr>
            <a:endParaRPr lang="en-US" sz="3200" b="0" baseline="30000" dirty="0">
              <a:solidFill>
                <a:schemeClr val="tx2"/>
              </a:solidFill>
            </a:endParaRPr>
          </a:p>
          <a:p>
            <a:pPr algn="ctr">
              <a:buFont typeface="Monotype Sorts" pitchFamily="2" charset="2"/>
              <a:buNone/>
              <a:defRPr/>
            </a:pPr>
            <a:r>
              <a:rPr lang="en-US" sz="3200" b="0" dirty="0">
                <a:solidFill>
                  <a:schemeClr val="tx2"/>
                </a:solidFill>
              </a:rPr>
              <a:t>Reduces effective pull of p</a:t>
            </a:r>
            <a:r>
              <a:rPr lang="en-US" sz="3200" b="0" baseline="30000" dirty="0">
                <a:solidFill>
                  <a:schemeClr val="tx2"/>
                </a:solidFill>
              </a:rPr>
              <a:t>+</a:t>
            </a:r>
            <a:r>
              <a:rPr lang="en-US" sz="3200" b="0" dirty="0">
                <a:solidFill>
                  <a:schemeClr val="tx2"/>
                </a:solidFill>
              </a:rPr>
              <a:t> in nucleus for valence e</a:t>
            </a:r>
            <a:r>
              <a:rPr lang="en-US" sz="3200" b="0" baseline="30000" dirty="0">
                <a:solidFill>
                  <a:schemeClr val="tx2"/>
                </a:solidFill>
              </a:rPr>
              <a:t>-</a:t>
            </a:r>
            <a:endParaRPr lang="en-US" sz="3200" b="0" dirty="0">
              <a:solidFill>
                <a:schemeClr val="tx2"/>
              </a:solidFill>
            </a:endParaRPr>
          </a:p>
          <a:p>
            <a:pPr>
              <a:defRPr/>
            </a:pPr>
            <a:endParaRPr lang="en-US" sz="3200" b="0" dirty="0"/>
          </a:p>
          <a:p>
            <a:pPr>
              <a:defRPr/>
            </a:pPr>
            <a:r>
              <a:rPr lang="en-US" sz="3200" b="0" dirty="0"/>
              <a:t>Core e</a:t>
            </a:r>
            <a:r>
              <a:rPr lang="en-US" sz="3200" b="0" baseline="30000" dirty="0"/>
              <a:t>-</a:t>
            </a:r>
            <a:r>
              <a:rPr lang="en-US" sz="3200" b="0" dirty="0"/>
              <a:t> shield view of an equivalent # of p</a:t>
            </a:r>
            <a:r>
              <a:rPr lang="en-US" sz="3200" b="0" baseline="30000" dirty="0"/>
              <a:t>+</a:t>
            </a:r>
            <a:r>
              <a:rPr lang="en-US" sz="3200" b="0" dirty="0"/>
              <a:t> in nucleus</a:t>
            </a:r>
          </a:p>
          <a:p>
            <a:pPr>
              <a:defRPr/>
            </a:pPr>
            <a:r>
              <a:rPr lang="en-US" sz="3200" b="0" dirty="0"/>
              <a:t>Therefore any one valence e</a:t>
            </a:r>
            <a:r>
              <a:rPr lang="en-US" sz="3200" b="0" baseline="30000" dirty="0"/>
              <a:t>-</a:t>
            </a:r>
            <a:r>
              <a:rPr lang="en-US" sz="3200" b="0" dirty="0"/>
              <a:t> sees lower # of p</a:t>
            </a:r>
            <a:r>
              <a:rPr lang="en-US" sz="3200" b="0" baseline="30000" dirty="0"/>
              <a:t>+</a:t>
            </a:r>
            <a:r>
              <a:rPr lang="en-US" sz="3200" b="0" dirty="0"/>
              <a:t> at the nucleus</a:t>
            </a:r>
          </a:p>
        </p:txBody>
      </p:sp>
    </p:spTree>
    <p:extLst>
      <p:ext uri="{BB962C8B-B14F-4D97-AF65-F5344CB8AC3E}">
        <p14:creationId xmlns:p14="http://schemas.microsoft.com/office/powerpoint/2010/main" val="161275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2321</TotalTime>
  <Words>1310</Words>
  <Application>Microsoft Office PowerPoint</Application>
  <PresentationFormat>On-screen Show (4:3)</PresentationFormat>
  <Paragraphs>326</Paragraphs>
  <Slides>38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Calibri</vt:lpstr>
      <vt:lpstr>Century Gothic</vt:lpstr>
      <vt:lpstr>Century Schoolbook</vt:lpstr>
      <vt:lpstr>Comic Sans MS</vt:lpstr>
      <vt:lpstr>Monotype Sorts</vt:lpstr>
      <vt:lpstr>Times New Roman</vt:lpstr>
      <vt:lpstr>Wingdings</vt:lpstr>
      <vt:lpstr>Wingdings 3</vt:lpstr>
      <vt:lpstr>Ion</vt:lpstr>
      <vt:lpstr>ClipArt</vt:lpstr>
      <vt:lpstr>Periodic Trends</vt:lpstr>
      <vt:lpstr>Periodic Law</vt:lpstr>
      <vt:lpstr>Elements’ Electron Configuration</vt:lpstr>
      <vt:lpstr>Effective Nuclear Charge, Zeff </vt:lpstr>
      <vt:lpstr>Trend in Effective Nuclear Charge</vt:lpstr>
      <vt:lpstr>Effective Nuclear Charge for Na</vt:lpstr>
      <vt:lpstr>Effective Nuclear Charge for Mg</vt:lpstr>
      <vt:lpstr>Effective Nuclear Charge for P</vt:lpstr>
      <vt:lpstr>Shielding</vt:lpstr>
      <vt:lpstr>Trend in Shielding</vt:lpstr>
      <vt:lpstr>Going From Left to Right in a Row</vt:lpstr>
      <vt:lpstr>Going Down a Group</vt:lpstr>
      <vt:lpstr>Reasons for the Trends</vt:lpstr>
      <vt:lpstr>Periodic Trends</vt:lpstr>
      <vt:lpstr>Ground State e- Configurations</vt:lpstr>
      <vt:lpstr>Atomic Radius</vt:lpstr>
      <vt:lpstr>Atomic Radii Trends</vt:lpstr>
      <vt:lpstr>Atomic Radii vs. Group Number</vt:lpstr>
      <vt:lpstr>Atomic Radii Values</vt:lpstr>
      <vt:lpstr>Ion size - Cations</vt:lpstr>
      <vt:lpstr>Ion Size - Anions</vt:lpstr>
      <vt:lpstr>Atom vs. Ion Radii</vt:lpstr>
      <vt:lpstr>Ion Radii</vt:lpstr>
      <vt:lpstr>First Ionization Energy, IE1</vt:lpstr>
      <vt:lpstr>First Ionization Energy, IE1</vt:lpstr>
      <vt:lpstr>First Ionization Energy Graph</vt:lpstr>
      <vt:lpstr>First, Second, Third, etc IE</vt:lpstr>
      <vt:lpstr>Second, Third, and Fourth Ionization Energies</vt:lpstr>
      <vt:lpstr>IE vs Group Number</vt:lpstr>
      <vt:lpstr>IE1 Trends</vt:lpstr>
      <vt:lpstr>Electronegativity</vt:lpstr>
      <vt:lpstr>EN Values</vt:lpstr>
      <vt:lpstr>Summary</vt:lpstr>
      <vt:lpstr>e- Configurations of Anions &amp; Cations</vt:lpstr>
      <vt:lpstr>Transition &amp; Other Metal Cations</vt:lpstr>
      <vt:lpstr>Relationship to Periodic Table</vt:lpstr>
      <vt:lpstr>Metallic Character</vt:lpstr>
      <vt:lpstr>Nonmetallic Character and Reactivity</vt:lpstr>
    </vt:vector>
  </TitlesOfParts>
  <Company>DPHS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the Modern Periodic Table</dc:title>
  <dc:subject>Periodic Table</dc:subject>
  <dc:creator>Michael Geyer</dc:creator>
  <dc:description>Modified from original Periodic Table PowerPoint file.  Downloaded from The Catalyst, http://www.TheCatalyst.org</dc:description>
  <cp:lastModifiedBy>Tullettia Taylor</cp:lastModifiedBy>
  <cp:revision>63</cp:revision>
  <dcterms:created xsi:type="dcterms:W3CDTF">2000-03-23T02:43:09Z</dcterms:created>
  <dcterms:modified xsi:type="dcterms:W3CDTF">2020-09-30T05:42:55Z</dcterms:modified>
</cp:coreProperties>
</file>