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62" r:id="rId4"/>
    <p:sldId id="284" r:id="rId5"/>
    <p:sldId id="295" r:id="rId6"/>
    <p:sldId id="287" r:id="rId7"/>
    <p:sldId id="285" r:id="rId8"/>
    <p:sldId id="286" r:id="rId9"/>
    <p:sldId id="288" r:id="rId10"/>
    <p:sldId id="289" r:id="rId11"/>
    <p:sldId id="290" r:id="rId12"/>
    <p:sldId id="291" r:id="rId13"/>
    <p:sldId id="259" r:id="rId14"/>
    <p:sldId id="292" r:id="rId15"/>
    <p:sldId id="261" r:id="rId16"/>
    <p:sldId id="260" r:id="rId17"/>
    <p:sldId id="294" r:id="rId18"/>
    <p:sldId id="296" r:id="rId19"/>
    <p:sldId id="293" r:id="rId20"/>
    <p:sldId id="298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BC040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in"/>
          <inkml:channel name="Y" type="integer" max="32767" units="in"/>
          <inkml:channel name="F" type="integer" max="32767" units="dev"/>
          <inkml:channel name="T" type="integer" max="2.14748E9" units="dev"/>
        </inkml:traceFormat>
        <inkml:channelProperties>
          <inkml:channelProperty channel="X" name="resolution" value="3971.75757" units="1/in"/>
          <inkml:channelProperty channel="Y" name="resolution" value="5295.24854" units="1/in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5-09-28T15:27:58.58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19813 6554 645 0,'0'0'1290'0,"0"0"0"15,0 0-129-15,0 0-258 16,0 0-258-16,0 0-258 15,0 0 0-15,-8 0-258 16,8 0 0-16,-12-2 129 16,12 2-129-16,-11-6 129 15,11 6 129-15,-15-2-129 16,7 2 0-16,-2-4 129 15,2 4-129-15,-2-3 0 16,10 3 129-16,-15-1-129 16,5 1-129-16,10 0 129 0,-15 0 0 15,7 0-129-15,0 0-129 16,-2 3 0-16,1-1-129 15,-3 3-129-15,-2 3 129 16,1 1 129-16,-4 2-129 16,2 1 0-16,-3 4 129 15,-2 0-129-15,1 2 0 16,-2 1-129-16,3 1 0 15,0 0 0-15,1 2 129 16,0 1-258-16,0 0 258 16,1 6-129-16,1-4 258 15,1 4 0-15,1 0 129 0,2-2 0 16,4-1-129-16,-1 2 129 15,3-5-129-15,4-3 129 16,-1 1-258-16,2-6 0 16,0 0 0-16,5-1 0 15,1-1 0-15,1 0 129 16,1-3-258-16,2 3 258 15,-1-2 0-15,1 1 0 16,-2-2 0-16,0-1 0 16,0 1 0-16,1-2 258 15,2-3-258-15,2-2 129 16,0-1 0-16,5-2 0 15,3 0 0-15,0 0-129 0,2-1 129 16,-1-6 129-16,-2 5 0 16,-2-4 0-16,2 2 129 15,-6 2-129 1,1 2-258-16,-2 0 129 0,-4 0-129 15,-1 0-129-15,-8 0-516 16,10 0-1032-16,-10 0-2064 16,0 0 0-16</inkml:trace>
  <inkml:trace contextRef="#ctx0" brushRef="#br0" timeOffset="780">19958 7137 3096 0,'7'0'2709'0,"-7"0"-1161"15,0 0-1161-15,0 0-129 16,0 0-516-16,0 0 258 16,0 0-129-16,0 0 0 15,0 0 129-15,0 0 0 16,0 0 129-16,0 0-129 15,0 0 0-15,0 0 0 16,0 0-129-16,3-12 0 0,-3 12-516 16,16-5-258-1,-5 2 129-15,3 0-129 16,1-1 129-16,2 2 129 15,-2 1 129-15,4 0 129 16,-5 1 258-16,2 0-129 0,-4 2-258 16,-1 3-386-16</inkml:trace>
  <inkml:trace contextRef="#ctx0" brushRef="#br0" timeOffset="1248">20096 7290 129 0,'-21'33'516'0,"10"-17"0"16,-2-3 129-16,2 2-258 16,-1-1-129-16,0 2-129 0,2-3 258 15,2 2-258-15,0-2 0 16,1-2 0-16,7-11 129 15,-9 17 258-15,9-17-258 16,0 0 258-16,-6 12-258 16,6-12-129-16,0 0-129 15,0 0-258-15,0 0 129 16,0 0 129-16,4 0 0 15,-4 0 129-15,12 0 0 16,-3 0 258-16,1 0 387 16,7 0 258-16,-2 0-129 15,9-3-258-15,-3-5 0 16,6 5 0-16,-1-4-129 0,3 5-129 15,-5-1-129-15,-2 1-129 16,-3 1-129-16,-6 1 0 16,-4 0 258-16,-9 0-129 15,9 0-129-15,-9 0 129 16,0 0 0-16,0 0-258 15,0 0-129-15,0 0-387 16,0 0-516-16,0 0-774 16,0 0-2064-16,0 0 1 15</inkml:trace>
  <inkml:trace contextRef="#ctx0" brushRef="#br0" timeOffset="3634.8">20415 6558 1161 0,'0'0'645'16,"0"0"-258"-16,0 0-387 15,0 0 258-15,-6 6 258 0,6-6 129 16,0 0 387-16,0 0-129 15,0 0 258-15,0 0 129 16,0 0-129-16,0 0-258 16,0 0-129-16,0 0-258 15,0 23-129-15,2-1-387 16,2 5 129-16,0 7-129 15,-1 6 129-15,0 4-129 16,1 5 0-16,-3-3 129 16,-1-5-129-16,0-3 0 15,0-5 129-15,0-7 0 16,0-4-129-16,-1-9 129 0,1-13-258 15,-2 12 0-15,2-12 129 16,0 0-129-16,0 0 129 16,0 0 0-16,0 0 0 15,0 0-129 1,0 0 258-16,0 0-258 0,0 0 0 15,0 0-258-15,0 0 0 16,0 0 129-16,0 0-258 16,0 0 258-16,0 0 0 15,2 17-258-15,-2-17 129 16,1 16 0-16,-1-16 387 15,0 13 387-15,0-13-129 16,0 13-129-16,0-13 129 0,0 0 258 16,0 0-129-16,0 0 0 15,0 0-774 1,0 0-129-16,0 0-258 15,0 0-258-15,0 0-258 0,0 0 129 16,0 0 258-16,0 0 258 16,0 0 774-16,0 0 387 15,0 0 387-15,0 0 129 16,0 0 258-16,0 0-258 15,0 0-129-15,0 11-387 16,0-11-129-16,0 21-258 16,-3-10-129-16,0 3 0 15,1 1 129-15,-3 2 0 16,2-1 129-16,-2-3 129 15,0 4-129-15,0-5 129 16,-1 4-129-16,6-16-129 16,-10 17-258-16,10-17-516 0,0 0-258 15,-5 13-387-15,5-13-129 16,0 0 129-16,0 0-1548 15,-1-16-903-15</inkml:trace>
  <inkml:trace contextRef="#ctx0" brushRef="#br0" timeOffset="4555.2">20491 6880 1161 0,'20'0'1419'0,"-9"0"-774"16,4-5-645-16,0 1-516 16,1-4-258-16,4 1 258 15,-4-3 129-15,3 3 129 16,-2 0 387-16,2 2 0 15,-1-1 645-15,-4 5-129 16,0 1 129-16,-4 0-129 16,-2 0-258-16,-8 0 129 15,12 0-129-15,-12 0 0 16,0 0 0-16,8-3 0 15,-8 3 129-15,8-14-129 16,-8 14-258-16,7-19 0 16,-4 5-129-16,1-2 0 0,-2-3 129 15,0 0 0-15,-2-3 129 16,0-2-258-16,0 3-258 15,0-4 129-15,-2 3 0 16,-1-2 0-16,0 5 129 16,0 0-129-16,-1 3 129 15,-1 3 0-15,1 2 129 16,4 11 0-16,-7-16 0 15,7 16 258-15,0 0-387 16,0 0 129-16,0 0 129 16,0 0 258-16,-5 12-129 15,5 12 129-15,2 5-129 0,3 8 258 16,-3 6-258-16,3 10 129 15,-2 4-258-15,0 4 0 16,-3-4 0-16,0-2 258 16,-3-3-129-16,-2 0 129 15,-3-6-129-15,2 0 0 16,-2-9 129-16,3-4-258 15,0-7 0-15,1-3-129 16,0-6-129-16,4-17 0 16,-5 17-129-16,5-17-516 15,0 0-3483-15,0 0-129 16,-8-18-516-16</inkml:trace>
  <inkml:trace contextRef="#ctx0" brushRef="#br0" timeOffset="5007.6">20896 7120 3096 0,'-4'12'3612'16,"4"-12"-387"-16,0 0-4257 16,0 0-1032-16,0 0-516 15,7-15 258-15,-7 15 645 0</inkml:trace>
  <inkml:trace contextRef="#ctx0" brushRef="#br0" timeOffset="5850.01">20896 7120 774 0,'59'-71'1677'0,"-59"71"258"16,12-7-387-16,-12 7-258 15,15-3-774-15,-15 3-129 16,13-2-129-16,-13 2-258 15,14-5 129-15,-14 5 0 16,15-4-129-16,-15 4 258 16,12-5-129-16,-12 5 129 15,0 0 258-15,9-5-129 16,-9 5-129-16,0 0 258 15,0 0-129-15,0 0 129 0,0 0-129 16,0 0-258-16,0 0 0 16,0 0-129-16,0 0 258 15,0 0-258 1,0 0 0-16,0 0 0 0,0 0 129 15,0 0 0-15,0 0 0 16,0 0 0-16,0 0-129 16,0 0 129-16,0 0 0 15,0 0-129-15,0 0 258 16,11 2-258-16,-11-2 129 15,15 1-129-15,-15-1 0 16,12 4 0-16,-12-4 0 0,12 6 0 16,-12-6 0-16,0 0 0 15,0 0 258 1,1 15-258-16,-1-15 129 15,0 16 0-15,0-4 129 16,-3 0-129-16,0 2 129 0,-2 3-258 16,0-2 129-16,-2 3-129 15,-1-1 129-15,-2 1 0 16,-2 1 0-16,-1-2-129 15,-4 1 0-15,1-1 129 16,-2-3-129-16,1-2 0 16,2 0-129-16,2-3 129 15,3-2 129-15,10-7-129 16,-10 3 0-16,10-3 0 15,0 0-129-15,12-3 129 16,2-5-129-16,5 2-129 16,4 1-129-16,4 0 129 0,0 5 129 15,1 0 0-15,0 3 129 16,-4 7 129-16,-6 4 0 15,-5 4 129-15,-3 3 258 16,-8 1-129-16,0 6-129 16,-6-5 258-16,-3 5-258 15,-7-6 129-15,1 3 0 16,-5-11 0-16,2 4 258 15,-6-11-258-15,4 2 129 16,-6-9 0-16,7 2 0 16,-4-2-258-16,2 0 0 15,3 0-129-15,2 0-129 16,2 0-258-16,3 0-129 0,9 0-258 15,-10 0-387-15,10 0-903 16,7 0-2838-16,-5-5 0 16,3-8-387-16</inkml:trace>
  <inkml:trace contextRef="#ctx0" brushRef="#br0" timeOffset="6130.81">21598 6420 4128 0,'8'0'3225'16,"-8"0"-516"-16,0 0-387 15,0 0-4644-15,-8 0-516 16,8 13-129-16,-10-11 387 15,5 12 904-15</inkml:trace>
  <inkml:trace contextRef="#ctx0" brushRef="#br0" timeOffset="6536.41">21598 6420 1 0,'-48'68'902'16,"35"-52"904"-16,-2 7 129 15,-1-5-129-15,2 12 258 16,-7-1-258-16,6 10-129 15,-7 0-645-15,8 12-258 16,-1 4-387-16,3 3-129 16,4 3-258-16,1-3 0 0,7-3-129 15,0-9 0-15,4-5 129 16,4-9 0-16,3-10 0 15,4-8 0-15,2-8 258 16,2-4 0-16,1-3 387 16,6-7-387-16,-2-11 0 15,4-2 0-15,-3-7-129 16,2-8-129-16,0-6-129 15,-2-4 0-15,-4-2 0 16,-3-3 0-16,-2-3 129 16,-6 3 0-16,-3 0 129 15,-3 5 0-15,-4 5 387 16,0 5-387-16,-7 5 0 0,0 4-129 15,-6 10 0-15,-2 5 0 16,-2 6 0-16,-4 5 0 16,0 1-129-16,-2 5-258 15,2 8 129-15,-2-2-129 16,5 2 0-16,0-4-516 15,8 4-1419-15,0-2-2193 16,-1-10 129-16</inkml:trace>
  <inkml:trace contextRef="#ctx0" brushRef="#br0" timeOffset="7332.01">21868 7241 3225 0,'0'12'4128'0,"0"-12"-774"16,0 0-2064-16,0 0-774 16,2-13-129-16,-2 13-258 15,10-16 0-15,-2 8-129 16,2-4 0-16,3 3 0 15,-1 0 129-15,2 1 0 16,-3 3 0-16,3 5 129 16,-2 0-129-16,-1 2-129 15,-3 9 129-15,-1 3-129 0,-2 7 0 16,-2-1 129-16,-2 4-129 15,-1 2 129-15,-3 1 129 16,-4 5 0-16,-2-3 0 16,-1 2-129-16,-2 2-258 15,-2 2-129-15,0-1 0 16,-3-2 129-16,2-3 129 15,-1-6-129-15,4-3 0 16,2-5 129-16,10-15 258 16,-13 14 0-16,13-14 129 15,0 0-258-15,0 0 0 16,16 0 0-16,-3-5 129 15,7 5-129-15,2-3 0 0,4 2 0 16,3 1 0-16,2 0 129 16,-2-3-129-16,-1 3 129 15,-6-1 0 1,-3 1 0-16,-6 0-129 0,-3 0-129 15,-10 0-387-15,0 0-1548 16,0 0-2322-16,0-17-645 16,-5-2 387-16</inkml:trace>
  <inkml:trace contextRef="#ctx0" brushRef="#br0" timeOffset="7815.61">22254 6338 3483 0,'19'0'4515'0,"-7"0"-387"15,4-3-2451-15,9 3-645 16,1 0-258-16,7 0-258 16,1-2 129-16,2 2-387 15,-1-2 0-15,-3 0-129 16,-3-1-129-16,-4 1 0 15,-6 2-129-15,-7-3-129 16,-1 3-1419-16,-11 0-1806 16,0-14-1161-16,0 14 0 15</inkml:trace>
  <inkml:trace contextRef="#ctx0" brushRef="#br0" timeOffset="8127.61">22675 5882 1032 0,'23'36'4773'0,"-12"-10"258"15,-1 0-387-15,-1 3-3096 16,6 17-516-16,-5-2-129 0,7 12-516 16,-7-1 0-1,1 1-258-15,-2-5 0 16,-3-6-129-16,-2-4-129 15,-3-9 0-15,1-3-258 0,-4-12-516 16,1 2-1419-16,-8-9-2322 16,-2-10 0-16,1 0-387 15</inkml:trace>
  <inkml:trace contextRef="#ctx0" brushRef="#br0" timeOffset="8907.61">19858 7207 2580 0,'0'0'2580'0,"0"0"-2709"0,0 0-2193 15</inkml:trace>
  <inkml:trace contextRef="#ctx0" brushRef="#br0" timeOffset="9453.61">19951 7107 1032 0,'11'-3'1290'0,"-11"3"-903"15,14-1 0-15,-5-2-516 16,2 1-129-16,1 1 258 15,-1-1 516-15,-3 2-129 0,-8 0 258 16,12-3 258-16,-12 3 258 16,0 0-129-16,0 8-129 15,-1 4-258-15,-5 1-258 16,0 1-258-16,0 5 0 15,0-2-129-15,1 3-129 16,-1-4 0-16,2 0 129 16,1-2 0-16,1-2 0 15,-2 0 129-15,-1 0 0 16,1-2 129-16,4-10-129 15,-11 20-129-15,5-9 129 16,3-1-129-16,-2 2 0 16,5-12 0-16,-8 20 0 0,8-20 0 15,-4 14 0-15,4-14 0 16,-4 12 0-16,4-12 258 15,0 0 129 1,0 0-129-16,0 0 0 0,0 0 0 16,0 0 0-16,0 0 0 15,0 0-129-15,0 0-258 16,0 0 129-16,0 0-129 15,0 0 129-15,0 0-129 16,0 0 258-16,0 0 0 16,0 0 0-16,0 0 129 15,0 0-258-15,0 0-129 16,0 0-774-16,0 11-2838 0,0-11-387 15</inkml:trace>
  <inkml:trace contextRef="#ctx0" brushRef="#br0" timeOffset="12012.02">19863 7152 1032 0,'-9'5'2064'0,"9"-5"-774"15,0 0-387-15,-8 0-258 16,8 0-129-16,0 0-129 15,0 0-387-15,0 0-129 0,-9 1 129 16,9-1 0-16,0 0 258 16,0 0 258-16,-7 13 129 15,7-13 129-15,0 0-129 16,0 0 0-16,0 0 0 15,0 0-258-15,0 0-258 16,0 0 258-16,0 0 129 16,0 0 0-16,0 0 0 15,0 0 129-15,0 0-258 16,0 0 129-16,0 0 0 15,0 0-258-15,5-4-129 16,-5 4-129-16,8-9 0 16,-8 9 0-16,15-12 0 0,-8 5-129 15,2 2 129-15,3-3 0 16,1 2-129-16,1 1 129 15,1 0-129 1,1 3 129-16,-2 0-129 0,2 0 129 16,-5 2 0-16,-3 0 0 15,0 5 0-15,-8-5 0 16,8 16 0-16,-7-3 0 15,1-1 129-15,-2 1-129 16,0-1 129-16,0 0-129 16,0-1 129-16,0-11 0 15,-1 17-129-15,1-17 129 16,-3 13 0-16,3-13-129 0,-9 17 0 15,9-17 0 1,-10 17 129-16,10-17-129 16,-9 16 0-16,9-16 0 15,-6 11 0-15,6-11 0 0,0 0 0 16,-6 13-129-16,6-13 129 15,0 0 0-15,-3 12 0 16,3-12 129-16,0 0-129 16,0 0 129-16,-2 13-129 15,2-13 258-15,0 0-129 16,-7 12-129-16,7-12 0 15,-9 15 0-15,2-2 0 16,1 0 0-16,-1 2 129 16,-1-2-129-16,1 1 129 15,0-1-129-15,1 1 129 16,6-14-129-16,-8 21 0 0,4-9 0 15,0 1 0-15,1-1 0 16,0 0 0-16,3-12 0 16,-6 19 0-16,6-19 0 15,-3 12 0-15,3-12 0 16,0 0 129-16,0 0-129 15,0 0 0-15,0 0 0 16,0 0 0-16,0 0 129 16,8 7 0-16,-8-7 0 15,15 0 0-15,-7-1 129 16,6-2 0-16,0-2 0 15,2 1-129-15,-1 0 0 16,5 0 0-16,-2 1-129 0,0 2 0 16,0 1 0-16,-2 0 129 15,-3 0 0-15,0 0 0 16,-5 0 129-16,-8 0 0 15,10 0-129-15,-10 0 129 16,0 0-258-16,0 0-258 16,0 0-3999-16,-5-4-258 15,0-7-516-15,-2-3-129 16</inkml:trace>
  <inkml:trace contextRef="#ctx0" brushRef="#br0" timeOffset="20264.43">22450 4384 129 0,'0'-10'1806'0,"0"10"-129"15,0 0-258-15,0 0-903 16,0 0-258-16,0 0-129 15,0 0 387-15,0 0 0 16,3 8 258-16,-3-8-129 0,4 21 129 16,-2-4-129-16,0 5-129 15,-2 5 129-15,2 6-258 16,-2 1 258-16,-2 6-387 15,-3 0 0-15,2-2 129 16,-2-1 129-16,3-3 0 16,0-7-129-16,-2-1-129 15,2-9 0-15,2-3 129 16,0-14-129-16,-3 11 0 15,3-11 0-15,0 0-129 16,0 0 258-16,0 0-387 16,0 0 129-16,0 0 0 15,0 0-129-15,-3-6 0 0,3 6 0 16,0 0 0-16,-3-14-129 15,3 14 0 1,0-17-129-16,0 5 0 16,3-1 0-16,0-3 0 0,7 2 129 15,0-2 0-15,4 2 0 16,3-3-129-16,1 6 258 15,2 0 258-15,-2 2-258 16,2 1 129-16,-4 1 0 16,1 2 0-16,-6 0-129 15,-1 3 258-15,-10 2-129 16,10-2 129-16,-10 2-129 15,0 0 258-15,0 0-387 16,0 0 258-16,1-11-129 16,-1 11-129-16,0-14 0 15,0 2-129-15,0-1 129 16,0-3-129-16,0-4 129 0,0-4 0 15,0-1 0-15,-1 0 0 16,1 3-774 0,-2-4-516-1,2 9 0-15,0-3 129 16,0 20-129-16,0 0 1290 0,0-19-1677 15,0 19 129-15,0 0-129 16,2 6 2838 0,1 22-258-1,-3 4 258-15,1 14 0 16</inkml:trace>
  <inkml:trace contextRef="#ctx0" brushRef="#br0" timeOffset="21262.83">22733 4817 2709 0,'-1'11'4128'16,"1"-11"-129"-16,-2-8-3096 0,2 8-387 16,0 0 387-16,0-11 0 15,0-1 258-15,0 12-387 16,3-14-129-16,-3 14-387 15,12-13-129-15,-4 6 0 16,3 3-129-16,0 1 129 16,4 1-129-16,-1 2 0 15,3 0 0-15,-3 3 0 16,0 1 0-16,-2 3 0 0,-2 0 129 15,-10-7 129 1,7 20-129-16,-7-10 129 16,0-10-129-16,-7 20 129 15,7-20-129-15,-15 16-129 0,15-16 0 16,-14 11-129-16,14-11-129 15,-9 4 258-15,9-4 0 16,0 0-129-16,0 0 129 16,0 0 0-16,0 0-129 15,0 0 129-15,0 0-258 16,0 0 0-16,0 0 0 15,0 0 0-15,0 0 0 16,0 0-129-16,0 0 129 16,0 0 129-16,-4 11 0 15,4-11 0-15,-6 12 129 16,6-12 0-16,-7 13-129 15,7-13 129-15,-7 17-129 0,7-17 0 16,-9 19 0-16,9-19-129 16,-9 18 0-16,9-18 258 15,-11 17 0-15,11-17 129 16,-11 12 0-16,11-12 129 15,-9 5-129-15,9-5 129 16,0 0-129-16,0 0 0 16,0 0-129-16,0 0-129 15,0 0 129-15,0 0 0 16,5-2-129-16,4-1 258 15,3 3-129-15,1 0 0 16,6 0-129-16,-1 4 258 16,2 5-129-16,-2 1 0 0,0 4 129 15,-4 1 0-15,-3 2 129 16,-3 2 258-16,-8-4-258 15,0 7 129 1,-11-5-129-16,2 4 129 0,-8-4-258 16,3 1 0-16,-5-5 129 15,2 0-129-15,1-3-129 16,0-5-129-16,3 1-129 15,-1-6-387-15,14 0-1548 16,-15 0-2193-16,7-6-258 16,8 6-129-16</inkml:trace>
  <inkml:trace contextRef="#ctx0" brushRef="#br0" timeOffset="22042.83">22213 4421 2580 0,'0'0'1677'32,"0"0"-387"-32,0 0 516 15,0 0-645-15,0 0-258 16,0 0-903-16,-5-4 129 0,5 4-258 15,0 0-258-15,-9-6 645 16,9 6 258-16,-13-12-258 16,4 4 0-16,0 3-129 15,-4 1-129-15,-2-3 0 0,-1 6 0 16,-2-2-129-16,-1 3 129 15,-2 0-129 1,0 3 0-16,0 6 129 16,0 2-129-16,0 2 129 0,3 4 0 15,1 5 0-15,-4-82 1548 31,18 106-258-15,-10-8-129-16,13 17 0 16</inkml:trace>
  <inkml:trace contextRef="#ctx0" brushRef="#br0" timeOffset="25599.64">16346 8499 1548 0,'0'0'1935'0,"0"0"129"15,0 0-129-15,0 0-129 16,0 0-258-16,0 0-387 16,0 0-129-16,0 0 0 15,0 0-258-15,0 0 258 16,0 0 0-16,0 0 0 15,0 0 0-15,0 0-129 16,0 0-129-16,0 0-258 16,0 0-129-16,0 0 0 0,0 0-258 15,-5 0 0-15,5 0 0 16,-13 0 0-16,5 0-258 15,-2 0 258 1,-3 1 0-16,0 4-258 0,1 1 387 16,-5 4-387-16,-1 2 0 15,1 3 129-15,-2 4 129 16,2 0-258-16,-2 6 129 15,2 1 0-15,-1 6-129 16,0 1 129-16,1 5 0 16,0 4 0-16,5 4-129 15,0 1 129-15,6 2-129 16,0-2 129-16,6-2-129 0,4-1 129 15,5-5-258 1,3-7 258-16,1-3 0 16,4-9 258-16,-1-6-258 15,2-2 258-15,-4-7-258 0,6-3 129 16,-5-2 0-16,1-4-129 15,2-4 129-15,-1 0-129 16,1-3 0-16,-3 3 0 16,-1-3 0-16,-2 4-129 15,-2-1 129-15,0 3 0 16,-10 5 0-16,7-5 0 15,-7 5-129-15,0 0 0 16,0 0-129-16,0 0-129 16,0 0-258-16,0 0-258 15,0 0-1806-15,10-7-1806 16,-10 7-129-16,5-17-387 15</inkml:trace>
  <inkml:trace contextRef="#ctx0" brushRef="#br0" timeOffset="26395.24">16610 8574 1677 0,'0'-17'4257'0,"0"17"258"0,0 0-129 15,-6-15-2967-15,6 15-258 16,0 0 0-16,0 0-258 15,0 0-258 1,0 0-129-16,0 0 0 0,0 0-258 16,0 0-129-16,0 0 0 15,0 0-129-15,0 0-129 16,0 0 0-16,-4 6 0 15,4 9-129-15,2 8 129 16,3 9-129-16,0 9 129 16,0 12 0-16,-1 5 129 15,1 5-129-15,-1-2 129 16,-2-5 0-16,0-6 129 0,-1-11-258 15,-1-10 258 1,0-11-129-16,0-18 0 16,0 13-129-16,0-13 129 15,-1-19-129-15,-3-5 0 0,0-3 129 16,-2-5-129-16,1-1-129 15,0-1 129-15,4 5 129 16,-1 4 0-16,2 9 0 16,5 4-129-16,4 8 129 15,3 4 0-15,3 0 0 16,-1 1 0-16,0 1 129 15,3-1 0-15,-4-1 129 16,3-2-129-16,-4-9 0 16,1-3 0-16,-3-10 129 15,-1-1-129-15,-2-6-129 16,-1 0 0-16,-2-5-129 15,-3-3 129-15,0-1-387 0,-1 2 129 16,0 3 0-16,-2 5 129 16,0 8-258-16,0 1 0 15,1 11 129-15,1 10-129 16,0 0 516-16,0 26-129 15,1 9 0-15,4 8-129 16,0 8 258-16,2 7 258 16,-1 6-129-16,1 2 0 15,-3-6 0-15,0-4 0 16,-1-10-258-16,-2-9-387 15,5-3-2193-15,-1-10-1677 16,-5-24-129-16,0 0-516 0</inkml:trace>
  <inkml:trace contextRef="#ctx0" brushRef="#br0" timeOffset="26988.04">16975 8892 2580 0,'-9'0'3741'16,"9"0"129"-16,0 0-258 15,6-6-3870 1,-6 6 0-16,17-21 387 16,-6 14 0-16,5-5 258 0,1 8-129 15,-1-4 0-15,3 8 0 16,-1 0 129-16,-1 11-129 15,-3 4 0-15,-3 4 0 16,-5 2 0-16,-2 1 258 16,-4-2-258-16,-4 2 0 15,-2-5 0-15,-2-4-258 16,8-13 129-16,-13 16-129 15,13-16 0-15,0 0 129 16,0 14 0-16,8-6 0 16,4-1 129-16,3 7 258 15,-5 1-129-15,6 7 129 16,-6 3-258-16,-2 3 258 0,-6-3-129 15,-1 0 129-15,-2-7 129 16,-2 4 129-16,-7-11-258 16,2 2 258-16,-7-12-129 15,2 2-258-15,-2-3-129 16,0 0 0-16,-5-4 0 15,4-2-258-15,0 4 0 16,1-7-258-16,7 7-258 16,-2-7-774-16,10 9-774 15,0 0-2580-15,0 0-387 16,1-18-516-16,10 1 258 15</inkml:trace>
  <inkml:trace contextRef="#ctx0" brushRef="#br0" timeOffset="27783.64">17710 8420 1935 0,'10'2'4128'0,"-10"-2"-129"15,0 0 258-15,0 0-3741 16,0 0-129-16,0 0 0 16,0 0 258-16,0 0 129 15,0 0-129-15,0 0 129 16,0 0-387-16,0 0-129 0,0 0 0 15,0 0-129 1,0 0 0-16,0 0 129 16,0 0-129-16,-7 0 0 15,7 0 0-15,-9 4-129 16,9-4 129-16,-18 6-129 0,7-2 0 15,-3 3-129-15,-3 3 258 16,-1 1 0-16,-2 2-129 16,0 3 129-16,-3 5-129 15,-1 3 0-15,-1 2 0 16,1 3 129-16,1 1-258 15,2 3 129-15,2 1 0 16,3 0-129-16,6 2 258 16,5 1-258-16,5-1 258 15,3 0-258-15,9-1 258 16,4-4-129-16,5-2 129 15,0-6 0-15,5-3 129 0,-1-8 129 16,0-4 0-16,-2-8-129 16,-2 1 0-16,-4-1 0 15,-3 0 0-15,-3-4-129 16,0 2 0-16,-11 2-129 15,12-5 0-15,-12 5 0 16,0 0-129-16,0 0 129 16,0 0-258-16,0 0-129 15,0 0-387-15,10-5-1806 16,-10 5-2064-16,9-8-258 15,-9 8-387-15</inkml:trace>
  <inkml:trace contextRef="#ctx0" brushRef="#br0" timeOffset="28423.24">18006 8536 2709 0,'0'0'3999'0,"-5"17"129"15,3-3-2580-15,-8-4-387 16,7 13-129-16,-7-1 129 16,9 12-129-16,-7-3-258 15,7 14 129-15,-1-2-387 16,2 8-129-16,1-3-129 15,3-1-129-15,1-4 0 16,3-4 129-16,-1-7-129 16,3-7 0-16,1-10 129 15,3-4 0-15,-1-10 129 16,5-1 0-16,-1-9 0 15,3-8-129-15,-3-8 129 0,2-4-258 16,-3-9 0-16,-3-3-129 16,-4-6 129-16,-3-3-129 15,-6-1 0-15,0 2-129 16,-4 3 129-16,-5 3 0 15,0 7 129-15,-2 5-129 16,-1 9-129-16,-3 4 129 16,-3 11 0-16,-1 1 0 15,-1 6-129-15,-1 0-129 16,3 6-129-16,-4-5-774 15,10 10-1032-15,-2-5-2322 16,14-6-387-16,0 0-258 16</inkml:trace>
  <inkml:trace contextRef="#ctx0" brushRef="#br0" timeOffset="28922.45">18390 8500 3225 0,'0'24'3741'0,"-1"-13"258"16,1-11-4128-16,-8 25 258 15,2-1 1032-15,-6 2 258 0,6 10 129 16,-5-1-387-16,7 13-258 15,-4 3-387 1,8 5 0-16,-2-1-129 16,4 0-258-16,4-9 129 0,5-2 0 15,3-11 0-15,3-5 129 16,2-11 0-16,5-8 0 15,-4-9 129-15,3 0 0 16,-3-12 129-16,0-2-387 16,-5-9 129-16,-1 0-129 15,-4-11-129-15,-3-2 0 16,-4-5-129-16,-3-8 0 15,0 0-129-15,-5 0 129 0,-3 3 0 16,0 5-129 0,-1 5 258-16,-5 6-129 15,2 8 129-15,-3 7-129 16,1 8 129-16,-3 2-258 0,3 4 0 15,-1 1-129-15,2 0-258 16,-1 0-645-16,14 0-2967 16,-9 5-645-16,9-5-258 15,0 0-129-15</inkml:trace>
  <inkml:trace contextRef="#ctx0" brushRef="#br0" timeOffset="29265.65">18698 8483 3225 0,'0'0'4773'16,"0"0"-387"-16,0 0 258 16,0 0-3483-16,12 4-387 15,-12-4-258-15,20 6 0 16,-4-6-129-16,6 1 129 15,0-1-387-15,4 0 129 16,-2-4-129-16,0 0 0 16,-2-1-129-16,-2 0 0 15,-4 2-258-15,-7 0-387 0,5 3-1032 16,-14 0-2967-16,9 0-129 15,-9 0-516 1</inkml:trace>
  <inkml:trace contextRef="#ctx0" brushRef="#br0" timeOffset="29546.45">19125 8254 2580 0,'10'11'4644'15,"-10"-11"129"-15,2 26-258 16,2-2-3870-16,-3 1 129 16,5 13 516-16,-6-6-258 15,6 7 0-15,-4-5-129 16,3 1-387-16,-5-5-258 0,1-4-258 15,1-4-387-15,-2-22-1677 16,0 21-2580-16,0-21-129 16,0 0-645-16,0 0 258 15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10B3B-C9B7-4605-B89C-66C8B6A4C84A}" type="datetimeFigureOut">
              <a:rPr lang="en-US" smtClean="0"/>
              <a:t>11/10/2021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12DC0-5276-411B-BB51-24517721F9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6748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10B3B-C9B7-4605-B89C-66C8B6A4C84A}" type="datetimeFigureOut">
              <a:rPr lang="en-US" smtClean="0"/>
              <a:t>11/10/2021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12DC0-5276-411B-BB51-24517721F9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28083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10B3B-C9B7-4605-B89C-66C8B6A4C84A}" type="datetimeFigureOut">
              <a:rPr lang="en-US" smtClean="0"/>
              <a:t>11/10/2021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12DC0-5276-411B-BB51-24517721F9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58448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7910B3B-C9B7-4605-B89C-66C8B6A4C84A}" type="datetimeFigureOut">
              <a:rPr lang="en-US" smtClean="0"/>
              <a:t>11/10/2021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FD12DC0-5276-411B-BB51-24517721F9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10B3B-C9B7-4605-B89C-66C8B6A4C84A}" type="datetimeFigureOut">
              <a:rPr lang="en-US" smtClean="0"/>
              <a:t>11/10/2021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12DC0-5276-411B-BB51-24517721F9E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10B3B-C9B7-4605-B89C-66C8B6A4C84A}" type="datetimeFigureOut">
              <a:rPr lang="en-US" smtClean="0"/>
              <a:t>11/10/2021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12DC0-5276-411B-BB51-24517721F9E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10B3B-C9B7-4605-B89C-66C8B6A4C84A}" type="datetimeFigureOut">
              <a:rPr lang="en-US" smtClean="0"/>
              <a:t>11/10/2021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12DC0-5276-411B-BB51-24517721F9E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10B3B-C9B7-4605-B89C-66C8B6A4C84A}" type="datetimeFigureOut">
              <a:rPr lang="en-US" smtClean="0"/>
              <a:t>11/10/2021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12DC0-5276-411B-BB51-24517721F9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10B3B-C9B7-4605-B89C-66C8B6A4C84A}" type="datetimeFigureOut">
              <a:rPr lang="en-US" smtClean="0"/>
              <a:t>11/10/2021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12DC0-5276-411B-BB51-24517721F9EB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10B3B-C9B7-4605-B89C-66C8B6A4C84A}" type="datetimeFigureOut">
              <a:rPr lang="en-US" smtClean="0"/>
              <a:t>11/10/2021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12DC0-5276-411B-BB51-24517721F9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57910B3B-C9B7-4605-B89C-66C8B6A4C84A}" type="datetimeFigureOut">
              <a:rPr lang="en-US" smtClean="0"/>
              <a:t>11/10/2021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12DC0-5276-411B-BB51-24517721F9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10B3B-C9B7-4605-B89C-66C8B6A4C84A}" type="datetimeFigureOut">
              <a:rPr lang="en-US" smtClean="0"/>
              <a:t>11/10/2021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12DC0-5276-411B-BB51-24517721F9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500747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7910B3B-C9B7-4605-B89C-66C8B6A4C84A}" type="datetimeFigureOut">
              <a:rPr lang="en-US" smtClean="0"/>
              <a:t>11/10/2021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FD12DC0-5276-411B-BB51-24517721F9EB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10B3B-C9B7-4605-B89C-66C8B6A4C84A}" type="datetimeFigureOut">
              <a:rPr lang="en-US" smtClean="0"/>
              <a:t>11/10/2021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12DC0-5276-411B-BB51-24517721F9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10B3B-C9B7-4605-B89C-66C8B6A4C84A}" type="datetimeFigureOut">
              <a:rPr lang="en-US" smtClean="0"/>
              <a:t>11/10/2021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12DC0-5276-411B-BB51-24517721F9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10B3B-C9B7-4605-B89C-66C8B6A4C84A}" type="datetimeFigureOut">
              <a:rPr lang="en-US" smtClean="0"/>
              <a:t>11/10/2021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12DC0-5276-411B-BB51-24517721F9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1064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10B3B-C9B7-4605-B89C-66C8B6A4C84A}" type="datetimeFigureOut">
              <a:rPr lang="en-US" smtClean="0"/>
              <a:t>11/10/2021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12DC0-5276-411B-BB51-24517721F9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53971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10B3B-C9B7-4605-B89C-66C8B6A4C84A}" type="datetimeFigureOut">
              <a:rPr lang="en-US" smtClean="0"/>
              <a:t>11/10/2021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12DC0-5276-411B-BB51-24517721F9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8897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10B3B-C9B7-4605-B89C-66C8B6A4C84A}" type="datetimeFigureOut">
              <a:rPr lang="en-US" smtClean="0"/>
              <a:t>11/10/2021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12DC0-5276-411B-BB51-24517721F9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26695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10B3B-C9B7-4605-B89C-66C8B6A4C84A}" type="datetimeFigureOut">
              <a:rPr lang="en-US" smtClean="0"/>
              <a:t>11/10/2021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12DC0-5276-411B-BB51-24517721F9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1815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10B3B-C9B7-4605-B89C-66C8B6A4C84A}" type="datetimeFigureOut">
              <a:rPr lang="en-US" smtClean="0"/>
              <a:t>11/10/2021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12DC0-5276-411B-BB51-24517721F9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95681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10B3B-C9B7-4605-B89C-66C8B6A4C84A}" type="datetimeFigureOut">
              <a:rPr lang="en-US" smtClean="0"/>
              <a:t>11/10/2021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12DC0-5276-411B-BB51-24517721F9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4381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910B3B-C9B7-4605-B89C-66C8B6A4C84A}" type="datetimeFigureOut">
              <a:rPr lang="en-US" smtClean="0"/>
              <a:t>11/10/2021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D12DC0-5276-411B-BB51-24517721F9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86343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7910B3B-C9B7-4605-B89C-66C8B6A4C84A}" type="datetimeFigureOut">
              <a:rPr lang="en-US" smtClean="0"/>
              <a:t>11/10/2021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FD12DC0-5276-411B-BB51-24517721F9E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emf"/><Relationship Id="rId4" Type="http://schemas.openxmlformats.org/officeDocument/2006/relationships/customXml" Target="../ink/ink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/>
              <a:t>Polyatomic Ions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1629" y="1720406"/>
            <a:ext cx="1178719" cy="125253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64231" y="277177"/>
            <a:ext cx="1382649" cy="112204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10200" y="815963"/>
            <a:ext cx="1009650" cy="890588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391400" y="1720406"/>
            <a:ext cx="887254" cy="740664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31629" y="4343400"/>
            <a:ext cx="1430560" cy="1156716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744900" y="5154164"/>
            <a:ext cx="1203960" cy="1234059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837796" y="4370971"/>
            <a:ext cx="1259681" cy="15663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87505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7 Polyatomic Ions to Memorize, </a:t>
            </a:r>
            <a:br>
              <a:rPr lang="en-US" dirty="0"/>
            </a:br>
            <a:r>
              <a:rPr lang="en-US" dirty="0"/>
              <a:t>Name, Formula and Charge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>
                <a:latin typeface="Times New Roman" pitchFamily="18" charset="0"/>
                <a:cs typeface="Times New Roman" pitchFamily="18" charset="0"/>
              </a:rPr>
              <a:t>Name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			</a:t>
            </a:r>
            <a:r>
              <a:rPr lang="en-US" u="sng" dirty="0">
                <a:latin typeface="Times New Roman" pitchFamily="18" charset="0"/>
                <a:cs typeface="Times New Roman" pitchFamily="18" charset="0"/>
              </a:rPr>
              <a:t>Formula and Charge</a:t>
            </a:r>
          </a:p>
          <a:p>
            <a:pPr marL="0" indent="0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6)</a:t>
            </a:r>
            <a:r>
              <a:rPr lang="en-US" dirty="0"/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Sulfate                                       SO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baseline="30000" dirty="0">
                <a:latin typeface="Times New Roman" pitchFamily="18" charset="0"/>
                <a:cs typeface="Times New Roman" pitchFamily="18" charset="0"/>
              </a:rPr>
              <a:t>-2                                                                              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3581400"/>
            <a:ext cx="2979420" cy="242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3365591"/>
            <a:ext cx="2590800" cy="26555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383593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7 Polyatomic Ions to Memorize, </a:t>
            </a:r>
            <a:br>
              <a:rPr lang="en-US" dirty="0"/>
            </a:br>
            <a:r>
              <a:rPr lang="en-US" dirty="0"/>
              <a:t>Name, Formula and Charge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>
                <a:latin typeface="Times New Roman" pitchFamily="18" charset="0"/>
                <a:cs typeface="Times New Roman" pitchFamily="18" charset="0"/>
              </a:rPr>
              <a:t>Name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			</a:t>
            </a:r>
            <a:r>
              <a:rPr lang="en-US" u="sng" dirty="0">
                <a:latin typeface="Times New Roman" pitchFamily="18" charset="0"/>
                <a:cs typeface="Times New Roman" pitchFamily="18" charset="0"/>
              </a:rPr>
              <a:t>Formula and Charge</a:t>
            </a:r>
          </a:p>
          <a:p>
            <a:pPr marL="0" indent="0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7) Phosphate                                 PO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baseline="30000" dirty="0">
                <a:latin typeface="Times New Roman" pitchFamily="18" charset="0"/>
                <a:cs typeface="Times New Roman" pitchFamily="18" charset="0"/>
              </a:rPr>
              <a:t>-3</a:t>
            </a:r>
          </a:p>
          <a:p>
            <a:pPr marL="0" indent="0">
              <a:buNone/>
            </a:pPr>
            <a:endParaRPr lang="en-US" baseline="300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baseline="30000" dirty="0"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394" y="3352779"/>
            <a:ext cx="2256473" cy="280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1975" y="3226953"/>
            <a:ext cx="3829050" cy="305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383593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Concept Check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:  How many IONS are present in each of the following? </a:t>
            </a:r>
            <a:br>
              <a:rPr lang="en-US" sz="3200" dirty="0">
                <a:latin typeface="Times New Roman" pitchFamily="18" charset="0"/>
                <a:cs typeface="Times New Roman" pitchFamily="18" charset="0"/>
              </a:rPr>
            </a:b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i="1" dirty="0"/>
              <a:t>(Hints for a-c each ion is enclosed in [ ];  </a:t>
            </a:r>
            <a:endParaRPr lang="en-US" dirty="0"/>
          </a:p>
          <a:p>
            <a:r>
              <a:rPr lang="en-US" dirty="0"/>
              <a:t>A)    [K]</a:t>
            </a:r>
            <a:r>
              <a:rPr lang="en-US" baseline="30000" dirty="0"/>
              <a:t>+</a:t>
            </a:r>
            <a:r>
              <a:rPr lang="en-US" dirty="0"/>
              <a:t>[OH]</a:t>
            </a:r>
            <a:r>
              <a:rPr lang="en-US" baseline="30000" dirty="0"/>
              <a:t>-</a:t>
            </a:r>
            <a:r>
              <a:rPr lang="en-US" dirty="0"/>
              <a:t>           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 B)   [Na]</a:t>
            </a:r>
            <a:r>
              <a:rPr lang="en-US" baseline="30000" dirty="0"/>
              <a:t>+</a:t>
            </a:r>
            <a:r>
              <a:rPr lang="en-US" dirty="0"/>
              <a:t>[CO</a:t>
            </a:r>
            <a:r>
              <a:rPr lang="en-US" baseline="-25000" dirty="0"/>
              <a:t>3</a:t>
            </a:r>
            <a:r>
              <a:rPr lang="en-US" baseline="30000" dirty="0"/>
              <a:t>-2</a:t>
            </a:r>
            <a:r>
              <a:rPr lang="en-US" dirty="0"/>
              <a:t> ] [Na]</a:t>
            </a:r>
            <a:r>
              <a:rPr lang="en-US" baseline="30000" dirty="0"/>
              <a:t>+</a:t>
            </a:r>
          </a:p>
          <a:p>
            <a:endParaRPr lang="en-US" baseline="30000" dirty="0"/>
          </a:p>
          <a:p>
            <a:pPr marL="0" indent="0">
              <a:buNone/>
            </a:pPr>
            <a:r>
              <a:rPr lang="en-US" baseline="30000" dirty="0"/>
              <a:t>      </a:t>
            </a:r>
            <a:r>
              <a:rPr lang="en-US" dirty="0"/>
              <a:t>                   </a:t>
            </a:r>
          </a:p>
          <a:p>
            <a:pPr marL="0" indent="0">
              <a:buNone/>
            </a:pPr>
            <a:r>
              <a:rPr lang="en-US" dirty="0"/>
              <a:t>C) [Na]</a:t>
            </a:r>
            <a:r>
              <a:rPr lang="en-US" baseline="30000" dirty="0"/>
              <a:t>+  </a:t>
            </a:r>
            <a:r>
              <a:rPr lang="en-US" dirty="0"/>
              <a:t> [PO</a:t>
            </a:r>
            <a:r>
              <a:rPr lang="en-US" baseline="-25000" dirty="0"/>
              <a:t>4</a:t>
            </a:r>
            <a:r>
              <a:rPr lang="en-US" dirty="0"/>
              <a:t>]</a:t>
            </a:r>
            <a:r>
              <a:rPr lang="en-US" baseline="30000" dirty="0"/>
              <a:t>-3</a:t>
            </a:r>
            <a:r>
              <a:rPr lang="en-US" dirty="0"/>
              <a:t> [Na]</a:t>
            </a:r>
            <a:r>
              <a:rPr lang="en-US" baseline="30000" dirty="0"/>
              <a:t>+</a:t>
            </a:r>
            <a:r>
              <a:rPr lang="en-US" dirty="0"/>
              <a:t>                                                                                                               	        [Na]</a:t>
            </a:r>
            <a:r>
              <a:rPr lang="en-US" baseline="30000" dirty="0"/>
              <a:t>+</a:t>
            </a:r>
            <a:endParaRPr lang="en-US" dirty="0"/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143500" y="2209800"/>
            <a:ext cx="152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Ans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  2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181600" y="3538908"/>
            <a:ext cx="1447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Ans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  3</a:t>
            </a:r>
          </a:p>
          <a:p>
            <a:endParaRPr lang="en-US" sz="2800" dirty="0"/>
          </a:p>
        </p:txBody>
      </p:sp>
      <p:sp>
        <p:nvSpPr>
          <p:cNvPr id="11" name="TextBox 10"/>
          <p:cNvSpPr txBox="1"/>
          <p:nvPr/>
        </p:nvSpPr>
        <p:spPr>
          <a:xfrm>
            <a:off x="5143500" y="4876800"/>
            <a:ext cx="1447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Ans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  4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007773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Concept Check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For D- I, circle the polyatomic ion and give the total # of ions (from both monoatomic ions such as Na</a:t>
            </a:r>
            <a:r>
              <a:rPr lang="en-US" sz="2000" baseline="30000" dirty="0">
                <a:latin typeface="Times New Roman" pitchFamily="18" charset="0"/>
                <a:cs typeface="Times New Roman" pitchFamily="18" charset="0"/>
              </a:rPr>
              <a:t>+1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or Ca</a:t>
            </a:r>
            <a:r>
              <a:rPr lang="en-US" sz="2000" baseline="30000" dirty="0">
                <a:latin typeface="Times New Roman" pitchFamily="18" charset="0"/>
                <a:cs typeface="Times New Roman" pitchFamily="18" charset="0"/>
              </a:rPr>
              <a:t>+2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and polyatomic ions).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dirty="0"/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D)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NaOH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        E) Na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</a:rPr>
              <a:t>4           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F) Ca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(PO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</a:rPr>
              <a:t>2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G)  NH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OH       H) (NH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S       I) Al(NO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en-US" dirty="0"/>
          </a:p>
        </p:txBody>
      </p:sp>
      <p:sp>
        <p:nvSpPr>
          <p:cNvPr id="4" name="Oval 3"/>
          <p:cNvSpPr>
            <a:spLocks noChangeAspect="1"/>
          </p:cNvSpPr>
          <p:nvPr/>
        </p:nvSpPr>
        <p:spPr>
          <a:xfrm>
            <a:off x="1898072" y="2937162"/>
            <a:ext cx="659191" cy="585948"/>
          </a:xfrm>
          <a:prstGeom prst="ellipse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>
            <a:spLocks noChangeAspect="1"/>
          </p:cNvSpPr>
          <p:nvPr/>
        </p:nvSpPr>
        <p:spPr>
          <a:xfrm>
            <a:off x="1447800" y="4724400"/>
            <a:ext cx="857165" cy="585948"/>
          </a:xfrm>
          <a:prstGeom prst="ellipse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>
            <a:spLocks noChangeAspect="1"/>
          </p:cNvSpPr>
          <p:nvPr/>
        </p:nvSpPr>
        <p:spPr>
          <a:xfrm>
            <a:off x="2227667" y="4671009"/>
            <a:ext cx="659191" cy="585948"/>
          </a:xfrm>
          <a:prstGeom prst="ellipse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>
            <a:spLocks noChangeAspect="1"/>
          </p:cNvSpPr>
          <p:nvPr/>
        </p:nvSpPr>
        <p:spPr>
          <a:xfrm>
            <a:off x="4495800" y="2937162"/>
            <a:ext cx="659191" cy="585948"/>
          </a:xfrm>
          <a:prstGeom prst="ellipse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>
            <a:spLocks noChangeAspect="1"/>
          </p:cNvSpPr>
          <p:nvPr/>
        </p:nvSpPr>
        <p:spPr>
          <a:xfrm>
            <a:off x="6934200" y="2937162"/>
            <a:ext cx="990600" cy="585948"/>
          </a:xfrm>
          <a:prstGeom prst="ellipse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>
            <a:spLocks noChangeAspect="1"/>
          </p:cNvSpPr>
          <p:nvPr/>
        </p:nvSpPr>
        <p:spPr>
          <a:xfrm>
            <a:off x="4038600" y="4744337"/>
            <a:ext cx="1219200" cy="585948"/>
          </a:xfrm>
          <a:prstGeom prst="ellipse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>
            <a:spLocks noChangeAspect="1"/>
          </p:cNvSpPr>
          <p:nvPr/>
        </p:nvSpPr>
        <p:spPr>
          <a:xfrm>
            <a:off x="6934200" y="4671009"/>
            <a:ext cx="1219200" cy="585948"/>
          </a:xfrm>
          <a:prstGeom prst="ellipse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237067" y="3814465"/>
            <a:ext cx="1981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Total ions = 2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669091" y="3814465"/>
            <a:ext cx="1981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Total ions = 3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324600" y="3846639"/>
            <a:ext cx="1981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Total ions = 5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314365" y="5562600"/>
            <a:ext cx="1981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Total ions = 2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834795" y="5567065"/>
            <a:ext cx="1981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Total ions = 3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263354" y="5562599"/>
            <a:ext cx="1981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Total ions = 4</a:t>
            </a:r>
          </a:p>
        </p:txBody>
      </p:sp>
    </p:spTree>
    <p:extLst>
      <p:ext uri="{BB962C8B-B14F-4D97-AF65-F5344CB8AC3E}">
        <p14:creationId xmlns:p14="http://schemas.microsoft.com/office/powerpoint/2010/main" val="933838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Naming Ternary Salts (compounds with a polyatomic ion)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000" b="1" dirty="0">
                <a:latin typeface="Times New Roman" pitchFamily="18" charset="0"/>
                <a:cs typeface="Times New Roman" pitchFamily="18" charset="0"/>
              </a:rPr>
              <a:t>Simple Naming Rule:  Give each ion its name</a:t>
            </a:r>
          </a:p>
          <a:p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Example -  Name the following</a:t>
            </a:r>
            <a:endParaRPr lang="en-US" sz="4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NaNO</a:t>
            </a:r>
            <a:r>
              <a:rPr lang="en-US" sz="4400" baseline="-25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endParaRPr lang="en-US" sz="4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 Na</a:t>
            </a:r>
            <a:r>
              <a:rPr lang="en-US" sz="4400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CO</a:t>
            </a:r>
            <a:r>
              <a:rPr lang="en-US" sz="4400" baseline="-25000" dirty="0">
                <a:latin typeface="Times New Roman" pitchFamily="18" charset="0"/>
                <a:cs typeface="Times New Roman" pitchFamily="18" charset="0"/>
              </a:rPr>
              <a:t>3</a:t>
            </a:r>
            <a:endParaRPr lang="en-US" sz="4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sz="5100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048000" y="3227457"/>
            <a:ext cx="3352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sodium nitrate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172690" y="4724400"/>
            <a:ext cx="414250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sodium carbonate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40956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Practice: Name the following:</a:t>
            </a:r>
            <a:br>
              <a:rPr lang="en-US" dirty="0">
                <a:latin typeface="Times New Roman" pitchFamily="18" charset="0"/>
                <a:cs typeface="Times New Roman" pitchFamily="18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NaOH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                                                 </a:t>
            </a:r>
          </a:p>
          <a:p>
            <a:pPr marL="0" indent="0">
              <a:buNone/>
            </a:pP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3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Ans</a:t>
            </a:r>
            <a:r>
              <a:rPr lang="en-US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 sodium hydroxide</a:t>
            </a:r>
          </a:p>
          <a:p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Mg(C</a:t>
            </a:r>
            <a:r>
              <a:rPr lang="en-US" sz="3600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3600" baseline="-25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3600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3600" baseline="-25000" dirty="0">
                <a:latin typeface="Times New Roman" pitchFamily="18" charset="0"/>
                <a:cs typeface="Times New Roman" pitchFamily="18" charset="0"/>
              </a:rPr>
              <a:t>2</a:t>
            </a:r>
          </a:p>
          <a:p>
            <a:pPr marL="0" indent="0">
              <a:buNone/>
            </a:pPr>
            <a:r>
              <a:rPr lang="en-US" sz="3600" baseline="-250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Ans</a:t>
            </a:r>
            <a:r>
              <a:rPr lang="en-US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 magnesium acetate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NH</a:t>
            </a:r>
            <a:r>
              <a:rPr lang="en-US" sz="3600" baseline="-25000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Cl</a:t>
            </a:r>
          </a:p>
          <a:p>
            <a:r>
              <a:rPr lang="en-US" sz="3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Ans</a:t>
            </a:r>
            <a:r>
              <a:rPr lang="en-US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 ammonium chloride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7294241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Writing Formulas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Find charges of monoatomic ions from periodic table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Look up or memorize charges of polyatomic ions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Sum of charges must total zero; use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criss-cross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if necessary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If more than one polyatomic ion use ( 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334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Examples of writing formulas from names: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Ammonium hydroxide   =  </a:t>
            </a:r>
          </a:p>
          <a:p>
            <a:pPr marL="0" indent="0">
              <a:buNone/>
            </a:pP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         NH</a:t>
            </a:r>
            <a:r>
              <a:rPr lang="en-US" sz="3600" baseline="-25000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3600" baseline="30000" dirty="0">
                <a:latin typeface="Times New Roman" pitchFamily="18" charset="0"/>
                <a:cs typeface="Times New Roman" pitchFamily="18" charset="0"/>
              </a:rPr>
              <a:t>+1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     OH</a:t>
            </a:r>
            <a:r>
              <a:rPr lang="en-US" sz="3600" baseline="30000" dirty="0">
                <a:latin typeface="Times New Roman" pitchFamily="18" charset="0"/>
                <a:cs typeface="Times New Roman" pitchFamily="18" charset="0"/>
              </a:rPr>
              <a:t>-1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 → </a:t>
            </a:r>
            <a:r>
              <a:rPr lang="en-US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</a:t>
            </a:r>
            <a:r>
              <a:rPr lang="en-US" sz="3600" baseline="-25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OH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Calcium phosphate =   </a:t>
            </a:r>
          </a:p>
          <a:p>
            <a:pPr marL="0" indent="0">
              <a:buNone/>
            </a:pP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   Ca</a:t>
            </a:r>
            <a:r>
              <a:rPr lang="en-US" sz="3600" baseline="30000" dirty="0">
                <a:latin typeface="Times New Roman" pitchFamily="18" charset="0"/>
                <a:cs typeface="Times New Roman" pitchFamily="18" charset="0"/>
              </a:rPr>
              <a:t>+2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    (PO</a:t>
            </a:r>
            <a:r>
              <a:rPr lang="en-US" sz="3600" baseline="-25000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3600" baseline="30000" dirty="0">
                <a:latin typeface="Times New Roman" pitchFamily="18" charset="0"/>
                <a:cs typeface="Times New Roman" pitchFamily="18" charset="0"/>
              </a:rPr>
              <a:t>-3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)    →</a:t>
            </a:r>
          </a:p>
          <a:p>
            <a:endParaRPr lang="en-US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4953000" y="4800600"/>
            <a:ext cx="2667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Ca</a:t>
            </a:r>
            <a:r>
              <a:rPr lang="en-US" sz="3600" baseline="-25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(PO</a:t>
            </a:r>
            <a:r>
              <a:rPr lang="en-US" sz="3600" baseline="-25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3600" baseline="30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3600" baseline="-25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sz="3600" dirty="0">
              <a:solidFill>
                <a:srgbClr val="FF0000"/>
              </a:solidFill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1467680" y="4817002"/>
            <a:ext cx="2277068" cy="591588"/>
            <a:chOff x="1385308" y="3142212"/>
            <a:chExt cx="2277068" cy="591588"/>
          </a:xfrm>
        </p:grpSpPr>
        <p:sp>
          <p:nvSpPr>
            <p:cNvPr id="6" name="Oval 5"/>
            <p:cNvSpPr>
              <a:spLocks noChangeAspect="1"/>
            </p:cNvSpPr>
            <p:nvPr/>
          </p:nvSpPr>
          <p:spPr>
            <a:xfrm>
              <a:off x="1385308" y="3142212"/>
              <a:ext cx="426720" cy="365760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" name="Straight Arrow Connector 6"/>
            <p:cNvCxnSpPr>
              <a:stCxn id="6" idx="5"/>
            </p:cNvCxnSpPr>
            <p:nvPr/>
          </p:nvCxnSpPr>
          <p:spPr>
            <a:xfrm>
              <a:off x="1749536" y="3454408"/>
              <a:ext cx="1912840" cy="279392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9" name="Group 8"/>
          <p:cNvGrpSpPr/>
          <p:nvPr/>
        </p:nvGrpSpPr>
        <p:grpSpPr>
          <a:xfrm>
            <a:off x="2362200" y="4817002"/>
            <a:ext cx="1280160" cy="685800"/>
            <a:chOff x="1508760" y="3142212"/>
            <a:chExt cx="1280160" cy="685800"/>
          </a:xfrm>
        </p:grpSpPr>
        <p:sp>
          <p:nvSpPr>
            <p:cNvPr id="10" name="Oval 9"/>
            <p:cNvSpPr>
              <a:spLocks noChangeAspect="1"/>
            </p:cNvSpPr>
            <p:nvPr/>
          </p:nvSpPr>
          <p:spPr>
            <a:xfrm>
              <a:off x="2362200" y="3142212"/>
              <a:ext cx="426720" cy="365760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1" name="Straight Arrow Connector 10"/>
            <p:cNvCxnSpPr>
              <a:stCxn id="10" idx="3"/>
            </p:cNvCxnSpPr>
            <p:nvPr/>
          </p:nvCxnSpPr>
          <p:spPr>
            <a:xfrm flipH="1">
              <a:off x="1508760" y="3454408"/>
              <a:ext cx="915932" cy="373604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746695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Practice Formulas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endParaRPr lang="en-US" dirty="0"/>
          </a:p>
          <a:p>
            <a:r>
              <a:rPr lang="en-US" sz="3900" dirty="0">
                <a:latin typeface="Times New Roman" pitchFamily="18" charset="0"/>
                <a:cs typeface="Times New Roman" pitchFamily="18" charset="0"/>
              </a:rPr>
              <a:t>calcium nitrate</a:t>
            </a:r>
          </a:p>
          <a:p>
            <a:pPr marL="0" indent="0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39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Ans</a:t>
            </a:r>
            <a:r>
              <a:rPr lang="en-US" sz="39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 </a:t>
            </a:r>
            <a:r>
              <a:rPr lang="en-US" sz="39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Ca</a:t>
            </a:r>
            <a:r>
              <a:rPr lang="en-US" sz="39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(NO</a:t>
            </a:r>
            <a:r>
              <a:rPr lang="en-US" sz="3900" baseline="-25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39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3900" baseline="-25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  <a:p>
            <a:pPr marL="0" indent="0">
              <a:buNone/>
            </a:pPr>
            <a:r>
              <a:rPr lang="en-US" sz="3900" dirty="0"/>
              <a:t> </a:t>
            </a:r>
          </a:p>
          <a:p>
            <a:pPr lvl="0"/>
            <a:r>
              <a:rPr lang="en-US" sz="3900" dirty="0">
                <a:latin typeface="Times New Roman" pitchFamily="18" charset="0"/>
                <a:cs typeface="Times New Roman" pitchFamily="18" charset="0"/>
              </a:rPr>
              <a:t>Cesium hydroxide</a:t>
            </a:r>
          </a:p>
          <a:p>
            <a:pPr marL="0" lvl="0" indent="0">
              <a:buNone/>
            </a:pPr>
            <a:r>
              <a:rPr lang="en-US" sz="3900" dirty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39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Ans</a:t>
            </a:r>
            <a:r>
              <a:rPr lang="en-US" sz="39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 </a:t>
            </a:r>
            <a:r>
              <a:rPr lang="en-US" sz="39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CsOH</a:t>
            </a:r>
            <a:endParaRPr lang="en-US" sz="39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dirty="0"/>
          </a:p>
          <a:p>
            <a:pPr lvl="0"/>
            <a:r>
              <a:rPr lang="en-US" sz="3900" dirty="0">
                <a:latin typeface="Times New Roman" pitchFamily="18" charset="0"/>
                <a:cs typeface="Times New Roman" pitchFamily="18" charset="0"/>
              </a:rPr>
              <a:t>Gallium carbonate</a:t>
            </a:r>
          </a:p>
          <a:p>
            <a:pPr lvl="0"/>
            <a:r>
              <a:rPr lang="en-US" sz="39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Ans</a:t>
            </a:r>
            <a:r>
              <a:rPr lang="en-US" sz="39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 Ga</a:t>
            </a:r>
            <a:r>
              <a:rPr lang="en-US" sz="3900" baseline="-25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9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(CO</a:t>
            </a:r>
            <a:r>
              <a:rPr lang="en-US" sz="3900" baseline="-25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39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3900" baseline="-25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9226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Review Practice Formulas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sz="4600" dirty="0">
                <a:latin typeface="Times New Roman" pitchFamily="18" charset="0"/>
                <a:cs typeface="Times New Roman" pitchFamily="18" charset="0"/>
              </a:rPr>
              <a:t>calcium nitrate</a:t>
            </a:r>
          </a:p>
          <a:p>
            <a:pPr marL="0" indent="0">
              <a:buNone/>
            </a:pPr>
            <a:r>
              <a:rPr lang="en-US" sz="4600" dirty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4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Ans</a:t>
            </a:r>
            <a:r>
              <a:rPr lang="en-US" sz="4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 </a:t>
            </a:r>
            <a:r>
              <a:rPr lang="en-US" sz="4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Ca</a:t>
            </a:r>
            <a:r>
              <a:rPr lang="en-US" sz="4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(NO</a:t>
            </a:r>
            <a:r>
              <a:rPr lang="en-US" sz="4600" baseline="-25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4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4600" baseline="-25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  <a:p>
            <a:pPr marL="0" indent="0">
              <a:buNone/>
            </a:pPr>
            <a:endParaRPr lang="en-US" sz="46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5100" dirty="0">
                <a:latin typeface="Times New Roman" pitchFamily="18" charset="0"/>
                <a:cs typeface="Times New Roman" pitchFamily="18" charset="0"/>
              </a:rPr>
              <a:t>calcium nitride</a:t>
            </a:r>
          </a:p>
          <a:p>
            <a:pPr marL="0" indent="0">
              <a:buNone/>
            </a:pPr>
            <a:r>
              <a:rPr lang="en-US" sz="4500" dirty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51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Ans</a:t>
            </a:r>
            <a:r>
              <a:rPr lang="en-US" sz="51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 Ca</a:t>
            </a:r>
            <a:r>
              <a:rPr lang="en-US" sz="5100" baseline="-25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51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5100" baseline="-25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</a:p>
          <a:p>
            <a:pPr marL="0" indent="0">
              <a:buNone/>
            </a:pPr>
            <a:endParaRPr lang="en-US" sz="4000" baseline="-25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4000" baseline="-25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4500" dirty="0">
                <a:latin typeface="Times New Roman" pitchFamily="18" charset="0"/>
                <a:cs typeface="Times New Roman" pitchFamily="18" charset="0"/>
              </a:rPr>
              <a:t>calcium nitrite</a:t>
            </a:r>
          </a:p>
          <a:p>
            <a:pPr marL="0" indent="0">
              <a:buNone/>
            </a:pPr>
            <a:r>
              <a:rPr lang="en-US" sz="4500" dirty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45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Ans</a:t>
            </a:r>
            <a:r>
              <a:rPr lang="en-US" sz="45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 </a:t>
            </a:r>
            <a:r>
              <a:rPr lang="en-US" sz="45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Ca</a:t>
            </a:r>
            <a:r>
              <a:rPr lang="en-US" sz="45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(NO</a:t>
            </a:r>
            <a:r>
              <a:rPr lang="en-US" sz="4500" baseline="-25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45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4500" baseline="-25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  <a:p>
            <a:pPr marL="0" indent="0">
              <a:buNone/>
            </a:pPr>
            <a:endParaRPr lang="en-US" sz="3900" baseline="-25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sz="3900" baseline="-25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3900" dirty="0"/>
              <a:t> 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48015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is the difference between the two different compounds?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191000" cy="639762"/>
          </a:xfrm>
        </p:spPr>
        <p:txBody>
          <a:bodyPr>
            <a:normAutofit fontScale="25000" lnSpcReduction="20000"/>
          </a:bodyPr>
          <a:lstStyle/>
          <a:p>
            <a:endParaRPr lang="en-US" dirty="0"/>
          </a:p>
          <a:p>
            <a:r>
              <a:rPr lang="en-US" sz="5600" dirty="0">
                <a:latin typeface="Arial Black" pitchFamily="34" charset="0"/>
              </a:rPr>
              <a:t>Binary compound </a:t>
            </a:r>
          </a:p>
          <a:p>
            <a:r>
              <a:rPr lang="en-US" sz="5600" dirty="0">
                <a:latin typeface="Arial Black" pitchFamily="34" charset="0"/>
              </a:rPr>
              <a:t>(composed on 2 elements)</a:t>
            </a:r>
          </a:p>
          <a:p>
            <a:endParaRPr lang="en-US" sz="3400" dirty="0"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Ternary compounds (3 different elements) includes a polyatomic ion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1" y="2292669"/>
            <a:ext cx="3735229" cy="37023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04800" y="2537460"/>
            <a:ext cx="4017836" cy="33737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581646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Polyatomic 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Polyatomic ions – two or more different atoms covalently bonded together with an overall charge. These groups of atoms will bond to other ions to form compounds.</a:t>
            </a:r>
          </a:p>
          <a:p>
            <a:r>
              <a:rPr lang="en-US" dirty="0"/>
              <a:t> </a:t>
            </a:r>
            <a:r>
              <a:rPr lang="en-US" i="1" dirty="0"/>
              <a:t>Example</a:t>
            </a:r>
          </a:p>
          <a:p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3581400"/>
            <a:ext cx="2533650" cy="2524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4267200"/>
            <a:ext cx="1524000" cy="156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914400" y="6248400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SO</a:t>
            </a:r>
            <a:r>
              <a:rPr lang="en-US" b="1" baseline="-25000" dirty="0"/>
              <a:t>4</a:t>
            </a:r>
            <a:r>
              <a:rPr lang="en-US" b="1" baseline="30000" dirty="0"/>
              <a:t>-2</a:t>
            </a:r>
            <a:r>
              <a:rPr lang="en-US" b="1" dirty="0"/>
              <a:t>  Sulfate ion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486400" y="6248400"/>
            <a:ext cx="29146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Compound:  MgSO</a:t>
            </a:r>
            <a:r>
              <a:rPr lang="en-US" b="1" baseline="-25000" dirty="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39784651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List of polyatomic 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762000" y="5486400"/>
            <a:ext cx="75438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Arial Black" pitchFamily="34" charset="0"/>
              </a:rPr>
              <a:t>Note:  most polyatomic ions (exceptions include hydroxide, peroxide and cyanide) end in either “ate” or “</a:t>
            </a:r>
            <a:r>
              <a:rPr lang="en-US" dirty="0" err="1">
                <a:latin typeface="Arial Black" pitchFamily="34" charset="0"/>
              </a:rPr>
              <a:t>ite</a:t>
            </a:r>
            <a:r>
              <a:rPr lang="en-US" dirty="0">
                <a:latin typeface="Arial Black" pitchFamily="34" charset="0"/>
              </a:rPr>
              <a:t>” while elements end in “ide”.</a:t>
            </a: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371600"/>
            <a:ext cx="7391399" cy="39623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205141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7 Polyatomic Ions to Memorize, </a:t>
            </a:r>
            <a:br>
              <a:rPr lang="en-US" dirty="0"/>
            </a:br>
            <a:r>
              <a:rPr lang="en-US" dirty="0"/>
              <a:t>Name, Formula and Charge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>
                <a:latin typeface="Times New Roman" pitchFamily="18" charset="0"/>
                <a:cs typeface="Times New Roman" pitchFamily="18" charset="0"/>
              </a:rPr>
              <a:t>Name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			</a:t>
            </a:r>
            <a:r>
              <a:rPr lang="en-US" u="sng" dirty="0">
                <a:latin typeface="Times New Roman" pitchFamily="18" charset="0"/>
                <a:cs typeface="Times New Roman" pitchFamily="18" charset="0"/>
              </a:rPr>
              <a:t>Formula and Charge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1) Ammonium                        NH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baseline="30000" dirty="0">
                <a:latin typeface="Times New Roman" pitchFamily="18" charset="0"/>
                <a:cs typeface="Times New Roman" pitchFamily="18" charset="0"/>
              </a:rPr>
              <a:t>+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0200" y="3276600"/>
            <a:ext cx="2876074" cy="3056192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3581400"/>
            <a:ext cx="3152775" cy="2190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781306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7 Polyatomic Ions to Memorize, </a:t>
            </a:r>
            <a:br>
              <a:rPr lang="en-US" dirty="0"/>
            </a:br>
            <a:r>
              <a:rPr lang="en-US" dirty="0"/>
              <a:t>Name, Formula and Charge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>
                <a:latin typeface="Times New Roman" pitchFamily="18" charset="0"/>
                <a:cs typeface="Times New Roman" pitchFamily="18" charset="0"/>
              </a:rPr>
              <a:t>Name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			</a:t>
            </a:r>
            <a:r>
              <a:rPr lang="en-US" u="sng" dirty="0">
                <a:latin typeface="Times New Roman" pitchFamily="18" charset="0"/>
                <a:cs typeface="Times New Roman" pitchFamily="18" charset="0"/>
              </a:rPr>
              <a:t>Formula and Charge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2) Acetate                     CH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CO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baseline="30000" dirty="0">
                <a:latin typeface="Times New Roman" pitchFamily="18" charset="0"/>
                <a:cs typeface="Times New Roman" pitchFamily="18" charset="0"/>
              </a:rPr>
              <a:t>-1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000" y="3200400"/>
            <a:ext cx="3456623" cy="2805113"/>
          </a:xfrm>
          <a:prstGeom prst="rect">
            <a:avLst/>
          </a:prstGeom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2897981"/>
            <a:ext cx="4162425" cy="340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5" name="Ink 4"/>
              <p14:cNvContentPartPr/>
              <p14:nvPr/>
            </p14:nvContentPartPr>
            <p14:xfrm>
              <a:off x="5775120" y="1568520"/>
              <a:ext cx="2478240" cy="1765800"/>
            </p14:xfrm>
          </p:contentPart>
        </mc:Choice>
        <mc:Fallback xmlns="">
          <p:pic>
            <p:nvPicPr>
              <p:cNvPr id="5" name="Ink 4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5763240" y="1562040"/>
                <a:ext cx="2500200" cy="17859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8153880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7 Polyatomic Ions to Memorize, </a:t>
            </a:r>
            <a:br>
              <a:rPr lang="en-US" dirty="0"/>
            </a:br>
            <a:r>
              <a:rPr lang="en-US" dirty="0"/>
              <a:t>Name, Formula and Charge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>
                <a:latin typeface="Times New Roman" pitchFamily="18" charset="0"/>
                <a:cs typeface="Times New Roman" pitchFamily="18" charset="0"/>
              </a:rPr>
              <a:t>Name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			</a:t>
            </a:r>
            <a:r>
              <a:rPr lang="en-US" u="sng" dirty="0">
                <a:latin typeface="Times New Roman" pitchFamily="18" charset="0"/>
                <a:cs typeface="Times New Roman" pitchFamily="18" charset="0"/>
              </a:rPr>
              <a:t>Formula and Charge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3) Hydroxide                       OH</a:t>
            </a:r>
            <a:r>
              <a:rPr lang="en-US" baseline="30000" dirty="0">
                <a:latin typeface="Times New Roman" pitchFamily="18" charset="0"/>
                <a:cs typeface="Times New Roman" pitchFamily="18" charset="0"/>
              </a:rPr>
              <a:t>-1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3581400"/>
            <a:ext cx="2322195" cy="2048351"/>
          </a:xfrm>
          <a:prstGeom prst="rect">
            <a:avLst/>
          </a:prstGeom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3657600"/>
            <a:ext cx="3290126" cy="159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781306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7 Polyatomic Ions to Memorize, </a:t>
            </a:r>
            <a:br>
              <a:rPr lang="en-US" dirty="0"/>
            </a:br>
            <a:r>
              <a:rPr lang="en-US" dirty="0"/>
              <a:t>Name, Formula and Charge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>
                <a:latin typeface="Times New Roman" pitchFamily="18" charset="0"/>
                <a:cs typeface="Times New Roman" pitchFamily="18" charset="0"/>
              </a:rPr>
              <a:t>Name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			</a:t>
            </a:r>
            <a:r>
              <a:rPr lang="en-US" u="sng" dirty="0">
                <a:latin typeface="Times New Roman" pitchFamily="18" charset="0"/>
                <a:cs typeface="Times New Roman" pitchFamily="18" charset="0"/>
              </a:rPr>
              <a:t>Formula and Charge</a:t>
            </a:r>
          </a:p>
          <a:p>
            <a:pPr marL="0" indent="0">
              <a:buNone/>
            </a:pP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4) Nitrate                          NO</a:t>
            </a:r>
            <a:r>
              <a:rPr lang="en-US" sz="3600" baseline="-25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3600" baseline="30000" dirty="0">
                <a:latin typeface="Times New Roman" pitchFamily="18" charset="0"/>
                <a:cs typeface="Times New Roman" pitchFamily="18" charset="0"/>
              </a:rPr>
              <a:t>-1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Content Placeholder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3993" y="3581400"/>
            <a:ext cx="2190750" cy="1828800"/>
          </a:xfrm>
          <a:prstGeom prst="rect">
            <a:avLst/>
          </a:prstGeom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2998" y="3495675"/>
            <a:ext cx="3371850" cy="200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383593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7 Polyatomic Ions to Memorize, </a:t>
            </a:r>
            <a:br>
              <a:rPr lang="en-US" dirty="0"/>
            </a:br>
            <a:r>
              <a:rPr lang="en-US" dirty="0"/>
              <a:t>Name, Formula and Charge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>
                <a:latin typeface="Times New Roman" pitchFamily="18" charset="0"/>
                <a:cs typeface="Times New Roman" pitchFamily="18" charset="0"/>
              </a:rPr>
              <a:t>Name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			</a:t>
            </a:r>
            <a:r>
              <a:rPr lang="en-US" u="sng" dirty="0">
                <a:latin typeface="Times New Roman" pitchFamily="18" charset="0"/>
                <a:cs typeface="Times New Roman" pitchFamily="18" charset="0"/>
              </a:rPr>
              <a:t>Formula and Charge</a:t>
            </a:r>
          </a:p>
          <a:p>
            <a:pPr marL="0" indent="0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5)</a:t>
            </a:r>
            <a:r>
              <a:rPr lang="en-US" dirty="0"/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Carbonate                                  CO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baseline="30000" dirty="0">
                <a:latin typeface="Times New Roman" pitchFamily="18" charset="0"/>
                <a:cs typeface="Times New Roman" pitchFamily="18" charset="0"/>
              </a:rPr>
              <a:t>-2</a:t>
            </a:r>
          </a:p>
          <a:p>
            <a:pPr marL="0" indent="0">
              <a:buNone/>
            </a:pPr>
            <a:endParaRPr lang="en-US" baseline="300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pic>
        <p:nvPicPr>
          <p:cNvPr id="4" name="Content Placeholder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0600" y="3200400"/>
            <a:ext cx="3731895" cy="3017520"/>
          </a:xfrm>
          <a:prstGeom prst="rect">
            <a:avLst/>
          </a:prstGeom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3505200"/>
            <a:ext cx="2376297" cy="16802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38359321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539</TotalTime>
  <Words>607</Words>
  <Application>Microsoft Office PowerPoint</Application>
  <PresentationFormat>On-screen Show (4:3)</PresentationFormat>
  <Paragraphs>120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19</vt:i4>
      </vt:variant>
    </vt:vector>
  </HeadingPairs>
  <TitlesOfParts>
    <vt:vector size="29" baseType="lpstr">
      <vt:lpstr>Arial</vt:lpstr>
      <vt:lpstr>Arial Black</vt:lpstr>
      <vt:lpstr>Calibri</vt:lpstr>
      <vt:lpstr>Lucida Sans Unicode</vt:lpstr>
      <vt:lpstr>Times New Roman</vt:lpstr>
      <vt:lpstr>Verdana</vt:lpstr>
      <vt:lpstr>Wingdings 2</vt:lpstr>
      <vt:lpstr>Wingdings 3</vt:lpstr>
      <vt:lpstr>Office Theme</vt:lpstr>
      <vt:lpstr>Concourse</vt:lpstr>
      <vt:lpstr>Polyatomic Ions</vt:lpstr>
      <vt:lpstr>What is the difference between the two different compounds?</vt:lpstr>
      <vt:lpstr>Polyatomic Ions</vt:lpstr>
      <vt:lpstr>List of polyatomic ions</vt:lpstr>
      <vt:lpstr>7 Polyatomic Ions to Memorize,  Name, Formula and Charge</vt:lpstr>
      <vt:lpstr>7 Polyatomic Ions to Memorize,  Name, Formula and Charge</vt:lpstr>
      <vt:lpstr>7 Polyatomic Ions to Memorize,  Name, Formula and Charge</vt:lpstr>
      <vt:lpstr>7 Polyatomic Ions to Memorize,  Name, Formula and Charge</vt:lpstr>
      <vt:lpstr>7 Polyatomic Ions to Memorize,  Name, Formula and Charge</vt:lpstr>
      <vt:lpstr>7 Polyatomic Ions to Memorize,  Name, Formula and Charge</vt:lpstr>
      <vt:lpstr>7 Polyatomic Ions to Memorize,  Name, Formula and Charge</vt:lpstr>
      <vt:lpstr>Concept Check:  How many IONS are present in each of the following?  </vt:lpstr>
      <vt:lpstr>Concept Check</vt:lpstr>
      <vt:lpstr>Naming Ternary Salts (compounds with a polyatomic ion)</vt:lpstr>
      <vt:lpstr>Practice: Name the following: </vt:lpstr>
      <vt:lpstr>Writing Formulas</vt:lpstr>
      <vt:lpstr>Examples of writing formulas from names:</vt:lpstr>
      <vt:lpstr>Practice Formulas</vt:lpstr>
      <vt:lpstr>Review Practice Formulas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brian.cox</dc:creator>
  <cp:lastModifiedBy>Tullettia Taylor</cp:lastModifiedBy>
  <cp:revision>102</cp:revision>
  <dcterms:created xsi:type="dcterms:W3CDTF">2013-05-19T22:05:59Z</dcterms:created>
  <dcterms:modified xsi:type="dcterms:W3CDTF">2021-11-10T19:18:39Z</dcterms:modified>
</cp:coreProperties>
</file>